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gif" ContentType="image/gif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40"/>
  </p:notesMasterIdLst>
  <p:sldIdLst>
    <p:sldId id="350" r:id="rId2"/>
    <p:sldId id="257" r:id="rId3"/>
    <p:sldId id="427" r:id="rId4"/>
    <p:sldId id="428" r:id="rId5"/>
    <p:sldId id="429" r:id="rId6"/>
    <p:sldId id="401" r:id="rId7"/>
    <p:sldId id="404" r:id="rId8"/>
    <p:sldId id="403" r:id="rId9"/>
    <p:sldId id="405" r:id="rId10"/>
    <p:sldId id="406" r:id="rId11"/>
    <p:sldId id="396" r:id="rId12"/>
    <p:sldId id="415" r:id="rId13"/>
    <p:sldId id="426" r:id="rId14"/>
    <p:sldId id="425" r:id="rId15"/>
    <p:sldId id="399" r:id="rId16"/>
    <p:sldId id="376" r:id="rId17"/>
    <p:sldId id="389" r:id="rId18"/>
    <p:sldId id="410" r:id="rId19"/>
    <p:sldId id="411" r:id="rId20"/>
    <p:sldId id="409" r:id="rId21"/>
    <p:sldId id="374" r:id="rId22"/>
    <p:sldId id="373" r:id="rId23"/>
    <p:sldId id="377" r:id="rId24"/>
    <p:sldId id="378" r:id="rId25"/>
    <p:sldId id="430" r:id="rId26"/>
    <p:sldId id="407" r:id="rId27"/>
    <p:sldId id="408" r:id="rId28"/>
    <p:sldId id="419" r:id="rId29"/>
    <p:sldId id="420" r:id="rId30"/>
    <p:sldId id="431" r:id="rId31"/>
    <p:sldId id="421" r:id="rId32"/>
    <p:sldId id="417" r:id="rId33"/>
    <p:sldId id="416" r:id="rId34"/>
    <p:sldId id="418" r:id="rId35"/>
    <p:sldId id="433" r:id="rId36"/>
    <p:sldId id="434" r:id="rId37"/>
    <p:sldId id="422" r:id="rId38"/>
    <p:sldId id="432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87123" autoAdjust="0"/>
  </p:normalViewPr>
  <p:slideViewPr>
    <p:cSldViewPr snapToGrid="0" snapToObjects="1">
      <p:cViewPr>
        <p:scale>
          <a:sx n="94" d="100"/>
          <a:sy n="94" d="100"/>
        </p:scale>
        <p:origin x="-936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Relationship Id="rId3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auzikurniawan:Documents:OFFICE:2015:IAKMI%20Course:12%20Des:Analisis%20APBN%202016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auzikurniawan:Documents:OFFICE:2017:UNICEF%20-%20PCA:11%20Nov:APBD%20Prov%20Maluku%20Utara%20dan%20Prov%20Aceh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auzikurniawan:Documents:OFFICE:2017:UNICEF%20-%20PCA:11%20Nov:APBD%20Prov%20Maluku%20Utara%20dan%20Prov%20Aceh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auzikurniawan:Documents:OFFICE:2017:UNICEF%20-%20PCA:11%20Nov:APBD%20Prov%20Maluku%20Utara%20dan%20Prov%20Aceh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fauzikurniawan:Documents:OFFICE:2018:Pemkes:APBD%20Prov%20Maluku%20Utara%20dan%20Prov%20Aceh-Rev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VAPOR%20APBN%20I,%20update%20per%203%20Jan%202014\2015\Pak%20andi,%20london\BUDGET%20ALLOCATION%20FOR%20HEALTH%20(2007-2016).xlsx" TargetMode="External"/><Relationship Id="rId2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auzikurniawan:Documents:OFFICE:2017:Buku%20Prof%20LT:Data%20APBN%20-%20Graph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auzikurniawan:Documents:OFFICE:2017:Buku%20Prof%20LT:Data%20APBN%20-%20Graph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auzikurniawan:Documents:OFFICE:2015:IAKMI%20Course:12%20Des:Analisis%20APBN%20201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auzikurniawan:Documents:OFFICE:2018:Pemkes:APBD%20Prov%20Maluku%20Utara%20dan%20Prov%20Aceh-Rev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auzikurniawan:Documents:OFFICE:2018:Pemkes:APBD%20Prov%20Maluku%20Utara%20dan%20Prov%20Aceh-Rev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auzikurniawan:Documents:OFFICE:2018:Pemkes:APBD%20Prov%20Maluku%20Utara%20dan%20Prov%20Aceh-Rev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auzikurniawan:Documents:OFFICE:2018:Pemkes:APBD%20Prov%20Maluku%20Utara%20dan%20Prov%20Aceh-Rev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2422501241399"/>
          <c:y val="0.0277362530342837"/>
          <c:w val="0.549550613605732"/>
          <c:h val="0.782892477732635"/>
        </c:manualLayout>
      </c:layout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GDP Nasional (harga berlaku)</c:v>
                </c:pt>
              </c:strCache>
            </c:strRef>
          </c:tx>
          <c:cat>
            <c:strRef>
              <c:f>Sheet1!$C$2:$L$2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2016*)</c:v>
                </c:pt>
              </c:strCache>
            </c:strRef>
          </c:cat>
          <c:val>
            <c:numRef>
              <c:f>Sheet1!$C$3:$L$3</c:f>
              <c:numCache>
                <c:formatCode>_-* #,##0.00_-;\-* #,##0.00_-;_-* "-"??_-;_-@_-</c:formatCode>
                <c:ptCount val="10"/>
                <c:pt idx="0">
                  <c:v>3.55633362761154E6</c:v>
                </c:pt>
                <c:pt idx="1">
                  <c:v>4.27104459175037E6</c:v>
                </c:pt>
                <c:pt idx="2">
                  <c:v>4.65353924621761E6</c:v>
                </c:pt>
                <c:pt idx="3">
                  <c:v>5.29507357842624E6</c:v>
                </c:pt>
                <c:pt idx="4">
                  <c:v>6.02880226830006E6</c:v>
                </c:pt>
                <c:pt idx="5">
                  <c:v>6.73316010758785E6</c:v>
                </c:pt>
                <c:pt idx="6">
                  <c:v>7.57811887393912E6</c:v>
                </c:pt>
                <c:pt idx="7">
                  <c:v>9.6125065E6</c:v>
                </c:pt>
                <c:pt idx="8">
                  <c:v>1.069987763E7</c:v>
                </c:pt>
                <c:pt idx="9" formatCode="_(* #,##0.00_);_(* \(#,##0.00\);_(* &quot;-&quot;??_);_(@_)">
                  <c:v>1.19838629456E7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Penerimaan Pajak</c:v>
                </c:pt>
              </c:strCache>
            </c:strRef>
          </c:tx>
          <c:cat>
            <c:strRef>
              <c:f>Sheet1!$C$2:$L$2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2016*)</c:v>
                </c:pt>
              </c:strCache>
            </c:strRef>
          </c:cat>
          <c:val>
            <c:numRef>
              <c:f>Sheet1!$C$4:$L$4</c:f>
              <c:numCache>
                <c:formatCode>_-* #,##0.00_-;\-* #,##0.00_-;_-* "-"??_-;_-@_-</c:formatCode>
                <c:ptCount val="10"/>
                <c:pt idx="0">
                  <c:v>509462.0</c:v>
                </c:pt>
                <c:pt idx="1">
                  <c:v>591978.0</c:v>
                </c:pt>
                <c:pt idx="2">
                  <c:v>725843.0</c:v>
                </c:pt>
                <c:pt idx="3">
                  <c:v>742738.0</c:v>
                </c:pt>
                <c:pt idx="4">
                  <c:v>850255.0</c:v>
                </c:pt>
                <c:pt idx="5">
                  <c:v>1.03257E6</c:v>
                </c:pt>
                <c:pt idx="6">
                  <c:v>1.192994E6</c:v>
                </c:pt>
                <c:pt idx="7">
                  <c:v>1.280389E6</c:v>
                </c:pt>
                <c:pt idx="8">
                  <c:v>1.379992E6</c:v>
                </c:pt>
                <c:pt idx="9">
                  <c:v>1.506E6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Sheet1!$B$5</c:f>
              <c:strCache>
                <c:ptCount val="1"/>
                <c:pt idx="0">
                  <c:v>Penerimaan Bukan Pajak</c:v>
                </c:pt>
              </c:strCache>
            </c:strRef>
          </c:tx>
          <c:cat>
            <c:strRef>
              <c:f>Sheet1!$C$2:$L$2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2016*)</c:v>
                </c:pt>
              </c:strCache>
            </c:strRef>
          </c:cat>
          <c:val>
            <c:numRef>
              <c:f>Sheet1!$C$5:$L$5</c:f>
              <c:numCache>
                <c:formatCode>_-* #,##0.00_-;\-* #,##0.00_-;_-* "-"??_-;_-@_-</c:formatCode>
                <c:ptCount val="10"/>
                <c:pt idx="0">
                  <c:v>210927.0</c:v>
                </c:pt>
                <c:pt idx="1">
                  <c:v>187236.0</c:v>
                </c:pt>
                <c:pt idx="2">
                  <c:v>258943.0</c:v>
                </c:pt>
                <c:pt idx="3">
                  <c:v>205411.0</c:v>
                </c:pt>
                <c:pt idx="4">
                  <c:v>250907.0</c:v>
                </c:pt>
                <c:pt idx="5">
                  <c:v>277992.0</c:v>
                </c:pt>
                <c:pt idx="6">
                  <c:v>332195.0</c:v>
                </c:pt>
                <c:pt idx="7">
                  <c:v>385392.0</c:v>
                </c:pt>
                <c:pt idx="8">
                  <c:v>410341.0</c:v>
                </c:pt>
                <c:pt idx="9">
                  <c:v>473000.0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Sheet1!$B$6</c:f>
              <c:strCache>
                <c:ptCount val="1"/>
                <c:pt idx="0">
                  <c:v>Hibah</c:v>
                </c:pt>
              </c:strCache>
            </c:strRef>
          </c:tx>
          <c:cat>
            <c:strRef>
              <c:f>Sheet1!$C$2:$L$2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2016*)</c:v>
                </c:pt>
              </c:strCache>
            </c:strRef>
          </c:cat>
          <c:val>
            <c:numRef>
              <c:f>Sheet1!$C$6:$L$6</c:f>
              <c:numCache>
                <c:formatCode>_-* #,##0.00_-;\-* #,##0.00_-;_-* "-"??_-;_-@_-</c:formatCode>
                <c:ptCount val="10"/>
                <c:pt idx="0">
                  <c:v>2669.0</c:v>
                </c:pt>
                <c:pt idx="1">
                  <c:v>2140.0</c:v>
                </c:pt>
                <c:pt idx="2">
                  <c:v>939.0</c:v>
                </c:pt>
                <c:pt idx="3">
                  <c:v>1507.0</c:v>
                </c:pt>
                <c:pt idx="4">
                  <c:v>3740.0</c:v>
                </c:pt>
                <c:pt idx="5">
                  <c:v>825.0</c:v>
                </c:pt>
                <c:pt idx="6">
                  <c:v>4484.0</c:v>
                </c:pt>
                <c:pt idx="7">
                  <c:v>1360.0</c:v>
                </c:pt>
                <c:pt idx="8">
                  <c:v>3256.0</c:v>
                </c:pt>
                <c:pt idx="9">
                  <c:v>2000.0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-2056411464"/>
        <c:axId val="-2056405896"/>
      </c:lineChart>
      <c:catAx>
        <c:axId val="-20564114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Tahun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56405896"/>
        <c:crosses val="autoZero"/>
        <c:auto val="1"/>
        <c:lblAlgn val="ctr"/>
        <c:lblOffset val="100"/>
        <c:noMultiLvlLbl val="0"/>
      </c:catAx>
      <c:valAx>
        <c:axId val="-20564058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Miliar</a:t>
                </a:r>
                <a:r>
                  <a:rPr lang="en-US" sz="1400" baseline="0"/>
                  <a:t> Rupiah</a:t>
                </a:r>
                <a:endParaRPr lang="en-US" sz="1400"/>
              </a:p>
            </c:rich>
          </c:tx>
          <c:layout/>
          <c:overlay val="0"/>
        </c:title>
        <c:numFmt formatCode="_-* #,##0.00_-;\-* #,##0.0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-2056411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8489631363647"/>
          <c:y val="0.228136217662221"/>
          <c:w val="0.262501359627344"/>
          <c:h val="0.38328999234753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Dana JKN dalam</a:t>
            </a:r>
            <a:r>
              <a:rPr lang="en-US" baseline="0"/>
              <a:t> Kemenkes 2015-2019 (ribuan)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Sheet1!$D$59</c:f>
              <c:strCache>
                <c:ptCount val="1"/>
                <c:pt idx="0">
                  <c:v>Sekjend</c:v>
                </c:pt>
              </c:strCache>
            </c:strRef>
          </c:tx>
          <c:invertIfNegative val="0"/>
          <c:cat>
            <c:numRef>
              <c:f>Sheet1!$E$58:$I$58</c:f>
              <c:numCache>
                <c:formatCode>General</c:formatCode>
                <c:ptCount val="5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</c:numCache>
            </c:numRef>
          </c:cat>
          <c:val>
            <c:numRef>
              <c:f>Sheet1!$E$59:$I$59</c:f>
              <c:numCache>
                <c:formatCode>_-* #,##0_-;\-* #,##0_-;_-* "-"_-;_-@_-</c:formatCode>
                <c:ptCount val="5"/>
                <c:pt idx="0">
                  <c:v>2.4288900137E10</c:v>
                </c:pt>
                <c:pt idx="1">
                  <c:v>2.994777807E10</c:v>
                </c:pt>
                <c:pt idx="2">
                  <c:v>3.4846215313E10</c:v>
                </c:pt>
                <c:pt idx="3">
                  <c:v>3.7617829431E10</c:v>
                </c:pt>
                <c:pt idx="4">
                  <c:v>4.0145706135E10</c:v>
                </c:pt>
              </c:numCache>
            </c:numRef>
          </c:val>
        </c:ser>
        <c:ser>
          <c:idx val="1"/>
          <c:order val="1"/>
          <c:tx>
            <c:strRef>
              <c:f>Sheet1!$D$60</c:f>
              <c:strCache>
                <c:ptCount val="1"/>
                <c:pt idx="0">
                  <c:v>JKN PBI</c:v>
                </c:pt>
              </c:strCache>
            </c:strRef>
          </c:tx>
          <c:invertIfNegative val="0"/>
          <c:cat>
            <c:numRef>
              <c:f>Sheet1!$E$58:$I$58</c:f>
              <c:numCache>
                <c:formatCode>General</c:formatCode>
                <c:ptCount val="5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</c:numCache>
            </c:numRef>
          </c:cat>
          <c:val>
            <c:numRef>
              <c:f>Sheet1!$E$60:$I$60</c:f>
              <c:numCache>
                <c:formatCode>_-* #,##0_-;\-* #,##0_-;_-* "-"_-;_-@_-</c:formatCode>
                <c:ptCount val="5"/>
                <c:pt idx="0">
                  <c:v>2.04792E10</c:v>
                </c:pt>
                <c:pt idx="1">
                  <c:v>2.55024E10</c:v>
                </c:pt>
                <c:pt idx="2">
                  <c:v>3.02221656E10</c:v>
                </c:pt>
                <c:pt idx="3">
                  <c:v>3.2810048135E10</c:v>
                </c:pt>
                <c:pt idx="4">
                  <c:v>3.5139190119E10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5294440"/>
        <c:axId val="1840275816"/>
      </c:barChart>
      <c:valAx>
        <c:axId val="1840275816"/>
        <c:scaling>
          <c:orientation val="minMax"/>
        </c:scaling>
        <c:delete val="0"/>
        <c:axPos val="b"/>
        <c:majorGridlines/>
        <c:numFmt formatCode="_-* #,##0_-;\-* #,##0_-;_-* &quot;-&quot;_-;_-@_-" sourceLinked="1"/>
        <c:majorTickMark val="none"/>
        <c:minorTickMark val="none"/>
        <c:tickLblPos val="nextTo"/>
        <c:crossAx val="1845294440"/>
        <c:crosses val="autoZero"/>
        <c:crossBetween val="between"/>
      </c:valAx>
      <c:catAx>
        <c:axId val="1845294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40275816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 err="1"/>
              <a:t>Pemanfaatan</a:t>
            </a:r>
            <a:r>
              <a:rPr lang="en-US" sz="1400" baseline="0" dirty="0"/>
              <a:t> Dana </a:t>
            </a:r>
            <a:r>
              <a:rPr lang="en-US" sz="1400" baseline="0" dirty="0" err="1"/>
              <a:t>Kapitasi</a:t>
            </a:r>
            <a:r>
              <a:rPr lang="en-US" sz="1400" baseline="0" dirty="0"/>
              <a:t> Kota </a:t>
            </a:r>
            <a:r>
              <a:rPr lang="en-US" sz="1400" baseline="0" dirty="0" smtClean="0"/>
              <a:t>L </a:t>
            </a:r>
            <a:r>
              <a:rPr lang="en-US" sz="1400" baseline="0" dirty="0" err="1"/>
              <a:t>Th</a:t>
            </a:r>
            <a:r>
              <a:rPr lang="en-US" sz="1400" baseline="0" dirty="0"/>
              <a:t> 2015</a:t>
            </a:r>
            <a:endParaRPr lang="en-US" sz="14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'Sheet2 (2)'!$C$73</c:f>
              <c:strCache>
                <c:ptCount val="1"/>
                <c:pt idx="0">
                  <c:v>Alokasi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'Sheet2 (2)'!$B$74:$B$77</c:f>
              <c:strCache>
                <c:ptCount val="4"/>
                <c:pt idx="0">
                  <c:v>Jaspel</c:v>
                </c:pt>
                <c:pt idx="1">
                  <c:v>Operasional - Obat</c:v>
                </c:pt>
                <c:pt idx="2">
                  <c:v>Operasional - Alkes</c:v>
                </c:pt>
                <c:pt idx="3">
                  <c:v>Operasional Lainnya</c:v>
                </c:pt>
              </c:strCache>
            </c:strRef>
          </c:cat>
          <c:val>
            <c:numRef>
              <c:f>'Sheet2 (2)'!$C$74:$C$77</c:f>
              <c:numCache>
                <c:formatCode>_-* #,##0_-;\-* #,##0_-;_-* "-"_-;_-@_-</c:formatCode>
                <c:ptCount val="4"/>
                <c:pt idx="0">
                  <c:v>6037.6734</c:v>
                </c:pt>
                <c:pt idx="1">
                  <c:v>1308.16257</c:v>
                </c:pt>
                <c:pt idx="2">
                  <c:v>1207.53468</c:v>
                </c:pt>
                <c:pt idx="3">
                  <c:v>1509.41835</c:v>
                </c:pt>
              </c:numCache>
            </c:numRef>
          </c:val>
        </c:ser>
        <c:ser>
          <c:idx val="1"/>
          <c:order val="1"/>
          <c:tx>
            <c:strRef>
              <c:f>'Sheet2 (2)'!$D$73</c:f>
              <c:strCache>
                <c:ptCount val="1"/>
                <c:pt idx="0">
                  <c:v>Realisasi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'Sheet2 (2)'!$B$74:$B$77</c:f>
              <c:strCache>
                <c:ptCount val="4"/>
                <c:pt idx="0">
                  <c:v>Jaspel</c:v>
                </c:pt>
                <c:pt idx="1">
                  <c:v>Operasional - Obat</c:v>
                </c:pt>
                <c:pt idx="2">
                  <c:v>Operasional - Alkes</c:v>
                </c:pt>
                <c:pt idx="3">
                  <c:v>Operasional Lainnya</c:v>
                </c:pt>
              </c:strCache>
            </c:strRef>
          </c:cat>
          <c:val>
            <c:numRef>
              <c:f>'Sheet2 (2)'!$D$74:$D$77</c:f>
              <c:numCache>
                <c:formatCode>_-* #,##0_-;\-* #,##0_-;_-* "-"_-;_-@_-</c:formatCode>
                <c:ptCount val="4"/>
                <c:pt idx="0">
                  <c:v>5799.88522</c:v>
                </c:pt>
                <c:pt idx="1">
                  <c:v>732.611851</c:v>
                </c:pt>
                <c:pt idx="2">
                  <c:v>273.305526</c:v>
                </c:pt>
                <c:pt idx="3">
                  <c:v>722.829513999999</c:v>
                </c:pt>
              </c:numCache>
            </c:numRef>
          </c:val>
        </c:ser>
        <c:ser>
          <c:idx val="2"/>
          <c:order val="2"/>
          <c:tx>
            <c:strRef>
              <c:f>'Sheet2 (2)'!$E$73</c:f>
              <c:strCache>
                <c:ptCount val="1"/>
                <c:pt idx="0">
                  <c:v>Sisa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'Sheet2 (2)'!$B$74:$B$77</c:f>
              <c:strCache>
                <c:ptCount val="4"/>
                <c:pt idx="0">
                  <c:v>Jaspel</c:v>
                </c:pt>
                <c:pt idx="1">
                  <c:v>Operasional - Obat</c:v>
                </c:pt>
                <c:pt idx="2">
                  <c:v>Operasional - Alkes</c:v>
                </c:pt>
                <c:pt idx="3">
                  <c:v>Operasional Lainnya</c:v>
                </c:pt>
              </c:strCache>
            </c:strRef>
          </c:cat>
          <c:val>
            <c:numRef>
              <c:f>'Sheet2 (2)'!$E$74:$E$77</c:f>
              <c:numCache>
                <c:formatCode>_-* #,##0_-;\-* #,##0_-;_-* "-"_-;_-@_-</c:formatCode>
                <c:ptCount val="4"/>
                <c:pt idx="0">
                  <c:v>237.7881799999996</c:v>
                </c:pt>
                <c:pt idx="1">
                  <c:v>575.550719</c:v>
                </c:pt>
                <c:pt idx="2">
                  <c:v>934.229154</c:v>
                </c:pt>
                <c:pt idx="3">
                  <c:v>786.588836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 err="1"/>
              <a:t>Pemanfaatan</a:t>
            </a:r>
            <a:r>
              <a:rPr lang="en-US" sz="1400" baseline="0" dirty="0"/>
              <a:t> Dana </a:t>
            </a:r>
            <a:r>
              <a:rPr lang="en-US" sz="1400" baseline="0" dirty="0" err="1"/>
              <a:t>Kapitasi</a:t>
            </a:r>
            <a:r>
              <a:rPr lang="en-US" sz="1400" baseline="0" dirty="0"/>
              <a:t> Kota </a:t>
            </a:r>
            <a:r>
              <a:rPr lang="en-US" sz="1400" baseline="0" dirty="0" smtClean="0"/>
              <a:t>L </a:t>
            </a:r>
          </a:p>
          <a:p>
            <a:pPr>
              <a:defRPr sz="1400"/>
            </a:pPr>
            <a:r>
              <a:rPr lang="en-US" sz="1400" baseline="0" dirty="0" err="1" smtClean="0"/>
              <a:t>Th</a:t>
            </a:r>
            <a:r>
              <a:rPr lang="en-US" sz="1400" baseline="0" dirty="0" smtClean="0"/>
              <a:t> </a:t>
            </a:r>
            <a:r>
              <a:rPr lang="en-US" sz="1400" baseline="0" dirty="0"/>
              <a:t>2015</a:t>
            </a:r>
            <a:endParaRPr lang="en-US" sz="14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'Sheet2 (2)'!$C$44</c:f>
              <c:strCache>
                <c:ptCount val="1"/>
                <c:pt idx="0">
                  <c:v>Alokasi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'Sheet2 (2)'!$B$45:$B$61</c:f>
              <c:strCache>
                <c:ptCount val="17"/>
                <c:pt idx="0">
                  <c:v>Jaspel</c:v>
                </c:pt>
                <c:pt idx="1">
                  <c:v>Oprs - Obat</c:v>
                </c:pt>
                <c:pt idx="2">
                  <c:v>Oprs - Alkes</c:v>
                </c:pt>
                <c:pt idx="3">
                  <c:v>Oprs lainnya - ATK</c:v>
                </c:pt>
                <c:pt idx="4">
                  <c:v>Oprs lainnya - Listrik</c:v>
                </c:pt>
                <c:pt idx="5">
                  <c:v>Oprs lainnya - Transp</c:v>
                </c:pt>
                <c:pt idx="6">
                  <c:v>Oprs lainnya - Servc Kend</c:v>
                </c:pt>
                <c:pt idx="7">
                  <c:v>Oprs lainnya - Cetak</c:v>
                </c:pt>
                <c:pt idx="8">
                  <c:v>Oprs lainnya - FC</c:v>
                </c:pt>
                <c:pt idx="9">
                  <c:v>Oprs lainnya - Konsumsi</c:v>
                </c:pt>
                <c:pt idx="10">
                  <c:v>Oprs lainnya - Perjadin</c:v>
                </c:pt>
                <c:pt idx="11">
                  <c:v>Oprs lainnya - Servc Alkes</c:v>
                </c:pt>
                <c:pt idx="12">
                  <c:v>Oprs lainnya - Kompter</c:v>
                </c:pt>
                <c:pt idx="13">
                  <c:v>Oprs lainnya - Printer</c:v>
                </c:pt>
                <c:pt idx="14">
                  <c:v>Oprs lainnya - Internet</c:v>
                </c:pt>
                <c:pt idx="15">
                  <c:v>Oprs lainnya - Mikropon</c:v>
                </c:pt>
                <c:pt idx="16">
                  <c:v>Oprs lainnya - Proyektor</c:v>
                </c:pt>
              </c:strCache>
            </c:strRef>
          </c:cat>
          <c:val>
            <c:numRef>
              <c:f>'Sheet2 (2)'!$C$45:$C$61</c:f>
              <c:numCache>
                <c:formatCode>_-* #,##0_-;\-* #,##0_-;_-* "-"_-;_-@_-</c:formatCode>
                <c:ptCount val="17"/>
                <c:pt idx="0">
                  <c:v>6037.6734</c:v>
                </c:pt>
                <c:pt idx="1">
                  <c:v>1308.16257</c:v>
                </c:pt>
                <c:pt idx="2">
                  <c:v>1207.53468</c:v>
                </c:pt>
                <c:pt idx="3">
                  <c:v>158.2729776</c:v>
                </c:pt>
                <c:pt idx="4">
                  <c:v>89.12839049999985</c:v>
                </c:pt>
                <c:pt idx="5">
                  <c:v>376.0827138</c:v>
                </c:pt>
                <c:pt idx="6">
                  <c:v>91.38403170000001</c:v>
                </c:pt>
                <c:pt idx="7">
                  <c:v>95.51937059999995</c:v>
                </c:pt>
                <c:pt idx="8">
                  <c:v>71.7815232</c:v>
                </c:pt>
                <c:pt idx="9">
                  <c:v>39.0646035</c:v>
                </c:pt>
                <c:pt idx="10">
                  <c:v>40.9270077</c:v>
                </c:pt>
                <c:pt idx="11">
                  <c:v>88.5742308</c:v>
                </c:pt>
                <c:pt idx="12">
                  <c:v>232.276509</c:v>
                </c:pt>
                <c:pt idx="13">
                  <c:v>58.5094923</c:v>
                </c:pt>
                <c:pt idx="14">
                  <c:v>35.0983683</c:v>
                </c:pt>
                <c:pt idx="15">
                  <c:v>62.9122977</c:v>
                </c:pt>
                <c:pt idx="16">
                  <c:v>69.88683329999998</c:v>
                </c:pt>
              </c:numCache>
            </c:numRef>
          </c:val>
        </c:ser>
        <c:ser>
          <c:idx val="1"/>
          <c:order val="1"/>
          <c:tx>
            <c:strRef>
              <c:f>'Sheet2 (2)'!$D$44</c:f>
              <c:strCache>
                <c:ptCount val="1"/>
                <c:pt idx="0">
                  <c:v>Realisasi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'Sheet2 (2)'!$B$45:$B$61</c:f>
              <c:strCache>
                <c:ptCount val="17"/>
                <c:pt idx="0">
                  <c:v>Jaspel</c:v>
                </c:pt>
                <c:pt idx="1">
                  <c:v>Oprs - Obat</c:v>
                </c:pt>
                <c:pt idx="2">
                  <c:v>Oprs - Alkes</c:v>
                </c:pt>
                <c:pt idx="3">
                  <c:v>Oprs lainnya - ATK</c:v>
                </c:pt>
                <c:pt idx="4">
                  <c:v>Oprs lainnya - Listrik</c:v>
                </c:pt>
                <c:pt idx="5">
                  <c:v>Oprs lainnya - Transp</c:v>
                </c:pt>
                <c:pt idx="6">
                  <c:v>Oprs lainnya - Servc Kend</c:v>
                </c:pt>
                <c:pt idx="7">
                  <c:v>Oprs lainnya - Cetak</c:v>
                </c:pt>
                <c:pt idx="8">
                  <c:v>Oprs lainnya - FC</c:v>
                </c:pt>
                <c:pt idx="9">
                  <c:v>Oprs lainnya - Konsumsi</c:v>
                </c:pt>
                <c:pt idx="10">
                  <c:v>Oprs lainnya - Perjadin</c:v>
                </c:pt>
                <c:pt idx="11">
                  <c:v>Oprs lainnya - Servc Alkes</c:v>
                </c:pt>
                <c:pt idx="12">
                  <c:v>Oprs lainnya - Kompter</c:v>
                </c:pt>
                <c:pt idx="13">
                  <c:v>Oprs lainnya - Printer</c:v>
                </c:pt>
                <c:pt idx="14">
                  <c:v>Oprs lainnya - Internet</c:v>
                </c:pt>
                <c:pt idx="15">
                  <c:v>Oprs lainnya - Mikropon</c:v>
                </c:pt>
                <c:pt idx="16">
                  <c:v>Oprs lainnya - Proyektor</c:v>
                </c:pt>
              </c:strCache>
            </c:strRef>
          </c:cat>
          <c:val>
            <c:numRef>
              <c:f>'Sheet2 (2)'!$D$45:$D$61</c:f>
              <c:numCache>
                <c:formatCode>_-* #,##0_-;\-* #,##0_-;_-* "-"_-;_-@_-</c:formatCode>
                <c:ptCount val="17"/>
                <c:pt idx="0">
                  <c:v>5799.88522</c:v>
                </c:pt>
                <c:pt idx="1">
                  <c:v>732.611851</c:v>
                </c:pt>
                <c:pt idx="2">
                  <c:v>273.305526</c:v>
                </c:pt>
                <c:pt idx="3">
                  <c:v>108.400714</c:v>
                </c:pt>
                <c:pt idx="4">
                  <c:v>35.4095</c:v>
                </c:pt>
                <c:pt idx="5">
                  <c:v>196.49</c:v>
                </c:pt>
                <c:pt idx="6">
                  <c:v>30.3448</c:v>
                </c:pt>
                <c:pt idx="7">
                  <c:v>39.1448</c:v>
                </c:pt>
                <c:pt idx="8">
                  <c:v>36.3535</c:v>
                </c:pt>
                <c:pt idx="9">
                  <c:v>0.0</c:v>
                </c:pt>
                <c:pt idx="10">
                  <c:v>0.0</c:v>
                </c:pt>
                <c:pt idx="11">
                  <c:v>24.615</c:v>
                </c:pt>
                <c:pt idx="12">
                  <c:v>144.1594</c:v>
                </c:pt>
                <c:pt idx="13">
                  <c:v>31.2128</c:v>
                </c:pt>
                <c:pt idx="14">
                  <c:v>14.15</c:v>
                </c:pt>
                <c:pt idx="15">
                  <c:v>26.28</c:v>
                </c:pt>
                <c:pt idx="16">
                  <c:v>36.269</c:v>
                </c:pt>
              </c:numCache>
            </c:numRef>
          </c:val>
        </c:ser>
        <c:ser>
          <c:idx val="2"/>
          <c:order val="2"/>
          <c:tx>
            <c:strRef>
              <c:f>'Sheet2 (2)'!$E$44</c:f>
              <c:strCache>
                <c:ptCount val="1"/>
                <c:pt idx="0">
                  <c:v>Sisa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'Sheet2 (2)'!$B$45:$B$61</c:f>
              <c:strCache>
                <c:ptCount val="17"/>
                <c:pt idx="0">
                  <c:v>Jaspel</c:v>
                </c:pt>
                <c:pt idx="1">
                  <c:v>Oprs - Obat</c:v>
                </c:pt>
                <c:pt idx="2">
                  <c:v>Oprs - Alkes</c:v>
                </c:pt>
                <c:pt idx="3">
                  <c:v>Oprs lainnya - ATK</c:v>
                </c:pt>
                <c:pt idx="4">
                  <c:v>Oprs lainnya - Listrik</c:v>
                </c:pt>
                <c:pt idx="5">
                  <c:v>Oprs lainnya - Transp</c:v>
                </c:pt>
                <c:pt idx="6">
                  <c:v>Oprs lainnya - Servc Kend</c:v>
                </c:pt>
                <c:pt idx="7">
                  <c:v>Oprs lainnya - Cetak</c:v>
                </c:pt>
                <c:pt idx="8">
                  <c:v>Oprs lainnya - FC</c:v>
                </c:pt>
                <c:pt idx="9">
                  <c:v>Oprs lainnya - Konsumsi</c:v>
                </c:pt>
                <c:pt idx="10">
                  <c:v>Oprs lainnya - Perjadin</c:v>
                </c:pt>
                <c:pt idx="11">
                  <c:v>Oprs lainnya - Servc Alkes</c:v>
                </c:pt>
                <c:pt idx="12">
                  <c:v>Oprs lainnya - Kompter</c:v>
                </c:pt>
                <c:pt idx="13">
                  <c:v>Oprs lainnya - Printer</c:v>
                </c:pt>
                <c:pt idx="14">
                  <c:v>Oprs lainnya - Internet</c:v>
                </c:pt>
                <c:pt idx="15">
                  <c:v>Oprs lainnya - Mikropon</c:v>
                </c:pt>
                <c:pt idx="16">
                  <c:v>Oprs lainnya - Proyektor</c:v>
                </c:pt>
              </c:strCache>
            </c:strRef>
          </c:cat>
          <c:val>
            <c:numRef>
              <c:f>'Sheet2 (2)'!$E$45:$E$61</c:f>
              <c:numCache>
                <c:formatCode>_-* #,##0_-;\-* #,##0_-;_-* "-"_-;_-@_-</c:formatCode>
                <c:ptCount val="17"/>
                <c:pt idx="0">
                  <c:v>237.7881799999996</c:v>
                </c:pt>
                <c:pt idx="1">
                  <c:v>575.550719</c:v>
                </c:pt>
                <c:pt idx="2">
                  <c:v>934.229154</c:v>
                </c:pt>
                <c:pt idx="3">
                  <c:v>49.8722636</c:v>
                </c:pt>
                <c:pt idx="4">
                  <c:v>53.7188905</c:v>
                </c:pt>
                <c:pt idx="5">
                  <c:v>179.5927138</c:v>
                </c:pt>
                <c:pt idx="6">
                  <c:v>61.03923170000001</c:v>
                </c:pt>
                <c:pt idx="7">
                  <c:v>56.3745706</c:v>
                </c:pt>
                <c:pt idx="8">
                  <c:v>35.42802320000001</c:v>
                </c:pt>
                <c:pt idx="9">
                  <c:v>39.0646035</c:v>
                </c:pt>
                <c:pt idx="10">
                  <c:v>40.9270077</c:v>
                </c:pt>
                <c:pt idx="11">
                  <c:v>63.9592308</c:v>
                </c:pt>
                <c:pt idx="12">
                  <c:v>88.117109</c:v>
                </c:pt>
                <c:pt idx="13">
                  <c:v>27.2966923</c:v>
                </c:pt>
                <c:pt idx="14">
                  <c:v>20.9483683</c:v>
                </c:pt>
                <c:pt idx="15">
                  <c:v>36.6322977</c:v>
                </c:pt>
                <c:pt idx="16">
                  <c:v>33.6178333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lang="id-ID" sz="1400" noProof="0"/>
            </a:pPr>
            <a:r>
              <a:rPr lang="id-ID" sz="1400" noProof="0" dirty="0"/>
              <a:t>Dana Kapitasi Kota </a:t>
            </a:r>
            <a:r>
              <a:rPr lang="id-ID" sz="1400" noProof="0" dirty="0" smtClean="0"/>
              <a:t>L </a:t>
            </a:r>
          </a:p>
          <a:p>
            <a:pPr>
              <a:defRPr lang="id-ID" sz="1400" noProof="0"/>
            </a:pPr>
            <a:r>
              <a:rPr lang="id-ID" sz="1400" noProof="0" dirty="0" smtClean="0"/>
              <a:t>Tahun 2015 (juta)</a:t>
            </a:r>
            <a:endParaRPr lang="id-ID" sz="1400" noProof="0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'Sheet2 (2)'!$C$34</c:f>
              <c:strCache>
                <c:ptCount val="1"/>
                <c:pt idx="0">
                  <c:v>Alokasi</c:v>
                </c:pt>
              </c:strCache>
            </c:strRef>
          </c:tx>
          <c:invertIfNegative val="0"/>
          <c:cat>
            <c:strRef>
              <c:f>'Sheet2 (2)'!$B$35:$B$40</c:f>
              <c:strCache>
                <c:ptCount val="6"/>
                <c:pt idx="0">
                  <c:v>Muara Satu</c:v>
                </c:pt>
                <c:pt idx="1">
                  <c:v>Muara Dua</c:v>
                </c:pt>
                <c:pt idx="2">
                  <c:v>Banda Sakti</c:v>
                </c:pt>
                <c:pt idx="3">
                  <c:v>Mon Geudong</c:v>
                </c:pt>
                <c:pt idx="4">
                  <c:v>Blang Mangat</c:v>
                </c:pt>
                <c:pt idx="5">
                  <c:v>Blang Cut</c:v>
                </c:pt>
              </c:strCache>
            </c:strRef>
          </c:cat>
          <c:val>
            <c:numRef>
              <c:f>'Sheet2 (2)'!$C$35:$C$40</c:f>
              <c:numCache>
                <c:formatCode>#,##0</c:formatCode>
                <c:ptCount val="6"/>
                <c:pt idx="0">
                  <c:v>1932.081</c:v>
                </c:pt>
                <c:pt idx="1">
                  <c:v>2491.974</c:v>
                </c:pt>
                <c:pt idx="2">
                  <c:v>2943.732</c:v>
                </c:pt>
                <c:pt idx="3">
                  <c:v>1220.82</c:v>
                </c:pt>
                <c:pt idx="4" formatCode="_-* #,##0_-;\-* #,##0_-;_-* &quot;-&quot;_-;_-@_-">
                  <c:v>1145.43</c:v>
                </c:pt>
                <c:pt idx="5">
                  <c:v>328.752</c:v>
                </c:pt>
              </c:numCache>
            </c:numRef>
          </c:val>
        </c:ser>
        <c:ser>
          <c:idx val="1"/>
          <c:order val="1"/>
          <c:tx>
            <c:strRef>
              <c:f>'Sheet2 (2)'!$D$34</c:f>
              <c:strCache>
                <c:ptCount val="1"/>
                <c:pt idx="0">
                  <c:v>Realisasi</c:v>
                </c:pt>
              </c:strCache>
            </c:strRef>
          </c:tx>
          <c:invertIfNegative val="0"/>
          <c:cat>
            <c:strRef>
              <c:f>'Sheet2 (2)'!$B$35:$B$40</c:f>
              <c:strCache>
                <c:ptCount val="6"/>
                <c:pt idx="0">
                  <c:v>Muara Satu</c:v>
                </c:pt>
                <c:pt idx="1">
                  <c:v>Muara Dua</c:v>
                </c:pt>
                <c:pt idx="2">
                  <c:v>Banda Sakti</c:v>
                </c:pt>
                <c:pt idx="3">
                  <c:v>Mon Geudong</c:v>
                </c:pt>
                <c:pt idx="4">
                  <c:v>Blang Mangat</c:v>
                </c:pt>
                <c:pt idx="5">
                  <c:v>Blang Cut</c:v>
                </c:pt>
              </c:strCache>
            </c:strRef>
          </c:cat>
          <c:val>
            <c:numRef>
              <c:f>'Sheet2 (2)'!$D$35:$D$40</c:f>
              <c:numCache>
                <c:formatCode>_-* #,##0_-;\-* #,##0_-;_-* "-"_-;_-@_-</c:formatCode>
                <c:ptCount val="6"/>
                <c:pt idx="0">
                  <c:v>1603.04677</c:v>
                </c:pt>
                <c:pt idx="1">
                  <c:v>1818.686766</c:v>
                </c:pt>
                <c:pt idx="2">
                  <c:v>2048.154687</c:v>
                </c:pt>
                <c:pt idx="3" formatCode="#,##0">
                  <c:v>1056.005288</c:v>
                </c:pt>
                <c:pt idx="4">
                  <c:v>736.5902</c:v>
                </c:pt>
                <c:pt idx="5">
                  <c:v>266.1484</c:v>
                </c:pt>
              </c:numCache>
            </c:numRef>
          </c:val>
        </c:ser>
        <c:ser>
          <c:idx val="2"/>
          <c:order val="2"/>
          <c:tx>
            <c:strRef>
              <c:f>'Sheet2 (2)'!$E$34</c:f>
              <c:strCache>
                <c:ptCount val="1"/>
                <c:pt idx="0">
                  <c:v>Sisa</c:v>
                </c:pt>
              </c:strCache>
            </c:strRef>
          </c:tx>
          <c:invertIfNegative val="0"/>
          <c:cat>
            <c:strRef>
              <c:f>'Sheet2 (2)'!$B$35:$B$40</c:f>
              <c:strCache>
                <c:ptCount val="6"/>
                <c:pt idx="0">
                  <c:v>Muara Satu</c:v>
                </c:pt>
                <c:pt idx="1">
                  <c:v>Muara Dua</c:v>
                </c:pt>
                <c:pt idx="2">
                  <c:v>Banda Sakti</c:v>
                </c:pt>
                <c:pt idx="3">
                  <c:v>Mon Geudong</c:v>
                </c:pt>
                <c:pt idx="4">
                  <c:v>Blang Mangat</c:v>
                </c:pt>
                <c:pt idx="5">
                  <c:v>Blang Cut</c:v>
                </c:pt>
              </c:strCache>
            </c:strRef>
          </c:cat>
          <c:val>
            <c:numRef>
              <c:f>'Sheet2 (2)'!$E$35:$E$40</c:f>
              <c:numCache>
                <c:formatCode>#,##0</c:formatCode>
                <c:ptCount val="6"/>
                <c:pt idx="0">
                  <c:v>329.03423</c:v>
                </c:pt>
                <c:pt idx="1">
                  <c:v>673.2872340000001</c:v>
                </c:pt>
                <c:pt idx="2">
                  <c:v>895.5773129999998</c:v>
                </c:pt>
                <c:pt idx="3">
                  <c:v>164.814712</c:v>
                </c:pt>
                <c:pt idx="4">
                  <c:v>408.8398000000001</c:v>
                </c:pt>
                <c:pt idx="5">
                  <c:v>62.60360000000003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-2055110376"/>
        <c:axId val="-2055107384"/>
      </c:barChart>
      <c:catAx>
        <c:axId val="-2055110376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55107384"/>
        <c:crosses val="autoZero"/>
        <c:auto val="1"/>
        <c:lblAlgn val="ctr"/>
        <c:lblOffset val="100"/>
        <c:noMultiLvlLbl val="0"/>
      </c:catAx>
      <c:valAx>
        <c:axId val="-205510738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-20551103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id-ID" sz="1600" noProof="0"/>
            </a:pPr>
            <a:r>
              <a:rPr lang="id-ID" sz="1600" noProof="0" dirty="0"/>
              <a:t>Kota </a:t>
            </a:r>
            <a:r>
              <a:rPr lang="id-ID" sz="1600" noProof="0" dirty="0" smtClean="0"/>
              <a:t>T </a:t>
            </a:r>
            <a:r>
              <a:rPr lang="id-ID" sz="1600" noProof="0" dirty="0"/>
              <a:t>- Dinas Kesehatan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Sheet3!$B$134:$B$137</c:f>
              <c:strCache>
                <c:ptCount val="4"/>
                <c:pt idx="0">
                  <c:v>PAD</c:v>
                </c:pt>
                <c:pt idx="1">
                  <c:v>DAU</c:v>
                </c:pt>
                <c:pt idx="2">
                  <c:v>DAK</c:v>
                </c:pt>
                <c:pt idx="3">
                  <c:v>DBH</c:v>
                </c:pt>
              </c:strCache>
            </c:strRef>
          </c:cat>
          <c:val>
            <c:numRef>
              <c:f>Sheet3!$C$134:$C$137</c:f>
              <c:numCache>
                <c:formatCode>General</c:formatCode>
                <c:ptCount val="4"/>
                <c:pt idx="0">
                  <c:v>4.3</c:v>
                </c:pt>
                <c:pt idx="1">
                  <c:v>8.3</c:v>
                </c:pt>
                <c:pt idx="2">
                  <c:v>5.9</c:v>
                </c:pt>
                <c:pt idx="3">
                  <c:v>3.9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05555461346013"/>
          <c:y val="0.140264652302099"/>
          <c:w val="0.969444444444446"/>
          <c:h val="0.7979231686948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'Sheet1 (2)'!$C$13</c:f>
              <c:strCache>
                <c:ptCount val="1"/>
                <c:pt idx="0">
                  <c:v>MoH Budget </c:v>
                </c:pt>
              </c:strCache>
            </c:strRef>
          </c:tx>
          <c:invertIfNegative val="0"/>
          <c:dLbls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id-ID" smtClean="0"/>
                      <a:t>3,5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'Sheet1 (2)'!$B$14:$B$23</c:f>
              <c:numCache>
                <c:formatCode>General</c:formatCode>
                <c:ptCount val="10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  <c:pt idx="9">
                  <c:v>2016.0</c:v>
                </c:pt>
              </c:numCache>
            </c:numRef>
          </c:cat>
          <c:val>
            <c:numRef>
              <c:f>'Sheet1 (2)'!$C$14:$C$23</c:f>
              <c:numCache>
                <c:formatCode>0.0</c:formatCode>
                <c:ptCount val="10"/>
                <c:pt idx="0">
                  <c:v>18.754</c:v>
                </c:pt>
                <c:pt idx="1">
                  <c:v>19.704</c:v>
                </c:pt>
                <c:pt idx="2">
                  <c:v>20.174</c:v>
                </c:pt>
                <c:pt idx="3">
                  <c:v>24.864</c:v>
                </c:pt>
                <c:pt idx="4">
                  <c:v>27.65700000000006</c:v>
                </c:pt>
                <c:pt idx="5">
                  <c:v>31.236</c:v>
                </c:pt>
                <c:pt idx="6">
                  <c:v>38.642</c:v>
                </c:pt>
                <c:pt idx="7">
                  <c:v>47.47600000000001</c:v>
                </c:pt>
                <c:pt idx="8">
                  <c:v>51.3</c:v>
                </c:pt>
                <c:pt idx="9">
                  <c:v>64.8</c:v>
                </c:pt>
              </c:numCache>
            </c:numRef>
          </c:val>
        </c:ser>
        <c:ser>
          <c:idx val="1"/>
          <c:order val="1"/>
          <c:tx>
            <c:strRef>
              <c:f>'Sheet1 (2)'!$D$13</c:f>
              <c:strCache>
                <c:ptCount val="1"/>
                <c:pt idx="0">
                  <c:v>Health Budget (CENTRAL LEVEL)</c:v>
                </c:pt>
              </c:strCache>
            </c:strRef>
          </c:tx>
          <c:spPr>
            <a:solidFill>
              <a:srgbClr val="990033"/>
            </a:solidFill>
          </c:spPr>
          <c:invertIfNegative val="0"/>
          <c:dLbls>
            <c:dLbl>
              <c:idx val="9"/>
              <c:layout/>
              <c:tx>
                <c:rich>
                  <a:bodyPr/>
                  <a:lstStyle/>
                  <a:p>
                    <a:r>
                      <a:rPr lang="id-ID" smtClean="0"/>
                      <a:t>104,8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'Sheet1 (2)'!$B$14:$B$23</c:f>
              <c:numCache>
                <c:formatCode>General</c:formatCode>
                <c:ptCount val="10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  <c:pt idx="9">
                  <c:v>2016.0</c:v>
                </c:pt>
              </c:numCache>
            </c:numRef>
          </c:cat>
          <c:val>
            <c:numRef>
              <c:f>'Sheet1 (2)'!$D$14:$D$23</c:f>
              <c:numCache>
                <c:formatCode>0.0</c:formatCode>
                <c:ptCount val="10"/>
                <c:pt idx="0">
                  <c:v>20.646</c:v>
                </c:pt>
                <c:pt idx="1">
                  <c:v>20.052</c:v>
                </c:pt>
                <c:pt idx="2">
                  <c:v>23.24199999999999</c:v>
                </c:pt>
                <c:pt idx="3">
                  <c:v>28.17599999999999</c:v>
                </c:pt>
                <c:pt idx="4">
                  <c:v>40.13500000000001</c:v>
                </c:pt>
                <c:pt idx="5">
                  <c:v>45.24</c:v>
                </c:pt>
                <c:pt idx="6">
                  <c:v>45.24</c:v>
                </c:pt>
                <c:pt idx="7">
                  <c:v>70.5</c:v>
                </c:pt>
                <c:pt idx="8">
                  <c:v>74.8</c:v>
                </c:pt>
                <c:pt idx="9">
                  <c:v>106.1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056324552"/>
        <c:axId val="-2056321496"/>
      </c:barChart>
      <c:catAx>
        <c:axId val="-2056324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056321496"/>
        <c:crosses val="autoZero"/>
        <c:auto val="1"/>
        <c:lblAlgn val="ctr"/>
        <c:lblOffset val="100"/>
        <c:noMultiLvlLbl val="0"/>
      </c:catAx>
      <c:valAx>
        <c:axId val="-205632149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-2056324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id-ID" noProof="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4000"/>
            </a:pPr>
            <a:r>
              <a:rPr lang="en-US" sz="4000"/>
              <a:t>Anggaran</a:t>
            </a:r>
            <a:r>
              <a:rPr lang="en-US" sz="4000" baseline="0"/>
              <a:t> Kesehatan </a:t>
            </a:r>
          </a:p>
          <a:p>
            <a:pPr>
              <a:defRPr sz="4000"/>
            </a:pPr>
            <a:r>
              <a:rPr lang="en-US" sz="4000" baseline="0"/>
              <a:t>di Kemenkes dan BPJS Kesehatan</a:t>
            </a:r>
            <a:endParaRPr lang="en-US" sz="400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Sheet1!$P$49</c:f>
              <c:strCache>
                <c:ptCount val="1"/>
                <c:pt idx="0">
                  <c:v>BPJS Kesehatan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Sheet1!$Q$48:$S$48</c:f>
              <c:numCache>
                <c:formatCode>General</c:formatCode>
                <c:ptCount val="3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</c:numCache>
            </c:numRef>
          </c:cat>
          <c:val>
            <c:numRef>
              <c:f>Sheet1!$Q$49:$S$49</c:f>
              <c:numCache>
                <c:formatCode>_-* #,##0_-;\-* #,##0_-;_-* "-"_-;_-@_-</c:formatCode>
                <c:ptCount val="3"/>
                <c:pt idx="0">
                  <c:v>23300.0</c:v>
                </c:pt>
                <c:pt idx="1">
                  <c:v>20360.0</c:v>
                </c:pt>
                <c:pt idx="2">
                  <c:v>25500.0</c:v>
                </c:pt>
              </c:numCache>
            </c:numRef>
          </c:val>
        </c:ser>
        <c:ser>
          <c:idx val="1"/>
          <c:order val="1"/>
          <c:tx>
            <c:strRef>
              <c:f>Sheet1!$P$50</c:f>
              <c:strCache>
                <c:ptCount val="1"/>
                <c:pt idx="0">
                  <c:v>Kemenkes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Sheet1!$Q$48:$S$48</c:f>
              <c:numCache>
                <c:formatCode>General</c:formatCode>
                <c:ptCount val="3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</c:numCache>
            </c:numRef>
          </c:cat>
          <c:val>
            <c:numRef>
              <c:f>Sheet1!$Q$50:$S$50</c:f>
              <c:numCache>
                <c:formatCode>_-* #,##0_-;\-* #,##0_-;_-* "-"_-;_-@_-</c:formatCode>
                <c:ptCount val="3"/>
                <c:pt idx="0">
                  <c:v>27054.0</c:v>
                </c:pt>
                <c:pt idx="1">
                  <c:v>33976.0</c:v>
                </c:pt>
                <c:pt idx="2">
                  <c:v>40623.5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-2052779336"/>
        <c:axId val="-2052776040"/>
      </c:barChart>
      <c:lineChart>
        <c:grouping val="standard"/>
        <c:varyColors val="0"/>
        <c:ser>
          <c:idx val="2"/>
          <c:order val="2"/>
          <c:tx>
            <c:strRef>
              <c:f>Sheet1!$P$51</c:f>
              <c:strCache>
                <c:ptCount val="1"/>
                <c:pt idx="0">
                  <c:v>Total Anggaran Kemkes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Sheet1!$Q$48:$S$48</c:f>
              <c:numCache>
                <c:formatCode>General</c:formatCode>
                <c:ptCount val="3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</c:numCache>
            </c:numRef>
          </c:cat>
          <c:val>
            <c:numRef>
              <c:f>Sheet1!$Q$51:$S$51</c:f>
              <c:numCache>
                <c:formatCode>_-* #,##0_-;\-* #,##0_-;_-* "-"_-;_-@_-</c:formatCode>
                <c:ptCount val="3"/>
                <c:pt idx="0">
                  <c:v>50354.0</c:v>
                </c:pt>
                <c:pt idx="1">
                  <c:v>54336.0</c:v>
                </c:pt>
                <c:pt idx="2">
                  <c:v>66123.5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2779336"/>
        <c:axId val="-2052776040"/>
      </c:lineChart>
      <c:catAx>
        <c:axId val="-2052779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52776040"/>
        <c:crosses val="autoZero"/>
        <c:auto val="1"/>
        <c:lblAlgn val="ctr"/>
        <c:lblOffset val="100"/>
        <c:noMultiLvlLbl val="0"/>
      </c:catAx>
      <c:valAx>
        <c:axId val="-20527760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Miliar</a:t>
                </a:r>
                <a:r>
                  <a:rPr lang="en-US" sz="1600" baseline="0"/>
                  <a:t> rupiah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0.0111111111111111"/>
              <c:y val="0.522978051416479"/>
            </c:manualLayout>
          </c:layout>
          <c:overlay val="0"/>
        </c:title>
        <c:numFmt formatCode="_-* #,##0_-;\-* #,##0_-;_-* &quot;-&quot;_-;_-@_-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5277933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Sheet1!$B$45</c:f>
              <c:strCache>
                <c:ptCount val="1"/>
                <c:pt idx="0">
                  <c:v>Sekretariat Jenderal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Sheet1!$C$43:$H$44</c:f>
              <c:multiLvlStrCache>
                <c:ptCount val="6"/>
                <c:lvl>
                  <c:pt idx="0">
                    <c:v>Anggaran</c:v>
                  </c:pt>
                  <c:pt idx="1">
                    <c:v>Realisasi</c:v>
                  </c:pt>
                  <c:pt idx="2">
                    <c:v>Anggaran</c:v>
                  </c:pt>
                  <c:pt idx="3">
                    <c:v>Realisasi</c:v>
                  </c:pt>
                  <c:pt idx="4">
                    <c:v>Anggaran</c:v>
                  </c:pt>
                  <c:pt idx="5">
                    <c:v>Realisasi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</c:lvl>
              </c:multiLvlStrCache>
            </c:multiLvlStrRef>
          </c:cat>
          <c:val>
            <c:numRef>
              <c:f>Sheet1!$C$45:$H$45</c:f>
              <c:numCache>
                <c:formatCode>_-* #,##0.00_-;\-* #,##0.00_-;_-* "-"_-;_-@_-</c:formatCode>
                <c:ptCount val="6"/>
                <c:pt idx="0">
                  <c:v>27210.0</c:v>
                </c:pt>
                <c:pt idx="1">
                  <c:v>26664.0</c:v>
                </c:pt>
                <c:pt idx="2">
                  <c:v>24283.0</c:v>
                </c:pt>
                <c:pt idx="3">
                  <c:v>22905.0</c:v>
                </c:pt>
                <c:pt idx="4">
                  <c:v>29948.0</c:v>
                </c:pt>
                <c:pt idx="5">
                  <c:v>28477.0</c:v>
                </c:pt>
              </c:numCache>
            </c:numRef>
          </c:val>
        </c:ser>
        <c:ser>
          <c:idx val="1"/>
          <c:order val="1"/>
          <c:tx>
            <c:strRef>
              <c:f>Sheet1!$B$46</c:f>
              <c:strCache>
                <c:ptCount val="1"/>
                <c:pt idx="0">
                  <c:v>Inspektorat Jenderal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Sheet1!$C$43:$H$44</c:f>
              <c:multiLvlStrCache>
                <c:ptCount val="6"/>
                <c:lvl>
                  <c:pt idx="0">
                    <c:v>Anggaran</c:v>
                  </c:pt>
                  <c:pt idx="1">
                    <c:v>Realisasi</c:v>
                  </c:pt>
                  <c:pt idx="2">
                    <c:v>Anggaran</c:v>
                  </c:pt>
                  <c:pt idx="3">
                    <c:v>Realisasi</c:v>
                  </c:pt>
                  <c:pt idx="4">
                    <c:v>Anggaran</c:v>
                  </c:pt>
                  <c:pt idx="5">
                    <c:v>Realisasi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</c:lvl>
              </c:multiLvlStrCache>
            </c:multiLvlStrRef>
          </c:cat>
          <c:val>
            <c:numRef>
              <c:f>Sheet1!$C$46:$H$46</c:f>
              <c:numCache>
                <c:formatCode>_-* #,##0.00_-;\-* #,##0.00_-;_-* "-"_-;_-@_-</c:formatCode>
                <c:ptCount val="6"/>
                <c:pt idx="0">
                  <c:v>93.0</c:v>
                </c:pt>
                <c:pt idx="1">
                  <c:v>71.0</c:v>
                </c:pt>
                <c:pt idx="2">
                  <c:v>103.0</c:v>
                </c:pt>
                <c:pt idx="3">
                  <c:v>83.0</c:v>
                </c:pt>
                <c:pt idx="4">
                  <c:v>105.0</c:v>
                </c:pt>
                <c:pt idx="5">
                  <c:v>95.0</c:v>
                </c:pt>
              </c:numCache>
            </c:numRef>
          </c:val>
        </c:ser>
        <c:ser>
          <c:idx val="2"/>
          <c:order val="2"/>
          <c:tx>
            <c:strRef>
              <c:f>Sheet1!$B$47</c:f>
              <c:strCache>
                <c:ptCount val="1"/>
                <c:pt idx="0">
                  <c:v>Ditjen Bina Gizi dan KIA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Sheet1!$C$43:$H$44</c:f>
              <c:multiLvlStrCache>
                <c:ptCount val="6"/>
                <c:lvl>
                  <c:pt idx="0">
                    <c:v>Anggaran</c:v>
                  </c:pt>
                  <c:pt idx="1">
                    <c:v>Realisasi</c:v>
                  </c:pt>
                  <c:pt idx="2">
                    <c:v>Anggaran</c:v>
                  </c:pt>
                  <c:pt idx="3">
                    <c:v>Realisasi</c:v>
                  </c:pt>
                  <c:pt idx="4">
                    <c:v>Anggaran</c:v>
                  </c:pt>
                  <c:pt idx="5">
                    <c:v>Realisasi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</c:lvl>
              </c:multiLvlStrCache>
            </c:multiLvlStrRef>
          </c:cat>
          <c:val>
            <c:numRef>
              <c:f>Sheet1!$C$47:$H$47</c:f>
              <c:numCache>
                <c:formatCode>_-* #,##0.00_-;\-* #,##0.00_-;_-* "-"_-;_-@_-</c:formatCode>
                <c:ptCount val="6"/>
                <c:pt idx="0">
                  <c:v>1961.0</c:v>
                </c:pt>
                <c:pt idx="1">
                  <c:v>1713.0</c:v>
                </c:pt>
                <c:pt idx="2">
                  <c:v>2717.0</c:v>
                </c:pt>
                <c:pt idx="3">
                  <c:v>2332.0</c:v>
                </c:pt>
                <c:pt idx="4">
                  <c:v>2638.5</c:v>
                </c:pt>
                <c:pt idx="5">
                  <c:v>1644.5</c:v>
                </c:pt>
              </c:numCache>
            </c:numRef>
          </c:val>
        </c:ser>
        <c:ser>
          <c:idx val="3"/>
          <c:order val="3"/>
          <c:tx>
            <c:strRef>
              <c:f>Sheet1!$B$48</c:f>
              <c:strCache>
                <c:ptCount val="1"/>
                <c:pt idx="0">
                  <c:v>Ditjen Bina Upaya Kes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Sheet1!$C$43:$H$44</c:f>
              <c:multiLvlStrCache>
                <c:ptCount val="6"/>
                <c:lvl>
                  <c:pt idx="0">
                    <c:v>Anggaran</c:v>
                  </c:pt>
                  <c:pt idx="1">
                    <c:v>Realisasi</c:v>
                  </c:pt>
                  <c:pt idx="2">
                    <c:v>Anggaran</c:v>
                  </c:pt>
                  <c:pt idx="3">
                    <c:v>Realisasi</c:v>
                  </c:pt>
                  <c:pt idx="4">
                    <c:v>Anggaran</c:v>
                  </c:pt>
                  <c:pt idx="5">
                    <c:v>Realisasi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</c:lvl>
              </c:multiLvlStrCache>
            </c:multiLvlStrRef>
          </c:cat>
          <c:val>
            <c:numRef>
              <c:f>Sheet1!$C$48:$H$48</c:f>
              <c:numCache>
                <c:formatCode>_-* #,##0.00_-;\-* #,##0.00_-;_-* "-"_-;_-@_-</c:formatCode>
                <c:ptCount val="6"/>
                <c:pt idx="0">
                  <c:v>13912.0</c:v>
                </c:pt>
                <c:pt idx="1">
                  <c:v>12588.0</c:v>
                </c:pt>
                <c:pt idx="2">
                  <c:v>18852.0</c:v>
                </c:pt>
                <c:pt idx="3">
                  <c:v>16246.0</c:v>
                </c:pt>
                <c:pt idx="4">
                  <c:v>18512.0</c:v>
                </c:pt>
                <c:pt idx="5">
                  <c:v>15972.0</c:v>
                </c:pt>
              </c:numCache>
            </c:numRef>
          </c:val>
        </c:ser>
        <c:ser>
          <c:idx val="4"/>
          <c:order val="4"/>
          <c:tx>
            <c:strRef>
              <c:f>Sheet1!$B$49</c:f>
              <c:strCache>
                <c:ptCount val="1"/>
                <c:pt idx="0">
                  <c:v>Ditjen PP dan PL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Sheet1!$C$43:$H$44</c:f>
              <c:multiLvlStrCache>
                <c:ptCount val="6"/>
                <c:lvl>
                  <c:pt idx="0">
                    <c:v>Anggaran</c:v>
                  </c:pt>
                  <c:pt idx="1">
                    <c:v>Realisasi</c:v>
                  </c:pt>
                  <c:pt idx="2">
                    <c:v>Anggaran</c:v>
                  </c:pt>
                  <c:pt idx="3">
                    <c:v>Realisasi</c:v>
                  </c:pt>
                  <c:pt idx="4">
                    <c:v>Anggaran</c:v>
                  </c:pt>
                  <c:pt idx="5">
                    <c:v>Realisasi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</c:lvl>
              </c:multiLvlStrCache>
            </c:multiLvlStrRef>
          </c:cat>
          <c:val>
            <c:numRef>
              <c:f>Sheet1!$C$49:$H$49</c:f>
              <c:numCache>
                <c:formatCode>_-* #,##0.00_-;\-* #,##0.00_-;_-* "-"_-;_-@_-</c:formatCode>
                <c:ptCount val="6"/>
                <c:pt idx="0">
                  <c:v>2446.0</c:v>
                </c:pt>
                <c:pt idx="1">
                  <c:v>2451.0</c:v>
                </c:pt>
                <c:pt idx="2">
                  <c:v>2697.0</c:v>
                </c:pt>
                <c:pt idx="3">
                  <c:v>2245.0</c:v>
                </c:pt>
                <c:pt idx="4">
                  <c:v>4580.0</c:v>
                </c:pt>
                <c:pt idx="5">
                  <c:v>3476.0</c:v>
                </c:pt>
              </c:numCache>
            </c:numRef>
          </c:val>
        </c:ser>
        <c:ser>
          <c:idx val="5"/>
          <c:order val="5"/>
          <c:tx>
            <c:strRef>
              <c:f>Sheet1!$B$50</c:f>
              <c:strCache>
                <c:ptCount val="1"/>
                <c:pt idx="0">
                  <c:v>Ditjen Binfar dan Alkes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Sheet1!$C$43:$H$44</c:f>
              <c:multiLvlStrCache>
                <c:ptCount val="6"/>
                <c:lvl>
                  <c:pt idx="0">
                    <c:v>Anggaran</c:v>
                  </c:pt>
                  <c:pt idx="1">
                    <c:v>Realisasi</c:v>
                  </c:pt>
                  <c:pt idx="2">
                    <c:v>Anggaran</c:v>
                  </c:pt>
                  <c:pt idx="3">
                    <c:v>Realisasi</c:v>
                  </c:pt>
                  <c:pt idx="4">
                    <c:v>Anggaran</c:v>
                  </c:pt>
                  <c:pt idx="5">
                    <c:v>Realisasi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</c:lvl>
              </c:multiLvlStrCache>
            </c:multiLvlStrRef>
          </c:cat>
          <c:val>
            <c:numRef>
              <c:f>Sheet1!$C$50:$H$50</c:f>
              <c:numCache>
                <c:formatCode>_-* #,##0.00_-;\-* #,##0.00_-;_-* "-"_-;_-@_-</c:formatCode>
                <c:ptCount val="6"/>
                <c:pt idx="0">
                  <c:v>1773.0</c:v>
                </c:pt>
                <c:pt idx="1">
                  <c:v>1471.0</c:v>
                </c:pt>
                <c:pt idx="2">
                  <c:v>1864.0</c:v>
                </c:pt>
                <c:pt idx="3">
                  <c:v>1768.0</c:v>
                </c:pt>
                <c:pt idx="4">
                  <c:v>3166.0</c:v>
                </c:pt>
                <c:pt idx="5">
                  <c:v>2723.0</c:v>
                </c:pt>
              </c:numCache>
            </c:numRef>
          </c:val>
        </c:ser>
        <c:ser>
          <c:idx val="6"/>
          <c:order val="6"/>
          <c:tx>
            <c:strRef>
              <c:f>Sheet1!$B$51</c:f>
              <c:strCache>
                <c:ptCount val="1"/>
                <c:pt idx="0">
                  <c:v>Badan Litbangkes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Sheet1!$C$43:$H$44</c:f>
              <c:multiLvlStrCache>
                <c:ptCount val="6"/>
                <c:lvl>
                  <c:pt idx="0">
                    <c:v>Anggaran</c:v>
                  </c:pt>
                  <c:pt idx="1">
                    <c:v>Realisasi</c:v>
                  </c:pt>
                  <c:pt idx="2">
                    <c:v>Anggaran</c:v>
                  </c:pt>
                  <c:pt idx="3">
                    <c:v>Realisasi</c:v>
                  </c:pt>
                  <c:pt idx="4">
                    <c:v>Anggaran</c:v>
                  </c:pt>
                  <c:pt idx="5">
                    <c:v>Realisasi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</c:lvl>
              </c:multiLvlStrCache>
            </c:multiLvlStrRef>
          </c:cat>
          <c:val>
            <c:numRef>
              <c:f>Sheet1!$C$51:$H$51</c:f>
              <c:numCache>
                <c:formatCode>_-* #,##0.00_-;\-* #,##0.00_-;_-* "-"_-;_-@_-</c:formatCode>
                <c:ptCount val="6"/>
                <c:pt idx="0">
                  <c:v>527.0</c:v>
                </c:pt>
                <c:pt idx="1">
                  <c:v>435.0</c:v>
                </c:pt>
                <c:pt idx="2">
                  <c:v>759.0</c:v>
                </c:pt>
                <c:pt idx="3">
                  <c:v>552.0</c:v>
                </c:pt>
                <c:pt idx="4">
                  <c:v>1109.0</c:v>
                </c:pt>
                <c:pt idx="5">
                  <c:v>733.5</c:v>
                </c:pt>
              </c:numCache>
            </c:numRef>
          </c:val>
        </c:ser>
        <c:ser>
          <c:idx val="7"/>
          <c:order val="7"/>
          <c:tx>
            <c:strRef>
              <c:f>Sheet1!$B$52</c:f>
              <c:strCache>
                <c:ptCount val="1"/>
                <c:pt idx="0">
                  <c:v>Badan PPSDM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Sheet1!$C$43:$H$44</c:f>
              <c:multiLvlStrCache>
                <c:ptCount val="6"/>
                <c:lvl>
                  <c:pt idx="0">
                    <c:v>Anggaran</c:v>
                  </c:pt>
                  <c:pt idx="1">
                    <c:v>Realisasi</c:v>
                  </c:pt>
                  <c:pt idx="2">
                    <c:v>Anggaran</c:v>
                  </c:pt>
                  <c:pt idx="3">
                    <c:v>Realisasi</c:v>
                  </c:pt>
                  <c:pt idx="4">
                    <c:v>Anggaran</c:v>
                  </c:pt>
                  <c:pt idx="5">
                    <c:v>Realisasi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</c:lvl>
              </c:multiLvlStrCache>
            </c:multiLvlStrRef>
          </c:cat>
          <c:val>
            <c:numRef>
              <c:f>Sheet1!$C$52:$H$52</c:f>
              <c:numCache>
                <c:formatCode>_-* #,##0.00_-;\-* #,##0.00_-;_-* "-"_-;_-@_-</c:formatCode>
                <c:ptCount val="6"/>
                <c:pt idx="0">
                  <c:v>2432.0</c:v>
                </c:pt>
                <c:pt idx="1">
                  <c:v>2077.0</c:v>
                </c:pt>
                <c:pt idx="2">
                  <c:v>3061.0</c:v>
                </c:pt>
                <c:pt idx="3">
                  <c:v>2720.0</c:v>
                </c:pt>
                <c:pt idx="4">
                  <c:v>6065.0</c:v>
                </c:pt>
                <c:pt idx="5">
                  <c:v>4041.0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056250024"/>
        <c:axId val="-2056253752"/>
      </c:barChart>
      <c:catAx>
        <c:axId val="-2056250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56253752"/>
        <c:crosses val="autoZero"/>
        <c:auto val="1"/>
        <c:lblAlgn val="ctr"/>
        <c:lblOffset val="100"/>
        <c:noMultiLvlLbl val="0"/>
      </c:catAx>
      <c:valAx>
        <c:axId val="-2056253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0_-;\-* #,##0.00_-;_-* &quot;-&quot;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56250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Anggaran Kemenkes Unit Organisasi 2015-2019 (milyar)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Sheet1!$L$26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Sheet1!$K$27:$K$34</c:f>
              <c:strCache>
                <c:ptCount val="8"/>
                <c:pt idx="0">
                  <c:v>Sekjend</c:v>
                </c:pt>
                <c:pt idx="1">
                  <c:v>Irjen</c:v>
                </c:pt>
                <c:pt idx="2">
                  <c:v>Ditjen Kesmas</c:v>
                </c:pt>
                <c:pt idx="3">
                  <c:v>Ditjen PelKes</c:v>
                </c:pt>
                <c:pt idx="4">
                  <c:v>Ditjen P2PL</c:v>
                </c:pt>
                <c:pt idx="5">
                  <c:v>Ditjen FarAlKes</c:v>
                </c:pt>
                <c:pt idx="6">
                  <c:v>BadanLitbang</c:v>
                </c:pt>
                <c:pt idx="7">
                  <c:v>Badan PPSDMK</c:v>
                </c:pt>
              </c:strCache>
            </c:strRef>
          </c:cat>
          <c:val>
            <c:numRef>
              <c:f>Sheet1!$L$27:$L$34</c:f>
              <c:numCache>
                <c:formatCode>_-* #,##0_-;\-* #,##0_-;_-* "-"_-;_-@_-</c:formatCode>
                <c:ptCount val="8"/>
                <c:pt idx="0">
                  <c:v>24289.0</c:v>
                </c:pt>
                <c:pt idx="1">
                  <c:v>103.0</c:v>
                </c:pt>
                <c:pt idx="2">
                  <c:v>2683.0</c:v>
                </c:pt>
                <c:pt idx="3">
                  <c:v>16508.0</c:v>
                </c:pt>
                <c:pt idx="4">
                  <c:v>2202.0</c:v>
                </c:pt>
                <c:pt idx="5">
                  <c:v>1748.0</c:v>
                </c:pt>
                <c:pt idx="6">
                  <c:v>745.0</c:v>
                </c:pt>
                <c:pt idx="7">
                  <c:v>3001.0</c:v>
                </c:pt>
              </c:numCache>
            </c:numRef>
          </c:val>
        </c:ser>
        <c:ser>
          <c:idx val="1"/>
          <c:order val="1"/>
          <c:tx>
            <c:strRef>
              <c:f>Sheet1!$M$26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Sheet1!$K$27:$K$34</c:f>
              <c:strCache>
                <c:ptCount val="8"/>
                <c:pt idx="0">
                  <c:v>Sekjend</c:v>
                </c:pt>
                <c:pt idx="1">
                  <c:v>Irjen</c:v>
                </c:pt>
                <c:pt idx="2">
                  <c:v>Ditjen Kesmas</c:v>
                </c:pt>
                <c:pt idx="3">
                  <c:v>Ditjen PelKes</c:v>
                </c:pt>
                <c:pt idx="4">
                  <c:v>Ditjen P2PL</c:v>
                </c:pt>
                <c:pt idx="5">
                  <c:v>Ditjen FarAlKes</c:v>
                </c:pt>
                <c:pt idx="6">
                  <c:v>BadanLitbang</c:v>
                </c:pt>
                <c:pt idx="7">
                  <c:v>Badan PPSDMK</c:v>
                </c:pt>
              </c:strCache>
            </c:strRef>
          </c:cat>
          <c:val>
            <c:numRef>
              <c:f>Sheet1!$M$27:$M$34</c:f>
              <c:numCache>
                <c:formatCode>_-* #,##0_-;\-* #,##0_-;_-* "-"_-;_-@_-</c:formatCode>
                <c:ptCount val="8"/>
                <c:pt idx="0">
                  <c:v>29948.0</c:v>
                </c:pt>
                <c:pt idx="1">
                  <c:v>105.0</c:v>
                </c:pt>
                <c:pt idx="2">
                  <c:v>3018.0</c:v>
                </c:pt>
                <c:pt idx="3">
                  <c:v>15972.0</c:v>
                </c:pt>
                <c:pt idx="4">
                  <c:v>4099.0</c:v>
                </c:pt>
                <c:pt idx="5">
                  <c:v>3166.0</c:v>
                </c:pt>
                <c:pt idx="6">
                  <c:v>1109.0</c:v>
                </c:pt>
                <c:pt idx="7">
                  <c:v>6066.0</c:v>
                </c:pt>
              </c:numCache>
            </c:numRef>
          </c:val>
        </c:ser>
        <c:ser>
          <c:idx val="2"/>
          <c:order val="2"/>
          <c:tx>
            <c:strRef>
              <c:f>Sheet1!$N$26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Sheet1!$K$27:$K$34</c:f>
              <c:strCache>
                <c:ptCount val="8"/>
                <c:pt idx="0">
                  <c:v>Sekjend</c:v>
                </c:pt>
                <c:pt idx="1">
                  <c:v>Irjen</c:v>
                </c:pt>
                <c:pt idx="2">
                  <c:v>Ditjen Kesmas</c:v>
                </c:pt>
                <c:pt idx="3">
                  <c:v>Ditjen PelKes</c:v>
                </c:pt>
                <c:pt idx="4">
                  <c:v>Ditjen P2PL</c:v>
                </c:pt>
                <c:pt idx="5">
                  <c:v>Ditjen FarAlKes</c:v>
                </c:pt>
                <c:pt idx="6">
                  <c:v>BadanLitbang</c:v>
                </c:pt>
                <c:pt idx="7">
                  <c:v>Badan PPSDMK</c:v>
                </c:pt>
              </c:strCache>
            </c:strRef>
          </c:cat>
          <c:val>
            <c:numRef>
              <c:f>Sheet1!$N$27:$N$34</c:f>
              <c:numCache>
                <c:formatCode>_-* #,##0_-;\-* #,##0_-;_-* "-"_-;_-@_-</c:formatCode>
                <c:ptCount val="8"/>
                <c:pt idx="0">
                  <c:v>34846.0</c:v>
                </c:pt>
                <c:pt idx="1">
                  <c:v>107.0</c:v>
                </c:pt>
                <c:pt idx="2">
                  <c:v>3068.0</c:v>
                </c:pt>
                <c:pt idx="3">
                  <c:v>15367.0</c:v>
                </c:pt>
                <c:pt idx="4">
                  <c:v>4043.0</c:v>
                </c:pt>
                <c:pt idx="5">
                  <c:v>3485.0</c:v>
                </c:pt>
                <c:pt idx="6">
                  <c:v>845.0</c:v>
                </c:pt>
                <c:pt idx="7">
                  <c:v>5576.0</c:v>
                </c:pt>
              </c:numCache>
            </c:numRef>
          </c:val>
        </c:ser>
        <c:ser>
          <c:idx val="3"/>
          <c:order val="3"/>
          <c:tx>
            <c:strRef>
              <c:f>Sheet1!$O$26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Sheet1!$K$27:$K$34</c:f>
              <c:strCache>
                <c:ptCount val="8"/>
                <c:pt idx="0">
                  <c:v>Sekjend</c:v>
                </c:pt>
                <c:pt idx="1">
                  <c:v>Irjen</c:v>
                </c:pt>
                <c:pt idx="2">
                  <c:v>Ditjen Kesmas</c:v>
                </c:pt>
                <c:pt idx="3">
                  <c:v>Ditjen PelKes</c:v>
                </c:pt>
                <c:pt idx="4">
                  <c:v>Ditjen P2PL</c:v>
                </c:pt>
                <c:pt idx="5">
                  <c:v>Ditjen FarAlKes</c:v>
                </c:pt>
                <c:pt idx="6">
                  <c:v>BadanLitbang</c:v>
                </c:pt>
                <c:pt idx="7">
                  <c:v>Badan PPSDMK</c:v>
                </c:pt>
              </c:strCache>
            </c:strRef>
          </c:cat>
          <c:val>
            <c:numRef>
              <c:f>Sheet1!$O$27:$O$34</c:f>
              <c:numCache>
                <c:formatCode>_-* #,##0_-;\-* #,##0_-;_-* "-"_-;_-@_-</c:formatCode>
                <c:ptCount val="8"/>
                <c:pt idx="0">
                  <c:v>37618.0</c:v>
                </c:pt>
                <c:pt idx="1">
                  <c:v>112.0</c:v>
                </c:pt>
                <c:pt idx="2">
                  <c:v>3225.0</c:v>
                </c:pt>
                <c:pt idx="3">
                  <c:v>15914.0</c:v>
                </c:pt>
                <c:pt idx="4">
                  <c:v>4289.0</c:v>
                </c:pt>
                <c:pt idx="5">
                  <c:v>3689.0</c:v>
                </c:pt>
                <c:pt idx="6">
                  <c:v>830.0</c:v>
                </c:pt>
                <c:pt idx="7">
                  <c:v>5800.0</c:v>
                </c:pt>
              </c:numCache>
            </c:numRef>
          </c:val>
        </c:ser>
        <c:ser>
          <c:idx val="4"/>
          <c:order val="4"/>
          <c:tx>
            <c:strRef>
              <c:f>Sheet1!$P$26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Sheet1!$K$27:$K$34</c:f>
              <c:strCache>
                <c:ptCount val="8"/>
                <c:pt idx="0">
                  <c:v>Sekjend</c:v>
                </c:pt>
                <c:pt idx="1">
                  <c:v>Irjen</c:v>
                </c:pt>
                <c:pt idx="2">
                  <c:v>Ditjen Kesmas</c:v>
                </c:pt>
                <c:pt idx="3">
                  <c:v>Ditjen PelKes</c:v>
                </c:pt>
                <c:pt idx="4">
                  <c:v>Ditjen P2PL</c:v>
                </c:pt>
                <c:pt idx="5">
                  <c:v>Ditjen FarAlKes</c:v>
                </c:pt>
                <c:pt idx="6">
                  <c:v>BadanLitbang</c:v>
                </c:pt>
                <c:pt idx="7">
                  <c:v>Badan PPSDMK</c:v>
                </c:pt>
              </c:strCache>
            </c:strRef>
          </c:cat>
          <c:val>
            <c:numRef>
              <c:f>Sheet1!$P$27:$P$34</c:f>
              <c:numCache>
                <c:formatCode>_-* #,##0_-;\-* #,##0_-;_-* "-"_-;_-@_-</c:formatCode>
                <c:ptCount val="8"/>
                <c:pt idx="0">
                  <c:v>40146.0</c:v>
                </c:pt>
                <c:pt idx="1">
                  <c:v>117.0</c:v>
                </c:pt>
                <c:pt idx="2">
                  <c:v>3462.0</c:v>
                </c:pt>
                <c:pt idx="3">
                  <c:v>16459.0</c:v>
                </c:pt>
                <c:pt idx="4">
                  <c:v>4576.0</c:v>
                </c:pt>
                <c:pt idx="5">
                  <c:v>3906.0</c:v>
                </c:pt>
                <c:pt idx="6">
                  <c:v>809.0</c:v>
                </c:pt>
                <c:pt idx="7">
                  <c:v>6033.0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-2053565336"/>
        <c:axId val="-2053562280"/>
      </c:barChart>
      <c:catAx>
        <c:axId val="-2053565336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53562280"/>
        <c:crosses val="autoZero"/>
        <c:auto val="1"/>
        <c:lblAlgn val="ctr"/>
        <c:lblOffset val="100"/>
        <c:noMultiLvlLbl val="0"/>
      </c:catAx>
      <c:valAx>
        <c:axId val="-2053562280"/>
        <c:scaling>
          <c:orientation val="minMax"/>
        </c:scaling>
        <c:delete val="0"/>
        <c:axPos val="l"/>
        <c:majorGridlines/>
        <c:numFmt formatCode="_-* #,##0_-;\-* #,##0_-;_-* &quot;-&quot;_-;_-@_-" sourceLinked="1"/>
        <c:majorTickMark val="none"/>
        <c:minorTickMark val="none"/>
        <c:tickLblPos val="nextTo"/>
        <c:spPr>
          <a:ln w="9525">
            <a:noFill/>
          </a:ln>
        </c:spPr>
        <c:crossAx val="-205356533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 dirty="0"/>
              <a:t>APBD Kota </a:t>
            </a:r>
            <a:r>
              <a:rPr lang="en-US" sz="1100" dirty="0" smtClean="0"/>
              <a:t>T</a:t>
            </a:r>
            <a:endParaRPr lang="en-US" sz="11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2014</c:v>
          </c:tx>
          <c:invertIfNegative val="0"/>
          <c:cat>
            <c:strRef>
              <c:f>Sheet3!$G$24:$G$28</c:f>
              <c:strCache>
                <c:ptCount val="5"/>
                <c:pt idx="0">
                  <c:v>PAD</c:v>
                </c:pt>
                <c:pt idx="1">
                  <c:v>DAU</c:v>
                </c:pt>
                <c:pt idx="2">
                  <c:v>DAK</c:v>
                </c:pt>
                <c:pt idx="3">
                  <c:v>DBH</c:v>
                </c:pt>
                <c:pt idx="4">
                  <c:v>Pendapatan lain yang sah</c:v>
                </c:pt>
              </c:strCache>
            </c:strRef>
          </c:cat>
          <c:val>
            <c:numRef>
              <c:f>Sheet3!$H$24:$H$28</c:f>
              <c:numCache>
                <c:formatCode>_-* #,##0.00_-;\-* #,##0.00_-;_-* "-"??_-;_-@_-</c:formatCode>
                <c:ptCount val="5"/>
                <c:pt idx="0">
                  <c:v>28.9068</c:v>
                </c:pt>
                <c:pt idx="1">
                  <c:v>497.417022</c:v>
                </c:pt>
                <c:pt idx="2">
                  <c:v>49.13916</c:v>
                </c:pt>
                <c:pt idx="3">
                  <c:v>28.202</c:v>
                </c:pt>
                <c:pt idx="4">
                  <c:v>42.813605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Sheet3!$G$24:$G$28</c:f>
              <c:strCache>
                <c:ptCount val="5"/>
                <c:pt idx="0">
                  <c:v>PAD</c:v>
                </c:pt>
                <c:pt idx="1">
                  <c:v>DAU</c:v>
                </c:pt>
                <c:pt idx="2">
                  <c:v>DAK</c:v>
                </c:pt>
                <c:pt idx="3">
                  <c:v>DBH</c:v>
                </c:pt>
                <c:pt idx="4">
                  <c:v>Pendapatan lain yang sah</c:v>
                </c:pt>
              </c:strCache>
            </c:strRef>
          </c:cat>
          <c:val>
            <c:numRef>
              <c:f>Sheet3!$I$24:$I$28</c:f>
              <c:numCache>
                <c:formatCode>0%</c:formatCode>
                <c:ptCount val="5"/>
                <c:pt idx="0">
                  <c:v>0.0447142420202078</c:v>
                </c:pt>
                <c:pt idx="1">
                  <c:v>0.769425363813326</c:v>
                </c:pt>
                <c:pt idx="2">
                  <c:v>0.076010499014409</c:v>
                </c:pt>
                <c:pt idx="3">
                  <c:v>0.0436240280298719</c:v>
                </c:pt>
                <c:pt idx="4">
                  <c:v>0.0662258671221851</c:v>
                </c:pt>
              </c:numCache>
            </c:numRef>
          </c:val>
        </c:ser>
        <c:ser>
          <c:idx val="2"/>
          <c:order val="2"/>
          <c:tx>
            <c:v>2015</c:v>
          </c:tx>
          <c:invertIfNegative val="0"/>
          <c:cat>
            <c:strRef>
              <c:f>Sheet3!$G$24:$G$28</c:f>
              <c:strCache>
                <c:ptCount val="5"/>
                <c:pt idx="0">
                  <c:v>PAD</c:v>
                </c:pt>
                <c:pt idx="1">
                  <c:v>DAU</c:v>
                </c:pt>
                <c:pt idx="2">
                  <c:v>DAK</c:v>
                </c:pt>
                <c:pt idx="3">
                  <c:v>DBH</c:v>
                </c:pt>
                <c:pt idx="4">
                  <c:v>Pendapatan lain yang sah</c:v>
                </c:pt>
              </c:strCache>
            </c:strRef>
          </c:cat>
          <c:val>
            <c:numRef>
              <c:f>Sheet3!$J$24:$J$28</c:f>
              <c:numCache>
                <c:formatCode>_-* #,##0.00_-;\-* #,##0.00_-;_-* "-"??_-;_-@_-</c:formatCode>
                <c:ptCount val="5"/>
                <c:pt idx="0">
                  <c:v>34.6177511</c:v>
                </c:pt>
                <c:pt idx="1">
                  <c:v>514.588698</c:v>
                </c:pt>
                <c:pt idx="2">
                  <c:v>58.91524</c:v>
                </c:pt>
                <c:pt idx="3">
                  <c:v>33.866404193</c:v>
                </c:pt>
                <c:pt idx="4">
                  <c:v>71.702999594</c:v>
                </c:pt>
              </c:numCache>
            </c:numRef>
          </c:val>
        </c:ser>
        <c:ser>
          <c:idx val="3"/>
          <c:order val="3"/>
          <c:invertIfNegative val="0"/>
          <c:cat>
            <c:strRef>
              <c:f>Sheet3!$G$24:$G$28</c:f>
              <c:strCache>
                <c:ptCount val="5"/>
                <c:pt idx="0">
                  <c:v>PAD</c:v>
                </c:pt>
                <c:pt idx="1">
                  <c:v>DAU</c:v>
                </c:pt>
                <c:pt idx="2">
                  <c:v>DAK</c:v>
                </c:pt>
                <c:pt idx="3">
                  <c:v>DBH</c:v>
                </c:pt>
                <c:pt idx="4">
                  <c:v>Pendapatan lain yang sah</c:v>
                </c:pt>
              </c:strCache>
            </c:strRef>
          </c:cat>
          <c:val>
            <c:numRef>
              <c:f>Sheet3!$K$24:$K$28</c:f>
              <c:numCache>
                <c:formatCode>0%</c:formatCode>
                <c:ptCount val="5"/>
                <c:pt idx="0">
                  <c:v>0.0485052306873628</c:v>
                </c:pt>
                <c:pt idx="1">
                  <c:v>0.721024408359088</c:v>
                </c:pt>
                <c:pt idx="2">
                  <c:v>0.0825500564420357</c:v>
                </c:pt>
                <c:pt idx="3">
                  <c:v>0.0474524686247725</c:v>
                </c:pt>
                <c:pt idx="4">
                  <c:v>0.100467835886741</c:v>
                </c:pt>
              </c:numCache>
            </c:numRef>
          </c:val>
        </c:ser>
        <c:ser>
          <c:idx val="4"/>
          <c:order val="4"/>
          <c:tx>
            <c:v>2016</c:v>
          </c:tx>
          <c:invertIfNegative val="0"/>
          <c:cat>
            <c:strRef>
              <c:f>Sheet3!$G$24:$G$28</c:f>
              <c:strCache>
                <c:ptCount val="5"/>
                <c:pt idx="0">
                  <c:v>PAD</c:v>
                </c:pt>
                <c:pt idx="1">
                  <c:v>DAU</c:v>
                </c:pt>
                <c:pt idx="2">
                  <c:v>DAK</c:v>
                </c:pt>
                <c:pt idx="3">
                  <c:v>DBH</c:v>
                </c:pt>
                <c:pt idx="4">
                  <c:v>Pendapatan lain yang sah</c:v>
                </c:pt>
              </c:strCache>
            </c:strRef>
          </c:cat>
          <c:val>
            <c:numRef>
              <c:f>Sheet3!$L$24:$L$28</c:f>
              <c:numCache>
                <c:formatCode>_-* #,##0.00_-;\-* #,##0.00_-;_-* "-"??_-;_-@_-</c:formatCode>
                <c:ptCount val="5"/>
                <c:pt idx="0">
                  <c:v>41.66224341</c:v>
                </c:pt>
                <c:pt idx="1">
                  <c:v>554.976092</c:v>
                </c:pt>
                <c:pt idx="2">
                  <c:v>162.742141001</c:v>
                </c:pt>
                <c:pt idx="3">
                  <c:v>18.328894914</c:v>
                </c:pt>
                <c:pt idx="4">
                  <c:v>42.83642</c:v>
                </c:pt>
              </c:numCache>
            </c:numRef>
          </c:val>
        </c:ser>
        <c:ser>
          <c:idx val="5"/>
          <c:order val="5"/>
          <c:invertIfNegative val="0"/>
          <c:cat>
            <c:strRef>
              <c:f>Sheet3!$G$24:$G$28</c:f>
              <c:strCache>
                <c:ptCount val="5"/>
                <c:pt idx="0">
                  <c:v>PAD</c:v>
                </c:pt>
                <c:pt idx="1">
                  <c:v>DAU</c:v>
                </c:pt>
                <c:pt idx="2">
                  <c:v>DAK</c:v>
                </c:pt>
                <c:pt idx="3">
                  <c:v>DBH</c:v>
                </c:pt>
                <c:pt idx="4">
                  <c:v>Pendapatan lain yang sah</c:v>
                </c:pt>
              </c:strCache>
            </c:strRef>
          </c:cat>
          <c:val>
            <c:numRef>
              <c:f>Sheet3!$M$24:$M$28</c:f>
              <c:numCache>
                <c:formatCode>0%</c:formatCode>
                <c:ptCount val="5"/>
                <c:pt idx="0">
                  <c:v>0.0507738189025681</c:v>
                </c:pt>
                <c:pt idx="1">
                  <c:v>0.676349934235646</c:v>
                </c:pt>
                <c:pt idx="2">
                  <c:v>0.198334014654085</c:v>
                </c:pt>
                <c:pt idx="3">
                  <c:v>0.0223374430870005</c:v>
                </c:pt>
                <c:pt idx="4">
                  <c:v>0.0522047891207006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1851528"/>
        <c:axId val="-2055225976"/>
      </c:barChart>
      <c:catAx>
        <c:axId val="-20518515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-2055225976"/>
        <c:crosses val="autoZero"/>
        <c:auto val="1"/>
        <c:lblAlgn val="ctr"/>
        <c:lblOffset val="100"/>
        <c:noMultiLvlLbl val="0"/>
      </c:catAx>
      <c:valAx>
        <c:axId val="-20552259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Milyar Rupiah</a:t>
                </a:r>
              </a:p>
            </c:rich>
          </c:tx>
          <c:layout/>
          <c:overlay val="0"/>
        </c:title>
        <c:numFmt formatCode="_-* #,##0.00_-;\-* #,##0.00_-;_-* &quot;-&quot;??_-;_-@_-" sourceLinked="1"/>
        <c:majorTickMark val="none"/>
        <c:minorTickMark val="none"/>
        <c:tickLblPos val="nextTo"/>
        <c:crossAx val="-2051851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957502055894"/>
          <c:y val="0.287849956255468"/>
          <c:w val="0.153042688465032"/>
          <c:h val="0.278929352580927"/>
        </c:manualLayout>
      </c:layout>
      <c:overlay val="0"/>
      <c:txPr>
        <a:bodyPr/>
        <a:lstStyle/>
        <a:p>
          <a:pPr>
            <a:defRPr sz="7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APBD Kota </a:t>
            </a:r>
            <a:r>
              <a:rPr lang="en-US" sz="1200" dirty="0" smtClean="0"/>
              <a:t>L</a:t>
            </a:r>
            <a:endParaRPr lang="en-US" sz="12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2014</c:v>
          </c:tx>
          <c:invertIfNegative val="0"/>
          <c:cat>
            <c:strRef>
              <c:f>Sheet3!$T$24:$T$28</c:f>
              <c:strCache>
                <c:ptCount val="5"/>
                <c:pt idx="0">
                  <c:v>PAD</c:v>
                </c:pt>
                <c:pt idx="1">
                  <c:v>DAU</c:v>
                </c:pt>
                <c:pt idx="2">
                  <c:v>DAK</c:v>
                </c:pt>
                <c:pt idx="3">
                  <c:v>DBH</c:v>
                </c:pt>
                <c:pt idx="4">
                  <c:v>Pendapatan lain yang sah</c:v>
                </c:pt>
              </c:strCache>
            </c:strRef>
          </c:cat>
          <c:val>
            <c:numRef>
              <c:f>Sheet3!$U$24:$U$28</c:f>
              <c:numCache>
                <c:formatCode>_-* #,##0.00_-;\-* #,##0.00_-;_-* "-"??_-;_-@_-</c:formatCode>
                <c:ptCount val="5"/>
                <c:pt idx="0">
                  <c:v>49.3057735</c:v>
                </c:pt>
                <c:pt idx="1">
                  <c:v>469.439588</c:v>
                </c:pt>
                <c:pt idx="2">
                  <c:v>33.75278</c:v>
                </c:pt>
                <c:pt idx="3">
                  <c:v>46.482164702</c:v>
                </c:pt>
                <c:pt idx="4">
                  <c:v>196.352970115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Sheet3!$T$24:$T$28</c:f>
              <c:strCache>
                <c:ptCount val="5"/>
                <c:pt idx="0">
                  <c:v>PAD</c:v>
                </c:pt>
                <c:pt idx="1">
                  <c:v>DAU</c:v>
                </c:pt>
                <c:pt idx="2">
                  <c:v>DAK</c:v>
                </c:pt>
                <c:pt idx="3">
                  <c:v>DBH</c:v>
                </c:pt>
                <c:pt idx="4">
                  <c:v>Pendapatan lain yang sah</c:v>
                </c:pt>
              </c:strCache>
            </c:strRef>
          </c:cat>
          <c:val>
            <c:numRef>
              <c:f>Sheet3!$V$24:$V$28</c:f>
            </c:numRef>
          </c:val>
        </c:ser>
        <c:ser>
          <c:idx val="2"/>
          <c:order val="2"/>
          <c:tx>
            <c:v>2015</c:v>
          </c:tx>
          <c:invertIfNegative val="0"/>
          <c:cat>
            <c:strRef>
              <c:f>Sheet3!$T$24:$T$28</c:f>
              <c:strCache>
                <c:ptCount val="5"/>
                <c:pt idx="0">
                  <c:v>PAD</c:v>
                </c:pt>
                <c:pt idx="1">
                  <c:v>DAU</c:v>
                </c:pt>
                <c:pt idx="2">
                  <c:v>DAK</c:v>
                </c:pt>
                <c:pt idx="3">
                  <c:v>DBH</c:v>
                </c:pt>
                <c:pt idx="4">
                  <c:v>Pendapatan lain yang sah</c:v>
                </c:pt>
              </c:strCache>
            </c:strRef>
          </c:cat>
          <c:val>
            <c:numRef>
              <c:f>Sheet3!$W$24:$W$28</c:f>
              <c:numCache>
                <c:formatCode>_-* #,##0.00_-;\-* #,##0.00_-;_-* "-"??_-;_-@_-</c:formatCode>
                <c:ptCount val="5"/>
                <c:pt idx="0">
                  <c:v>67.314758015</c:v>
                </c:pt>
                <c:pt idx="1">
                  <c:v>469.107319</c:v>
                </c:pt>
                <c:pt idx="2">
                  <c:v>87.33683000000001</c:v>
                </c:pt>
                <c:pt idx="3">
                  <c:v>89.695097041</c:v>
                </c:pt>
                <c:pt idx="4">
                  <c:v>251.03780394</c:v>
                </c:pt>
              </c:numCache>
            </c:numRef>
          </c:val>
        </c:ser>
        <c:ser>
          <c:idx val="3"/>
          <c:order val="3"/>
          <c:invertIfNegative val="0"/>
          <c:cat>
            <c:strRef>
              <c:f>Sheet3!$T$24:$T$28</c:f>
              <c:strCache>
                <c:ptCount val="5"/>
                <c:pt idx="0">
                  <c:v>PAD</c:v>
                </c:pt>
                <c:pt idx="1">
                  <c:v>DAU</c:v>
                </c:pt>
                <c:pt idx="2">
                  <c:v>DAK</c:v>
                </c:pt>
                <c:pt idx="3">
                  <c:v>DBH</c:v>
                </c:pt>
                <c:pt idx="4">
                  <c:v>Pendapatan lain yang sah</c:v>
                </c:pt>
              </c:strCache>
            </c:strRef>
          </c:cat>
          <c:val>
            <c:numRef>
              <c:f>Sheet3!$X$24:$X$28</c:f>
            </c:numRef>
          </c:val>
        </c:ser>
        <c:ser>
          <c:idx val="4"/>
          <c:order val="4"/>
          <c:tx>
            <c:v>2016</c:v>
          </c:tx>
          <c:invertIfNegative val="0"/>
          <c:cat>
            <c:strRef>
              <c:f>Sheet3!$T$24:$T$28</c:f>
              <c:strCache>
                <c:ptCount val="5"/>
                <c:pt idx="0">
                  <c:v>PAD</c:v>
                </c:pt>
                <c:pt idx="1">
                  <c:v>DAU</c:v>
                </c:pt>
                <c:pt idx="2">
                  <c:v>DAK</c:v>
                </c:pt>
                <c:pt idx="3">
                  <c:v>DBH</c:v>
                </c:pt>
                <c:pt idx="4">
                  <c:v>Pendapatan lain yang sah</c:v>
                </c:pt>
              </c:strCache>
            </c:strRef>
          </c:cat>
          <c:val>
            <c:numRef>
              <c:f>Sheet3!$Y$24:$Y$28</c:f>
              <c:numCache>
                <c:formatCode>_-* #,##0.00_-;\-* #,##0.00_-;_-* "-"??_-;_-@_-</c:formatCode>
                <c:ptCount val="5"/>
                <c:pt idx="0">
                  <c:v>66.754367843</c:v>
                </c:pt>
                <c:pt idx="1">
                  <c:v>467.846597</c:v>
                </c:pt>
                <c:pt idx="2">
                  <c:v>250.087645</c:v>
                </c:pt>
                <c:pt idx="3">
                  <c:v>210.090538966</c:v>
                </c:pt>
                <c:pt idx="4">
                  <c:v>197.532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3234200"/>
        <c:axId val="-2053231144"/>
      </c:barChart>
      <c:catAx>
        <c:axId val="-2053234200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53231144"/>
        <c:crosses val="autoZero"/>
        <c:auto val="1"/>
        <c:lblAlgn val="ctr"/>
        <c:lblOffset val="100"/>
        <c:noMultiLvlLbl val="0"/>
      </c:catAx>
      <c:valAx>
        <c:axId val="-20532311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Miliar Rupiah</a:t>
                </a:r>
              </a:p>
            </c:rich>
          </c:tx>
          <c:layout/>
          <c:overlay val="0"/>
        </c:title>
        <c:numFmt formatCode="_-* #,##0.00_-;\-* #,##0.00_-;_-* &quot;-&quot;??_-;_-@_-" sourceLinked="1"/>
        <c:majorTickMark val="out"/>
        <c:minorTickMark val="none"/>
        <c:tickLblPos val="nextTo"/>
        <c:crossAx val="-2053234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4780123339741"/>
          <c:y val="0.320257363662875"/>
          <c:w val="0.157441935303966"/>
          <c:h val="0.278929352580927"/>
        </c:manualLayout>
      </c:layout>
      <c:overlay val="0"/>
      <c:txPr>
        <a:bodyPr/>
        <a:lstStyle/>
        <a:p>
          <a:pPr>
            <a:defRPr sz="700"/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000000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lang="id-ID" sz="1600" noProof="0"/>
            </a:pPr>
            <a:r>
              <a:rPr lang="id-ID" sz="1600" noProof="0" dirty="0"/>
              <a:t>Kota </a:t>
            </a:r>
            <a:r>
              <a:rPr lang="id-ID" sz="1600" noProof="0" dirty="0" smtClean="0"/>
              <a:t>T </a:t>
            </a:r>
            <a:r>
              <a:rPr lang="id-ID" sz="1600" noProof="0" dirty="0"/>
              <a:t>- Dinas Kesehatan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Sheet3!$B$134:$B$137</c:f>
              <c:strCache>
                <c:ptCount val="4"/>
                <c:pt idx="0">
                  <c:v>PAD</c:v>
                </c:pt>
                <c:pt idx="1">
                  <c:v>DAU</c:v>
                </c:pt>
                <c:pt idx="2">
                  <c:v>DAK</c:v>
                </c:pt>
                <c:pt idx="3">
                  <c:v>DBH</c:v>
                </c:pt>
              </c:strCache>
            </c:strRef>
          </c:cat>
          <c:val>
            <c:numRef>
              <c:f>Sheet3!$C$134:$C$137</c:f>
              <c:numCache>
                <c:formatCode>General</c:formatCode>
                <c:ptCount val="4"/>
                <c:pt idx="0">
                  <c:v>4.3</c:v>
                </c:pt>
                <c:pt idx="1">
                  <c:v>8.3</c:v>
                </c:pt>
                <c:pt idx="2">
                  <c:v>5.9</c:v>
                </c:pt>
                <c:pt idx="3">
                  <c:v>3.9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PAD - Dinas</a:t>
            </a:r>
            <a:r>
              <a:rPr lang="en-US" baseline="0"/>
              <a:t> Kesehatan</a:t>
            </a:r>
            <a:endParaRPr lang="en-US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0.0762402668416448"/>
                  <c:y val="-0.097146398366870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0481652449693788"/>
                  <c:y val="0.067283829104695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Sheet3!$E$121:$E$124</c:f>
              <c:strCache>
                <c:ptCount val="4"/>
                <c:pt idx="0">
                  <c:v>Jaspel Puskesmas</c:v>
                </c:pt>
                <c:pt idx="1">
                  <c:v>Jaspel Rujukan</c:v>
                </c:pt>
                <c:pt idx="2">
                  <c:v>Monev JKN</c:v>
                </c:pt>
                <c:pt idx="3">
                  <c:v>BOK</c:v>
                </c:pt>
              </c:strCache>
            </c:strRef>
          </c:cat>
          <c:val>
            <c:numRef>
              <c:f>Sheet3!$F$121:$F$124</c:f>
              <c:numCache>
                <c:formatCode>General</c:formatCode>
                <c:ptCount val="4"/>
                <c:pt idx="0">
                  <c:v>1.2</c:v>
                </c:pt>
                <c:pt idx="1">
                  <c:v>0.2</c:v>
                </c:pt>
                <c:pt idx="2">
                  <c:v>0.1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8CB25-96ED-487B-85FD-8486E4F6D00C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DA4EA0-5141-4FD0-A30B-838CB6C76D4A}">
      <dgm:prSet phldrT="[Text]"/>
      <dgm:spPr/>
      <dgm:t>
        <a:bodyPr/>
        <a:lstStyle/>
        <a:p>
          <a:r>
            <a:rPr lang="id-ID" noProof="0" smtClean="0"/>
            <a:t>INPUT</a:t>
          </a:r>
          <a:endParaRPr lang="id-ID" noProof="0"/>
        </a:p>
      </dgm:t>
    </dgm:pt>
    <dgm:pt modelId="{95A9BACF-E727-4ADC-9A88-8A5C065286A7}" type="parTrans" cxnId="{B6014A19-37C4-4842-9C66-A27BC320A319}">
      <dgm:prSet/>
      <dgm:spPr/>
      <dgm:t>
        <a:bodyPr/>
        <a:lstStyle/>
        <a:p>
          <a:endParaRPr lang="en-US"/>
        </a:p>
      </dgm:t>
    </dgm:pt>
    <dgm:pt modelId="{4318AB81-C8B7-45CA-B7B9-B5B59A61255A}" type="sibTrans" cxnId="{B6014A19-37C4-4842-9C66-A27BC320A319}">
      <dgm:prSet/>
      <dgm:spPr/>
      <dgm:t>
        <a:bodyPr/>
        <a:lstStyle/>
        <a:p>
          <a:endParaRPr lang="en-US"/>
        </a:p>
      </dgm:t>
    </dgm:pt>
    <dgm:pt modelId="{22B1D7A1-DB2F-45ED-B024-3D9B4556ECB9}">
      <dgm:prSet phldrT="[Text]"/>
      <dgm:spPr/>
      <dgm:t>
        <a:bodyPr/>
        <a:lstStyle/>
        <a:p>
          <a:r>
            <a:rPr lang="id-ID" noProof="0" smtClean="0"/>
            <a:t>Sumber daya yang terbatas</a:t>
          </a:r>
          <a:endParaRPr lang="id-ID" noProof="0"/>
        </a:p>
      </dgm:t>
    </dgm:pt>
    <dgm:pt modelId="{58C2E684-A413-45C9-A719-56587CE0E518}" type="parTrans" cxnId="{183008B3-5BEB-4B17-A381-ACA26040B2F9}">
      <dgm:prSet/>
      <dgm:spPr/>
      <dgm:t>
        <a:bodyPr/>
        <a:lstStyle/>
        <a:p>
          <a:endParaRPr lang="en-US"/>
        </a:p>
      </dgm:t>
    </dgm:pt>
    <dgm:pt modelId="{6D5E5A2A-CF4B-4122-B9BE-10E1E49E6FD4}" type="sibTrans" cxnId="{183008B3-5BEB-4B17-A381-ACA26040B2F9}">
      <dgm:prSet/>
      <dgm:spPr/>
      <dgm:t>
        <a:bodyPr/>
        <a:lstStyle/>
        <a:p>
          <a:endParaRPr lang="en-US"/>
        </a:p>
      </dgm:t>
    </dgm:pt>
    <dgm:pt modelId="{8F9AF6E1-494C-4B02-A2F0-D8D14E121040}">
      <dgm:prSet phldrT="[Text]"/>
      <dgm:spPr/>
      <dgm:t>
        <a:bodyPr/>
        <a:lstStyle/>
        <a:p>
          <a:r>
            <a:rPr lang="id-ID" noProof="0" smtClean="0"/>
            <a:t>Kebutuhan Kesehatan Tidak Terbatas</a:t>
          </a:r>
          <a:endParaRPr lang="id-ID" noProof="0"/>
        </a:p>
      </dgm:t>
    </dgm:pt>
    <dgm:pt modelId="{F84FC901-A41F-413B-9991-BED40508F976}" type="parTrans" cxnId="{5DD16F48-A342-41CD-9B42-A2864769DEE6}">
      <dgm:prSet/>
      <dgm:spPr/>
      <dgm:t>
        <a:bodyPr/>
        <a:lstStyle/>
        <a:p>
          <a:endParaRPr lang="en-US"/>
        </a:p>
      </dgm:t>
    </dgm:pt>
    <dgm:pt modelId="{0123B49F-5204-4ECD-B79D-863BE4635EB3}" type="sibTrans" cxnId="{5DD16F48-A342-41CD-9B42-A2864769DEE6}">
      <dgm:prSet/>
      <dgm:spPr/>
      <dgm:t>
        <a:bodyPr/>
        <a:lstStyle/>
        <a:p>
          <a:endParaRPr lang="en-US"/>
        </a:p>
      </dgm:t>
    </dgm:pt>
    <dgm:pt modelId="{4D713663-001A-48DB-91C9-3D3365CEC338}">
      <dgm:prSet phldrT="[Text]"/>
      <dgm:spPr/>
      <dgm:t>
        <a:bodyPr/>
        <a:lstStyle/>
        <a:p>
          <a:r>
            <a:rPr lang="id-ID" noProof="0" smtClean="0"/>
            <a:t>PROSES MANAJEMEN</a:t>
          </a:r>
          <a:endParaRPr lang="id-ID" noProof="0"/>
        </a:p>
      </dgm:t>
    </dgm:pt>
    <dgm:pt modelId="{C22B91E1-7B14-4541-BE6C-65591D860672}" type="parTrans" cxnId="{F5CBE66A-A8C0-417C-9E1D-99A4F7718380}">
      <dgm:prSet/>
      <dgm:spPr/>
      <dgm:t>
        <a:bodyPr/>
        <a:lstStyle/>
        <a:p>
          <a:endParaRPr lang="en-US"/>
        </a:p>
      </dgm:t>
    </dgm:pt>
    <dgm:pt modelId="{5769B924-7804-41BD-B2EE-1E4F4CF24183}" type="sibTrans" cxnId="{F5CBE66A-A8C0-417C-9E1D-99A4F7718380}">
      <dgm:prSet/>
      <dgm:spPr/>
      <dgm:t>
        <a:bodyPr/>
        <a:lstStyle/>
        <a:p>
          <a:endParaRPr lang="en-US"/>
        </a:p>
      </dgm:t>
    </dgm:pt>
    <dgm:pt modelId="{74D687CF-B6C0-438A-8591-6E079AE71778}">
      <dgm:prSet phldrT="[Text]"/>
      <dgm:spPr/>
      <dgm:t>
        <a:bodyPr/>
        <a:lstStyle/>
        <a:p>
          <a:r>
            <a:rPr lang="id-ID" noProof="0" smtClean="0"/>
            <a:t>Efisiensi Penggunaan Sumber daya</a:t>
          </a:r>
          <a:endParaRPr lang="id-ID" noProof="0"/>
        </a:p>
      </dgm:t>
    </dgm:pt>
    <dgm:pt modelId="{05E5C0B0-B99E-440A-A4F3-B87B9A48203C}" type="parTrans" cxnId="{B9FE5E61-3416-4386-B17A-AFB62A9E72B4}">
      <dgm:prSet/>
      <dgm:spPr/>
      <dgm:t>
        <a:bodyPr/>
        <a:lstStyle/>
        <a:p>
          <a:endParaRPr lang="en-US"/>
        </a:p>
      </dgm:t>
    </dgm:pt>
    <dgm:pt modelId="{66824DAC-70DE-491D-B880-59BAE1FCDF06}" type="sibTrans" cxnId="{B9FE5E61-3416-4386-B17A-AFB62A9E72B4}">
      <dgm:prSet/>
      <dgm:spPr/>
      <dgm:t>
        <a:bodyPr/>
        <a:lstStyle/>
        <a:p>
          <a:endParaRPr lang="en-US"/>
        </a:p>
      </dgm:t>
    </dgm:pt>
    <dgm:pt modelId="{BD814AEB-D278-4C24-914F-660744A40613}">
      <dgm:prSet phldrT="[Text]"/>
      <dgm:spPr/>
      <dgm:t>
        <a:bodyPr/>
        <a:lstStyle/>
        <a:p>
          <a:r>
            <a:rPr lang="id-ID" noProof="0" smtClean="0"/>
            <a:t>Pemilihan Program Kesehatan yang Efektif</a:t>
          </a:r>
          <a:endParaRPr lang="id-ID" noProof="0"/>
        </a:p>
      </dgm:t>
    </dgm:pt>
    <dgm:pt modelId="{EABFD2C8-992E-45D2-A644-DA4051C30B94}" type="parTrans" cxnId="{D4306823-5F85-4AB3-A384-52834BFEED6D}">
      <dgm:prSet/>
      <dgm:spPr/>
      <dgm:t>
        <a:bodyPr/>
        <a:lstStyle/>
        <a:p>
          <a:endParaRPr lang="en-US"/>
        </a:p>
      </dgm:t>
    </dgm:pt>
    <dgm:pt modelId="{473B0FBF-5A38-436E-8BFE-15B9C5E9F088}" type="sibTrans" cxnId="{D4306823-5F85-4AB3-A384-52834BFEED6D}">
      <dgm:prSet/>
      <dgm:spPr/>
      <dgm:t>
        <a:bodyPr/>
        <a:lstStyle/>
        <a:p>
          <a:endParaRPr lang="en-US"/>
        </a:p>
      </dgm:t>
    </dgm:pt>
    <dgm:pt modelId="{0FE38EC2-F4C7-4C79-8CA7-72AB8010C1EE}">
      <dgm:prSet phldrT="[Text]"/>
      <dgm:spPr/>
      <dgm:t>
        <a:bodyPr/>
        <a:lstStyle/>
        <a:p>
          <a:r>
            <a:rPr lang="id-ID" noProof="0" smtClean="0"/>
            <a:t>OUTPUT dan OUTCOMES</a:t>
          </a:r>
          <a:endParaRPr lang="id-ID" noProof="0"/>
        </a:p>
      </dgm:t>
    </dgm:pt>
    <dgm:pt modelId="{1A77952F-1AB7-4ED3-979D-A7AE8099DA42}" type="parTrans" cxnId="{2A7B14A9-203B-4964-B396-C72940090980}">
      <dgm:prSet/>
      <dgm:spPr/>
      <dgm:t>
        <a:bodyPr/>
        <a:lstStyle/>
        <a:p>
          <a:endParaRPr lang="en-US"/>
        </a:p>
      </dgm:t>
    </dgm:pt>
    <dgm:pt modelId="{DF109223-7EEC-4B36-B884-175BDD981E3D}" type="sibTrans" cxnId="{2A7B14A9-203B-4964-B396-C72940090980}">
      <dgm:prSet/>
      <dgm:spPr/>
      <dgm:t>
        <a:bodyPr/>
        <a:lstStyle/>
        <a:p>
          <a:endParaRPr lang="en-US"/>
        </a:p>
      </dgm:t>
    </dgm:pt>
    <dgm:pt modelId="{86933FD4-A4AC-4018-9471-FD1813460580}">
      <dgm:prSet phldrT="[Text]"/>
      <dgm:spPr/>
      <dgm:t>
        <a:bodyPr/>
        <a:lstStyle/>
        <a:p>
          <a:r>
            <a:rPr lang="id-ID" noProof="0" smtClean="0"/>
            <a:t>Budgeting Policy and Health Financing System</a:t>
          </a:r>
          <a:endParaRPr lang="id-ID" noProof="0"/>
        </a:p>
      </dgm:t>
    </dgm:pt>
    <dgm:pt modelId="{F4B235FE-68A5-4DDE-B68D-69C49C60ACE8}" type="parTrans" cxnId="{F6376538-7BAE-43C2-8383-89C9E6CAB8B7}">
      <dgm:prSet/>
      <dgm:spPr/>
      <dgm:t>
        <a:bodyPr/>
        <a:lstStyle/>
        <a:p>
          <a:endParaRPr lang="en-US"/>
        </a:p>
      </dgm:t>
    </dgm:pt>
    <dgm:pt modelId="{11540528-2FB1-4726-8A93-5FC1BBC5D666}" type="sibTrans" cxnId="{F6376538-7BAE-43C2-8383-89C9E6CAB8B7}">
      <dgm:prSet/>
      <dgm:spPr/>
      <dgm:t>
        <a:bodyPr/>
        <a:lstStyle/>
        <a:p>
          <a:endParaRPr lang="en-US"/>
        </a:p>
      </dgm:t>
    </dgm:pt>
    <dgm:pt modelId="{3CD64454-88F3-4042-ACAC-91784F6F5186}">
      <dgm:prSet phldrT="[Text]"/>
      <dgm:spPr/>
      <dgm:t>
        <a:bodyPr/>
        <a:lstStyle/>
        <a:p>
          <a:r>
            <a:rPr lang="id-ID" noProof="0" dirty="0" smtClean="0"/>
            <a:t>Status/Derajat Kesehatan </a:t>
          </a:r>
          <a:endParaRPr lang="id-ID" noProof="0" dirty="0"/>
        </a:p>
      </dgm:t>
    </dgm:pt>
    <dgm:pt modelId="{18239DAB-7F36-4EDE-9548-7010EB7A6523}" type="parTrans" cxnId="{F948CA8F-9FB2-49C6-8934-22008CA36D4B}">
      <dgm:prSet/>
      <dgm:spPr/>
      <dgm:t>
        <a:bodyPr/>
        <a:lstStyle/>
        <a:p>
          <a:endParaRPr lang="en-US"/>
        </a:p>
      </dgm:t>
    </dgm:pt>
    <dgm:pt modelId="{E7CCDF5D-4A9D-4070-B1C5-5B3C0883102F}" type="sibTrans" cxnId="{F948CA8F-9FB2-49C6-8934-22008CA36D4B}">
      <dgm:prSet/>
      <dgm:spPr/>
      <dgm:t>
        <a:bodyPr/>
        <a:lstStyle/>
        <a:p>
          <a:endParaRPr lang="en-US"/>
        </a:p>
      </dgm:t>
    </dgm:pt>
    <dgm:pt modelId="{2FF11FB0-35A3-4533-8D3B-8EFA8571EA58}" type="pres">
      <dgm:prSet presAssocID="{D2C8CB25-96ED-487B-85FD-8486E4F6D0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A4BE9B-FDD6-49A0-ABF0-E6F2ED048ED9}" type="pres">
      <dgm:prSet presAssocID="{0FE38EC2-F4C7-4C79-8CA7-72AB8010C1EE}" presName="boxAndChildren" presStyleCnt="0"/>
      <dgm:spPr/>
    </dgm:pt>
    <dgm:pt modelId="{A7427B2E-449B-43B4-8F8A-2DF4B10E43B0}" type="pres">
      <dgm:prSet presAssocID="{0FE38EC2-F4C7-4C79-8CA7-72AB8010C1EE}" presName="parentTextBox" presStyleLbl="node1" presStyleIdx="0" presStyleCnt="3"/>
      <dgm:spPr/>
      <dgm:t>
        <a:bodyPr/>
        <a:lstStyle/>
        <a:p>
          <a:endParaRPr lang="en-US"/>
        </a:p>
      </dgm:t>
    </dgm:pt>
    <dgm:pt modelId="{1A134AED-F3FA-42A9-8E06-B94A71ECC2BF}" type="pres">
      <dgm:prSet presAssocID="{0FE38EC2-F4C7-4C79-8CA7-72AB8010C1EE}" presName="entireBox" presStyleLbl="node1" presStyleIdx="0" presStyleCnt="3" custLinFactNeighborX="2387" custLinFactNeighborY="15330"/>
      <dgm:spPr/>
      <dgm:t>
        <a:bodyPr/>
        <a:lstStyle/>
        <a:p>
          <a:endParaRPr lang="en-US"/>
        </a:p>
      </dgm:t>
    </dgm:pt>
    <dgm:pt modelId="{4F7DAE07-271A-47CF-BAFA-40AE60DFEFE0}" type="pres">
      <dgm:prSet presAssocID="{0FE38EC2-F4C7-4C79-8CA7-72AB8010C1EE}" presName="descendantBox" presStyleCnt="0"/>
      <dgm:spPr/>
    </dgm:pt>
    <dgm:pt modelId="{9AA4EFD7-8AA2-4639-8502-46E0175BC7E7}" type="pres">
      <dgm:prSet presAssocID="{86933FD4-A4AC-4018-9471-FD1813460580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E2A469-1DD2-4D08-8D49-2027747A413C}" type="pres">
      <dgm:prSet presAssocID="{3CD64454-88F3-4042-ACAC-91784F6F5186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085AF-9D34-46F4-AC79-095DEE257D4D}" type="pres">
      <dgm:prSet presAssocID="{5769B924-7804-41BD-B2EE-1E4F4CF24183}" presName="sp" presStyleCnt="0"/>
      <dgm:spPr/>
    </dgm:pt>
    <dgm:pt modelId="{8E236B07-B491-4990-8647-E12E245BBD0A}" type="pres">
      <dgm:prSet presAssocID="{4D713663-001A-48DB-91C9-3D3365CEC338}" presName="arrowAndChildren" presStyleCnt="0"/>
      <dgm:spPr/>
    </dgm:pt>
    <dgm:pt modelId="{F57C4603-96D5-4EA4-9954-035B155FB6E1}" type="pres">
      <dgm:prSet presAssocID="{4D713663-001A-48DB-91C9-3D3365CEC338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E237DCE7-3182-4E27-83DB-C30DD2B48D13}" type="pres">
      <dgm:prSet presAssocID="{4D713663-001A-48DB-91C9-3D3365CEC338}" presName="arrow" presStyleLbl="node1" presStyleIdx="1" presStyleCnt="3"/>
      <dgm:spPr/>
      <dgm:t>
        <a:bodyPr/>
        <a:lstStyle/>
        <a:p>
          <a:endParaRPr lang="en-US"/>
        </a:p>
      </dgm:t>
    </dgm:pt>
    <dgm:pt modelId="{7E658B8F-1A85-4569-87B7-5F3626759056}" type="pres">
      <dgm:prSet presAssocID="{4D713663-001A-48DB-91C9-3D3365CEC338}" presName="descendantArrow" presStyleCnt="0"/>
      <dgm:spPr/>
    </dgm:pt>
    <dgm:pt modelId="{52CF774A-DCF5-4219-A043-3E031A8173F4}" type="pres">
      <dgm:prSet presAssocID="{74D687CF-B6C0-438A-8591-6E079AE71778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9BB1A8-6B67-478F-889A-D270E142E13C}" type="pres">
      <dgm:prSet presAssocID="{BD814AEB-D278-4C24-914F-660744A40613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EB914B-A5A5-4C4F-A19C-9B49022B40DC}" type="pres">
      <dgm:prSet presAssocID="{4318AB81-C8B7-45CA-B7B9-B5B59A61255A}" presName="sp" presStyleCnt="0"/>
      <dgm:spPr/>
    </dgm:pt>
    <dgm:pt modelId="{71C0CB2B-5061-463F-97EA-938C07DB9C27}" type="pres">
      <dgm:prSet presAssocID="{B1DA4EA0-5141-4FD0-A30B-838CB6C76D4A}" presName="arrowAndChildren" presStyleCnt="0"/>
      <dgm:spPr/>
    </dgm:pt>
    <dgm:pt modelId="{3A328C89-4708-4C2E-83D2-C9361D81C28A}" type="pres">
      <dgm:prSet presAssocID="{B1DA4EA0-5141-4FD0-A30B-838CB6C76D4A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614366C5-7006-45EE-A4B0-6A3CA35469AE}" type="pres">
      <dgm:prSet presAssocID="{B1DA4EA0-5141-4FD0-A30B-838CB6C76D4A}" presName="arrow" presStyleLbl="node1" presStyleIdx="2" presStyleCnt="3"/>
      <dgm:spPr/>
      <dgm:t>
        <a:bodyPr/>
        <a:lstStyle/>
        <a:p>
          <a:endParaRPr lang="en-US"/>
        </a:p>
      </dgm:t>
    </dgm:pt>
    <dgm:pt modelId="{2BCED449-2FD2-41C1-BC0C-0CA7FDB2A43E}" type="pres">
      <dgm:prSet presAssocID="{B1DA4EA0-5141-4FD0-A30B-838CB6C76D4A}" presName="descendantArrow" presStyleCnt="0"/>
      <dgm:spPr/>
    </dgm:pt>
    <dgm:pt modelId="{E0D00846-04CE-4084-B288-E88DC64E6D42}" type="pres">
      <dgm:prSet presAssocID="{22B1D7A1-DB2F-45ED-B024-3D9B4556ECB9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EFA6C-2272-4F43-8554-6DA55DAE7020}" type="pres">
      <dgm:prSet presAssocID="{8F9AF6E1-494C-4B02-A2F0-D8D14E121040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7B14A9-203B-4964-B396-C72940090980}" srcId="{D2C8CB25-96ED-487B-85FD-8486E4F6D00C}" destId="{0FE38EC2-F4C7-4C79-8CA7-72AB8010C1EE}" srcOrd="2" destOrd="0" parTransId="{1A77952F-1AB7-4ED3-979D-A7AE8099DA42}" sibTransId="{DF109223-7EEC-4B36-B884-175BDD981E3D}"/>
    <dgm:cxn modelId="{183008B3-5BEB-4B17-A381-ACA26040B2F9}" srcId="{B1DA4EA0-5141-4FD0-A30B-838CB6C76D4A}" destId="{22B1D7A1-DB2F-45ED-B024-3D9B4556ECB9}" srcOrd="0" destOrd="0" parTransId="{58C2E684-A413-45C9-A719-56587CE0E518}" sibTransId="{6D5E5A2A-CF4B-4122-B9BE-10E1E49E6FD4}"/>
    <dgm:cxn modelId="{5DD16F48-A342-41CD-9B42-A2864769DEE6}" srcId="{B1DA4EA0-5141-4FD0-A30B-838CB6C76D4A}" destId="{8F9AF6E1-494C-4B02-A2F0-D8D14E121040}" srcOrd="1" destOrd="0" parTransId="{F84FC901-A41F-413B-9991-BED40508F976}" sibTransId="{0123B49F-5204-4ECD-B79D-863BE4635EB3}"/>
    <dgm:cxn modelId="{BE75E97F-DDBD-A046-83FA-0E0E9F5EA72D}" type="presOf" srcId="{0FE38EC2-F4C7-4C79-8CA7-72AB8010C1EE}" destId="{A7427B2E-449B-43B4-8F8A-2DF4B10E43B0}" srcOrd="0" destOrd="0" presId="urn:microsoft.com/office/officeart/2005/8/layout/process4"/>
    <dgm:cxn modelId="{A3B12858-F4FC-BA40-85F3-E4539572D533}" type="presOf" srcId="{8F9AF6E1-494C-4B02-A2F0-D8D14E121040}" destId="{C7CEFA6C-2272-4F43-8554-6DA55DAE7020}" srcOrd="0" destOrd="0" presId="urn:microsoft.com/office/officeart/2005/8/layout/process4"/>
    <dgm:cxn modelId="{E9DFDA19-13F5-C54A-87D8-9227D54CB9D0}" type="presOf" srcId="{74D687CF-B6C0-438A-8591-6E079AE71778}" destId="{52CF774A-DCF5-4219-A043-3E031A8173F4}" srcOrd="0" destOrd="0" presId="urn:microsoft.com/office/officeart/2005/8/layout/process4"/>
    <dgm:cxn modelId="{B9FE5E61-3416-4386-B17A-AFB62A9E72B4}" srcId="{4D713663-001A-48DB-91C9-3D3365CEC338}" destId="{74D687CF-B6C0-438A-8591-6E079AE71778}" srcOrd="0" destOrd="0" parTransId="{05E5C0B0-B99E-440A-A4F3-B87B9A48203C}" sibTransId="{66824DAC-70DE-491D-B880-59BAE1FCDF06}"/>
    <dgm:cxn modelId="{508150D2-295A-1447-8CC8-900E1117CF10}" type="presOf" srcId="{B1DA4EA0-5141-4FD0-A30B-838CB6C76D4A}" destId="{3A328C89-4708-4C2E-83D2-C9361D81C28A}" srcOrd="0" destOrd="0" presId="urn:microsoft.com/office/officeart/2005/8/layout/process4"/>
    <dgm:cxn modelId="{F6376538-7BAE-43C2-8383-89C9E6CAB8B7}" srcId="{0FE38EC2-F4C7-4C79-8CA7-72AB8010C1EE}" destId="{86933FD4-A4AC-4018-9471-FD1813460580}" srcOrd="0" destOrd="0" parTransId="{F4B235FE-68A5-4DDE-B68D-69C49C60ACE8}" sibTransId="{11540528-2FB1-4726-8A93-5FC1BBC5D666}"/>
    <dgm:cxn modelId="{1C446185-F4D9-0345-8843-0D2640799753}" type="presOf" srcId="{BD814AEB-D278-4C24-914F-660744A40613}" destId="{359BB1A8-6B67-478F-889A-D270E142E13C}" srcOrd="0" destOrd="0" presId="urn:microsoft.com/office/officeart/2005/8/layout/process4"/>
    <dgm:cxn modelId="{C3ACEF06-8F16-824A-A5FE-119936143DDC}" type="presOf" srcId="{B1DA4EA0-5141-4FD0-A30B-838CB6C76D4A}" destId="{614366C5-7006-45EE-A4B0-6A3CA35469AE}" srcOrd="1" destOrd="0" presId="urn:microsoft.com/office/officeart/2005/8/layout/process4"/>
    <dgm:cxn modelId="{F0460B33-8D27-A942-A2E5-ADCDD4568E29}" type="presOf" srcId="{D2C8CB25-96ED-487B-85FD-8486E4F6D00C}" destId="{2FF11FB0-35A3-4533-8D3B-8EFA8571EA58}" srcOrd="0" destOrd="0" presId="urn:microsoft.com/office/officeart/2005/8/layout/process4"/>
    <dgm:cxn modelId="{F5CBE66A-A8C0-417C-9E1D-99A4F7718380}" srcId="{D2C8CB25-96ED-487B-85FD-8486E4F6D00C}" destId="{4D713663-001A-48DB-91C9-3D3365CEC338}" srcOrd="1" destOrd="0" parTransId="{C22B91E1-7B14-4541-BE6C-65591D860672}" sibTransId="{5769B924-7804-41BD-B2EE-1E4F4CF24183}"/>
    <dgm:cxn modelId="{515E3709-9975-0E40-B765-50417E46E20B}" type="presOf" srcId="{4D713663-001A-48DB-91C9-3D3365CEC338}" destId="{E237DCE7-3182-4E27-83DB-C30DD2B48D13}" srcOrd="1" destOrd="0" presId="urn:microsoft.com/office/officeart/2005/8/layout/process4"/>
    <dgm:cxn modelId="{D4306823-5F85-4AB3-A384-52834BFEED6D}" srcId="{4D713663-001A-48DB-91C9-3D3365CEC338}" destId="{BD814AEB-D278-4C24-914F-660744A40613}" srcOrd="1" destOrd="0" parTransId="{EABFD2C8-992E-45D2-A644-DA4051C30B94}" sibTransId="{473B0FBF-5A38-436E-8BFE-15B9C5E9F088}"/>
    <dgm:cxn modelId="{D252CF60-B57C-0B4B-8166-1961CD0BC8D5}" type="presOf" srcId="{22B1D7A1-DB2F-45ED-B024-3D9B4556ECB9}" destId="{E0D00846-04CE-4084-B288-E88DC64E6D42}" srcOrd="0" destOrd="0" presId="urn:microsoft.com/office/officeart/2005/8/layout/process4"/>
    <dgm:cxn modelId="{A646D671-C286-FD4A-AC58-BD4777807615}" type="presOf" srcId="{86933FD4-A4AC-4018-9471-FD1813460580}" destId="{9AA4EFD7-8AA2-4639-8502-46E0175BC7E7}" srcOrd="0" destOrd="0" presId="urn:microsoft.com/office/officeart/2005/8/layout/process4"/>
    <dgm:cxn modelId="{8554382E-9243-584F-BA35-EB9E787739B5}" type="presOf" srcId="{3CD64454-88F3-4042-ACAC-91784F6F5186}" destId="{7BE2A469-1DD2-4D08-8D49-2027747A413C}" srcOrd="0" destOrd="0" presId="urn:microsoft.com/office/officeart/2005/8/layout/process4"/>
    <dgm:cxn modelId="{F948CA8F-9FB2-49C6-8934-22008CA36D4B}" srcId="{0FE38EC2-F4C7-4C79-8CA7-72AB8010C1EE}" destId="{3CD64454-88F3-4042-ACAC-91784F6F5186}" srcOrd="1" destOrd="0" parTransId="{18239DAB-7F36-4EDE-9548-7010EB7A6523}" sibTransId="{E7CCDF5D-4A9D-4070-B1C5-5B3C0883102F}"/>
    <dgm:cxn modelId="{B6014A19-37C4-4842-9C66-A27BC320A319}" srcId="{D2C8CB25-96ED-487B-85FD-8486E4F6D00C}" destId="{B1DA4EA0-5141-4FD0-A30B-838CB6C76D4A}" srcOrd="0" destOrd="0" parTransId="{95A9BACF-E727-4ADC-9A88-8A5C065286A7}" sibTransId="{4318AB81-C8B7-45CA-B7B9-B5B59A61255A}"/>
    <dgm:cxn modelId="{76600D2F-DF0D-B64E-8FF8-20E3137AB784}" type="presOf" srcId="{0FE38EC2-F4C7-4C79-8CA7-72AB8010C1EE}" destId="{1A134AED-F3FA-42A9-8E06-B94A71ECC2BF}" srcOrd="1" destOrd="0" presId="urn:microsoft.com/office/officeart/2005/8/layout/process4"/>
    <dgm:cxn modelId="{E94CAE4B-AB8D-BE43-B3E3-7979438CB6D4}" type="presOf" srcId="{4D713663-001A-48DB-91C9-3D3365CEC338}" destId="{F57C4603-96D5-4EA4-9954-035B155FB6E1}" srcOrd="0" destOrd="0" presId="urn:microsoft.com/office/officeart/2005/8/layout/process4"/>
    <dgm:cxn modelId="{F91B584F-B669-4E4F-93D1-AA55968232A7}" type="presParOf" srcId="{2FF11FB0-35A3-4533-8D3B-8EFA8571EA58}" destId="{A9A4BE9B-FDD6-49A0-ABF0-E6F2ED048ED9}" srcOrd="0" destOrd="0" presId="urn:microsoft.com/office/officeart/2005/8/layout/process4"/>
    <dgm:cxn modelId="{5B0A8941-85B7-2C4E-9C49-0CA69DB33E6F}" type="presParOf" srcId="{A9A4BE9B-FDD6-49A0-ABF0-E6F2ED048ED9}" destId="{A7427B2E-449B-43B4-8F8A-2DF4B10E43B0}" srcOrd="0" destOrd="0" presId="urn:microsoft.com/office/officeart/2005/8/layout/process4"/>
    <dgm:cxn modelId="{961E930B-1377-AD46-9134-86930E537292}" type="presParOf" srcId="{A9A4BE9B-FDD6-49A0-ABF0-E6F2ED048ED9}" destId="{1A134AED-F3FA-42A9-8E06-B94A71ECC2BF}" srcOrd="1" destOrd="0" presId="urn:microsoft.com/office/officeart/2005/8/layout/process4"/>
    <dgm:cxn modelId="{A38DA9A5-CDBF-7748-9ABB-DD3BC9943662}" type="presParOf" srcId="{A9A4BE9B-FDD6-49A0-ABF0-E6F2ED048ED9}" destId="{4F7DAE07-271A-47CF-BAFA-40AE60DFEFE0}" srcOrd="2" destOrd="0" presId="urn:microsoft.com/office/officeart/2005/8/layout/process4"/>
    <dgm:cxn modelId="{E47B5619-A38A-BC45-A5C0-8B2DC334C8D5}" type="presParOf" srcId="{4F7DAE07-271A-47CF-BAFA-40AE60DFEFE0}" destId="{9AA4EFD7-8AA2-4639-8502-46E0175BC7E7}" srcOrd="0" destOrd="0" presId="urn:microsoft.com/office/officeart/2005/8/layout/process4"/>
    <dgm:cxn modelId="{7CB85986-1BDA-A544-A29B-484DEEA11891}" type="presParOf" srcId="{4F7DAE07-271A-47CF-BAFA-40AE60DFEFE0}" destId="{7BE2A469-1DD2-4D08-8D49-2027747A413C}" srcOrd="1" destOrd="0" presId="urn:microsoft.com/office/officeart/2005/8/layout/process4"/>
    <dgm:cxn modelId="{F0E60001-9635-3B42-BB6B-8DC5F238F8EC}" type="presParOf" srcId="{2FF11FB0-35A3-4533-8D3B-8EFA8571EA58}" destId="{14C085AF-9D34-46F4-AC79-095DEE257D4D}" srcOrd="1" destOrd="0" presId="urn:microsoft.com/office/officeart/2005/8/layout/process4"/>
    <dgm:cxn modelId="{E37C66F9-7C8A-A544-A119-AF5192668586}" type="presParOf" srcId="{2FF11FB0-35A3-4533-8D3B-8EFA8571EA58}" destId="{8E236B07-B491-4990-8647-E12E245BBD0A}" srcOrd="2" destOrd="0" presId="urn:microsoft.com/office/officeart/2005/8/layout/process4"/>
    <dgm:cxn modelId="{86BCB5DD-CCAE-7044-868D-7EA05C7AC7DB}" type="presParOf" srcId="{8E236B07-B491-4990-8647-E12E245BBD0A}" destId="{F57C4603-96D5-4EA4-9954-035B155FB6E1}" srcOrd="0" destOrd="0" presId="urn:microsoft.com/office/officeart/2005/8/layout/process4"/>
    <dgm:cxn modelId="{97A23CBB-96B9-854C-B9B6-C7D6257B391E}" type="presParOf" srcId="{8E236B07-B491-4990-8647-E12E245BBD0A}" destId="{E237DCE7-3182-4E27-83DB-C30DD2B48D13}" srcOrd="1" destOrd="0" presId="urn:microsoft.com/office/officeart/2005/8/layout/process4"/>
    <dgm:cxn modelId="{3D90D82F-DCD2-584A-B45F-5BB5FE78A302}" type="presParOf" srcId="{8E236B07-B491-4990-8647-E12E245BBD0A}" destId="{7E658B8F-1A85-4569-87B7-5F3626759056}" srcOrd="2" destOrd="0" presId="urn:microsoft.com/office/officeart/2005/8/layout/process4"/>
    <dgm:cxn modelId="{45E8347C-1573-AF4C-9C15-0A0DFFEF8E13}" type="presParOf" srcId="{7E658B8F-1A85-4569-87B7-5F3626759056}" destId="{52CF774A-DCF5-4219-A043-3E031A8173F4}" srcOrd="0" destOrd="0" presId="urn:microsoft.com/office/officeart/2005/8/layout/process4"/>
    <dgm:cxn modelId="{9BF9629D-4E92-A64C-9A85-63F9262AA98C}" type="presParOf" srcId="{7E658B8F-1A85-4569-87B7-5F3626759056}" destId="{359BB1A8-6B67-478F-889A-D270E142E13C}" srcOrd="1" destOrd="0" presId="urn:microsoft.com/office/officeart/2005/8/layout/process4"/>
    <dgm:cxn modelId="{4F54A56B-8899-FC4A-8B11-3DD04BDE52E0}" type="presParOf" srcId="{2FF11FB0-35A3-4533-8D3B-8EFA8571EA58}" destId="{57EB914B-A5A5-4C4F-A19C-9B49022B40DC}" srcOrd="3" destOrd="0" presId="urn:microsoft.com/office/officeart/2005/8/layout/process4"/>
    <dgm:cxn modelId="{4B130660-FBC1-4D4B-9883-7E6831C3FE1E}" type="presParOf" srcId="{2FF11FB0-35A3-4533-8D3B-8EFA8571EA58}" destId="{71C0CB2B-5061-463F-97EA-938C07DB9C27}" srcOrd="4" destOrd="0" presId="urn:microsoft.com/office/officeart/2005/8/layout/process4"/>
    <dgm:cxn modelId="{82FC1D35-056A-0442-B1BB-173881C7C961}" type="presParOf" srcId="{71C0CB2B-5061-463F-97EA-938C07DB9C27}" destId="{3A328C89-4708-4C2E-83D2-C9361D81C28A}" srcOrd="0" destOrd="0" presId="urn:microsoft.com/office/officeart/2005/8/layout/process4"/>
    <dgm:cxn modelId="{6D346782-1790-9D42-A90F-F33A51064320}" type="presParOf" srcId="{71C0CB2B-5061-463F-97EA-938C07DB9C27}" destId="{614366C5-7006-45EE-A4B0-6A3CA35469AE}" srcOrd="1" destOrd="0" presId="urn:microsoft.com/office/officeart/2005/8/layout/process4"/>
    <dgm:cxn modelId="{6A32B33D-5134-214A-8577-0D196BA8B472}" type="presParOf" srcId="{71C0CB2B-5061-463F-97EA-938C07DB9C27}" destId="{2BCED449-2FD2-41C1-BC0C-0CA7FDB2A43E}" srcOrd="2" destOrd="0" presId="urn:microsoft.com/office/officeart/2005/8/layout/process4"/>
    <dgm:cxn modelId="{17272BF6-75EA-D84D-8D1E-38604911E052}" type="presParOf" srcId="{2BCED449-2FD2-41C1-BC0C-0CA7FDB2A43E}" destId="{E0D00846-04CE-4084-B288-E88DC64E6D42}" srcOrd="0" destOrd="0" presId="urn:microsoft.com/office/officeart/2005/8/layout/process4"/>
    <dgm:cxn modelId="{9AD2441B-864A-114F-BF8F-77709B50EC4C}" type="presParOf" srcId="{2BCED449-2FD2-41C1-BC0C-0CA7FDB2A43E}" destId="{C7CEFA6C-2272-4F43-8554-6DA55DAE7020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F39920-655C-4754-8F4A-6DCF9656F3DE}" type="doc">
      <dgm:prSet loTypeId="urn:microsoft.com/office/officeart/2005/8/layout/hList6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C76A917-81CF-4D00-A621-16AD69A030BF}">
      <dgm:prSet phldrT="[Text]"/>
      <dgm:spPr/>
      <dgm:t>
        <a:bodyPr/>
        <a:lstStyle/>
        <a:p>
          <a:r>
            <a:rPr lang="id-ID" noProof="0" dirty="0" smtClean="0">
              <a:solidFill>
                <a:srgbClr val="000000"/>
              </a:solidFill>
            </a:rPr>
            <a:t>Sosialis dan Welfare State</a:t>
          </a:r>
          <a:endParaRPr lang="id-ID" noProof="0" dirty="0">
            <a:solidFill>
              <a:srgbClr val="000000"/>
            </a:solidFill>
          </a:endParaRPr>
        </a:p>
      </dgm:t>
    </dgm:pt>
    <dgm:pt modelId="{DF6E110E-9D09-481B-9E75-78D8029150F4}" type="parTrans" cxnId="{24C8BAA6-3AE9-464A-8A12-EB7E53C231FE}">
      <dgm:prSet/>
      <dgm:spPr/>
      <dgm:t>
        <a:bodyPr/>
        <a:lstStyle/>
        <a:p>
          <a:endParaRPr lang="en-US"/>
        </a:p>
      </dgm:t>
    </dgm:pt>
    <dgm:pt modelId="{565E9274-8F95-4458-96AD-1BDF080C0E4A}" type="sibTrans" cxnId="{24C8BAA6-3AE9-464A-8A12-EB7E53C231FE}">
      <dgm:prSet/>
      <dgm:spPr/>
      <dgm:t>
        <a:bodyPr/>
        <a:lstStyle/>
        <a:p>
          <a:endParaRPr lang="en-US"/>
        </a:p>
      </dgm:t>
    </dgm:pt>
    <dgm:pt modelId="{BF4CEB1D-48D1-4C8C-82C1-0E63625D4638}">
      <dgm:prSet phldrT="[Text]"/>
      <dgm:spPr/>
      <dgm:t>
        <a:bodyPr/>
        <a:lstStyle/>
        <a:p>
          <a:r>
            <a:rPr lang="id-ID" noProof="0" dirty="0" smtClean="0">
              <a:solidFill>
                <a:srgbClr val="000000"/>
              </a:solidFill>
            </a:rPr>
            <a:t>Di biayai penuh oleh pemerintah</a:t>
          </a:r>
          <a:endParaRPr lang="id-ID" noProof="0" dirty="0">
            <a:solidFill>
              <a:srgbClr val="000000"/>
            </a:solidFill>
          </a:endParaRPr>
        </a:p>
      </dgm:t>
    </dgm:pt>
    <dgm:pt modelId="{5907E46A-1191-4085-9365-F7CC20A811FC}" type="parTrans" cxnId="{B3A034AE-9A4B-4FD9-B776-CAE691668F9C}">
      <dgm:prSet/>
      <dgm:spPr/>
      <dgm:t>
        <a:bodyPr/>
        <a:lstStyle/>
        <a:p>
          <a:endParaRPr lang="en-US"/>
        </a:p>
      </dgm:t>
    </dgm:pt>
    <dgm:pt modelId="{B59AE192-D3AD-44F8-827E-8164CB802B11}" type="sibTrans" cxnId="{B3A034AE-9A4B-4FD9-B776-CAE691668F9C}">
      <dgm:prSet/>
      <dgm:spPr/>
      <dgm:t>
        <a:bodyPr/>
        <a:lstStyle/>
        <a:p>
          <a:endParaRPr lang="en-US"/>
        </a:p>
      </dgm:t>
    </dgm:pt>
    <dgm:pt modelId="{93DBCE77-4ED2-4141-BBAF-52C4A73E2F40}">
      <dgm:prSet phldrT="[Text]"/>
      <dgm:spPr/>
      <dgm:t>
        <a:bodyPr/>
        <a:lstStyle/>
        <a:p>
          <a:r>
            <a:rPr lang="id-ID" noProof="0" smtClean="0">
              <a:solidFill>
                <a:srgbClr val="000000"/>
              </a:solidFill>
            </a:rPr>
            <a:t>Public</a:t>
          </a:r>
          <a:endParaRPr lang="id-ID" noProof="0">
            <a:solidFill>
              <a:srgbClr val="000000"/>
            </a:solidFill>
          </a:endParaRPr>
        </a:p>
      </dgm:t>
    </dgm:pt>
    <dgm:pt modelId="{0CD3CD20-4C2C-4523-8328-66D1A47F4780}" type="parTrans" cxnId="{22259037-4ACE-4078-B3A2-40CF1D315601}">
      <dgm:prSet/>
      <dgm:spPr/>
      <dgm:t>
        <a:bodyPr/>
        <a:lstStyle/>
        <a:p>
          <a:endParaRPr lang="en-US"/>
        </a:p>
      </dgm:t>
    </dgm:pt>
    <dgm:pt modelId="{3B69DA3D-40B2-42C6-930C-B8D586670B8A}" type="sibTrans" cxnId="{22259037-4ACE-4078-B3A2-40CF1D315601}">
      <dgm:prSet/>
      <dgm:spPr/>
      <dgm:t>
        <a:bodyPr/>
        <a:lstStyle/>
        <a:p>
          <a:endParaRPr lang="en-US"/>
        </a:p>
      </dgm:t>
    </dgm:pt>
    <dgm:pt modelId="{0AC99C9C-A085-447F-A8EC-3E4B02481CC2}">
      <dgm:prSet phldrT="[Text]"/>
      <dgm:spPr/>
      <dgm:t>
        <a:bodyPr/>
        <a:lstStyle/>
        <a:p>
          <a:r>
            <a:rPr lang="id-ID" noProof="0" smtClean="0">
              <a:solidFill>
                <a:srgbClr val="000000"/>
              </a:solidFill>
            </a:rPr>
            <a:t>Kombinasi</a:t>
          </a:r>
          <a:endParaRPr lang="id-ID" noProof="0">
            <a:solidFill>
              <a:srgbClr val="000000"/>
            </a:solidFill>
          </a:endParaRPr>
        </a:p>
      </dgm:t>
    </dgm:pt>
    <dgm:pt modelId="{EC140DD2-27FF-4799-9BBD-04534E88579D}" type="parTrans" cxnId="{C0162DE0-A3F5-48C9-94A6-D550D34FABEA}">
      <dgm:prSet/>
      <dgm:spPr/>
      <dgm:t>
        <a:bodyPr/>
        <a:lstStyle/>
        <a:p>
          <a:endParaRPr lang="en-US"/>
        </a:p>
      </dgm:t>
    </dgm:pt>
    <dgm:pt modelId="{266FD773-1D25-4E93-80C0-FDA485AB0FE5}" type="sibTrans" cxnId="{C0162DE0-A3F5-48C9-94A6-D550D34FABEA}">
      <dgm:prSet/>
      <dgm:spPr/>
      <dgm:t>
        <a:bodyPr/>
        <a:lstStyle/>
        <a:p>
          <a:endParaRPr lang="en-US"/>
        </a:p>
      </dgm:t>
    </dgm:pt>
    <dgm:pt modelId="{9ABD9720-31E0-41DD-9C2F-BD914A0A5E16}">
      <dgm:prSet phldrT="[Text]"/>
      <dgm:spPr/>
      <dgm:t>
        <a:bodyPr/>
        <a:lstStyle/>
        <a:p>
          <a:r>
            <a:rPr lang="id-ID" noProof="0" smtClean="0">
              <a:solidFill>
                <a:srgbClr val="000000"/>
              </a:solidFill>
            </a:rPr>
            <a:t>Kombinasi antara pendanaan pemerintah, swasta dan masyarakat</a:t>
          </a:r>
          <a:endParaRPr lang="id-ID" noProof="0">
            <a:solidFill>
              <a:srgbClr val="000000"/>
            </a:solidFill>
          </a:endParaRPr>
        </a:p>
      </dgm:t>
    </dgm:pt>
    <dgm:pt modelId="{BBBCF564-9463-4772-AF9D-60FCDEC92EB4}" type="parTrans" cxnId="{3BE531DB-5D92-4455-8D52-0ACE708B357F}">
      <dgm:prSet/>
      <dgm:spPr/>
      <dgm:t>
        <a:bodyPr/>
        <a:lstStyle/>
        <a:p>
          <a:endParaRPr lang="en-US"/>
        </a:p>
      </dgm:t>
    </dgm:pt>
    <dgm:pt modelId="{474F8CD2-0FC9-4566-BC98-F68AC8FFCA7C}" type="sibTrans" cxnId="{3BE531DB-5D92-4455-8D52-0ACE708B357F}">
      <dgm:prSet/>
      <dgm:spPr/>
      <dgm:t>
        <a:bodyPr/>
        <a:lstStyle/>
        <a:p>
          <a:endParaRPr lang="en-US"/>
        </a:p>
      </dgm:t>
    </dgm:pt>
    <dgm:pt modelId="{82DE7479-3F3A-4CD2-BABD-E56F392320F2}">
      <dgm:prSet phldrT="[Text]"/>
      <dgm:spPr/>
      <dgm:t>
        <a:bodyPr/>
        <a:lstStyle/>
        <a:p>
          <a:r>
            <a:rPr lang="id-ID" noProof="0" smtClean="0">
              <a:solidFill>
                <a:srgbClr val="000000"/>
              </a:solidFill>
            </a:rPr>
            <a:t>Public Private Mixed</a:t>
          </a:r>
          <a:endParaRPr lang="id-ID" noProof="0">
            <a:solidFill>
              <a:srgbClr val="000000"/>
            </a:solidFill>
          </a:endParaRPr>
        </a:p>
      </dgm:t>
    </dgm:pt>
    <dgm:pt modelId="{F0FE28D4-2F54-44FF-BB03-10C118D51B98}" type="parTrans" cxnId="{38377356-782A-4F80-BCCC-D2E230406F24}">
      <dgm:prSet/>
      <dgm:spPr/>
      <dgm:t>
        <a:bodyPr/>
        <a:lstStyle/>
        <a:p>
          <a:endParaRPr lang="en-US"/>
        </a:p>
      </dgm:t>
    </dgm:pt>
    <dgm:pt modelId="{B668A376-B6F4-4FF8-9073-D8A8A925DD29}" type="sibTrans" cxnId="{38377356-782A-4F80-BCCC-D2E230406F24}">
      <dgm:prSet/>
      <dgm:spPr/>
      <dgm:t>
        <a:bodyPr/>
        <a:lstStyle/>
        <a:p>
          <a:endParaRPr lang="en-US"/>
        </a:p>
      </dgm:t>
    </dgm:pt>
    <dgm:pt modelId="{7C01BBEC-AC37-48E2-9EDC-E13632576433}">
      <dgm:prSet phldrT="[Text]"/>
      <dgm:spPr/>
      <dgm:t>
        <a:bodyPr/>
        <a:lstStyle/>
        <a:p>
          <a:r>
            <a:rPr lang="id-ID" noProof="0" dirty="0" smtClean="0">
              <a:solidFill>
                <a:srgbClr val="000000"/>
              </a:solidFill>
            </a:rPr>
            <a:t>Liberal-kapitalis</a:t>
          </a:r>
          <a:endParaRPr lang="id-ID" noProof="0" dirty="0">
            <a:solidFill>
              <a:srgbClr val="000000"/>
            </a:solidFill>
          </a:endParaRPr>
        </a:p>
      </dgm:t>
    </dgm:pt>
    <dgm:pt modelId="{259CF126-4729-4E5F-8C4C-404FC9BEB0E4}" type="parTrans" cxnId="{D5E39175-ACC0-43B0-A2C0-4DD0F7EE4D05}">
      <dgm:prSet/>
      <dgm:spPr/>
      <dgm:t>
        <a:bodyPr/>
        <a:lstStyle/>
        <a:p>
          <a:endParaRPr lang="en-US"/>
        </a:p>
      </dgm:t>
    </dgm:pt>
    <dgm:pt modelId="{E8925D04-61FE-489A-B8BF-6C63A06F2376}" type="sibTrans" cxnId="{D5E39175-ACC0-43B0-A2C0-4DD0F7EE4D05}">
      <dgm:prSet/>
      <dgm:spPr/>
      <dgm:t>
        <a:bodyPr/>
        <a:lstStyle/>
        <a:p>
          <a:endParaRPr lang="en-US"/>
        </a:p>
      </dgm:t>
    </dgm:pt>
    <dgm:pt modelId="{90727D03-2BAB-423D-A79F-2D514AA51238}">
      <dgm:prSet phldrT="[Text]"/>
      <dgm:spPr/>
      <dgm:t>
        <a:bodyPr/>
        <a:lstStyle/>
        <a:p>
          <a:r>
            <a:rPr lang="id-ID" noProof="0" smtClean="0">
              <a:solidFill>
                <a:srgbClr val="000000"/>
              </a:solidFill>
            </a:rPr>
            <a:t>Harga Diserahkan kepada mekanisme pasar</a:t>
          </a:r>
          <a:endParaRPr lang="id-ID" noProof="0">
            <a:solidFill>
              <a:srgbClr val="000000"/>
            </a:solidFill>
          </a:endParaRPr>
        </a:p>
      </dgm:t>
    </dgm:pt>
    <dgm:pt modelId="{2F8AC5C8-ECF3-4ACA-9835-756A72A1E2E3}" type="parTrans" cxnId="{5E169EB7-AA67-4FD8-B774-0FD6B4D8F831}">
      <dgm:prSet/>
      <dgm:spPr/>
      <dgm:t>
        <a:bodyPr/>
        <a:lstStyle/>
        <a:p>
          <a:endParaRPr lang="en-US"/>
        </a:p>
      </dgm:t>
    </dgm:pt>
    <dgm:pt modelId="{C7D459F3-D99A-4E75-A32C-FBACB7677A08}" type="sibTrans" cxnId="{5E169EB7-AA67-4FD8-B774-0FD6B4D8F831}">
      <dgm:prSet/>
      <dgm:spPr/>
      <dgm:t>
        <a:bodyPr/>
        <a:lstStyle/>
        <a:p>
          <a:endParaRPr lang="en-US"/>
        </a:p>
      </dgm:t>
    </dgm:pt>
    <dgm:pt modelId="{87B0D6D9-5293-43C3-9BF6-985241BC9671}">
      <dgm:prSet phldrT="[Text]"/>
      <dgm:spPr/>
      <dgm:t>
        <a:bodyPr/>
        <a:lstStyle/>
        <a:p>
          <a:r>
            <a:rPr lang="id-ID" noProof="0" dirty="0" smtClean="0">
              <a:solidFill>
                <a:srgbClr val="000000"/>
              </a:solidFill>
            </a:rPr>
            <a:t>Fully Private</a:t>
          </a:r>
          <a:endParaRPr lang="id-ID" noProof="0" dirty="0">
            <a:solidFill>
              <a:srgbClr val="000000"/>
            </a:solidFill>
          </a:endParaRPr>
        </a:p>
      </dgm:t>
    </dgm:pt>
    <dgm:pt modelId="{09AB7078-2DA7-435C-9077-044697E6805E}" type="parTrans" cxnId="{A340732C-7873-4E68-AC30-52BCD9648E41}">
      <dgm:prSet/>
      <dgm:spPr/>
      <dgm:t>
        <a:bodyPr/>
        <a:lstStyle/>
        <a:p>
          <a:endParaRPr lang="en-US"/>
        </a:p>
      </dgm:t>
    </dgm:pt>
    <dgm:pt modelId="{E1D5DAEC-CB5B-4339-9410-42A2AA7C1D6B}" type="sibTrans" cxnId="{A340732C-7873-4E68-AC30-52BCD9648E41}">
      <dgm:prSet/>
      <dgm:spPr/>
      <dgm:t>
        <a:bodyPr/>
        <a:lstStyle/>
        <a:p>
          <a:endParaRPr lang="en-US"/>
        </a:p>
      </dgm:t>
    </dgm:pt>
    <dgm:pt modelId="{E6EC5007-2C2B-4662-8E39-24CA5E879114}">
      <dgm:prSet phldrT="[Text]"/>
      <dgm:spPr/>
      <dgm:t>
        <a:bodyPr/>
        <a:lstStyle/>
        <a:p>
          <a:r>
            <a:rPr lang="id-ID" noProof="0" smtClean="0">
              <a:solidFill>
                <a:srgbClr val="000000"/>
              </a:solidFill>
            </a:rPr>
            <a:t>Not for Profit</a:t>
          </a:r>
          <a:endParaRPr lang="id-ID" noProof="0">
            <a:solidFill>
              <a:srgbClr val="000000"/>
            </a:solidFill>
          </a:endParaRPr>
        </a:p>
      </dgm:t>
    </dgm:pt>
    <dgm:pt modelId="{BA2522DD-7F38-4134-AC6A-A3A5698123AC}" type="parTrans" cxnId="{D9D7D139-F3F8-4EA8-A579-C8915B2CB6BD}">
      <dgm:prSet/>
      <dgm:spPr/>
      <dgm:t>
        <a:bodyPr/>
        <a:lstStyle/>
        <a:p>
          <a:endParaRPr lang="en-US"/>
        </a:p>
      </dgm:t>
    </dgm:pt>
    <dgm:pt modelId="{13AA3DBC-4D1F-4C0F-8B4A-1A5DBE06F976}" type="sibTrans" cxnId="{D9D7D139-F3F8-4EA8-A579-C8915B2CB6BD}">
      <dgm:prSet/>
      <dgm:spPr/>
      <dgm:t>
        <a:bodyPr/>
        <a:lstStyle/>
        <a:p>
          <a:endParaRPr lang="en-US"/>
        </a:p>
      </dgm:t>
    </dgm:pt>
    <dgm:pt modelId="{D11FFDFC-970A-45C5-BD22-F5FC131A588E}">
      <dgm:prSet phldrT="[Text]"/>
      <dgm:spPr/>
      <dgm:t>
        <a:bodyPr/>
        <a:lstStyle/>
        <a:p>
          <a:r>
            <a:rPr lang="id-ID" noProof="0" dirty="0" smtClean="0">
              <a:solidFill>
                <a:srgbClr val="000000"/>
              </a:solidFill>
            </a:rPr>
            <a:t>Profit oriented</a:t>
          </a:r>
          <a:endParaRPr lang="id-ID" noProof="0" dirty="0">
            <a:solidFill>
              <a:srgbClr val="000000"/>
            </a:solidFill>
          </a:endParaRPr>
        </a:p>
      </dgm:t>
    </dgm:pt>
    <dgm:pt modelId="{57ED64BB-6097-4DF9-A0CB-A9D777ED0E04}" type="parTrans" cxnId="{C69EF3AF-2484-427A-B872-E070DA1BAFFB}">
      <dgm:prSet/>
      <dgm:spPr/>
      <dgm:t>
        <a:bodyPr/>
        <a:lstStyle/>
        <a:p>
          <a:endParaRPr lang="en-US"/>
        </a:p>
      </dgm:t>
    </dgm:pt>
    <dgm:pt modelId="{716068F1-4F25-41C3-BB39-4D47511A1EB7}" type="sibTrans" cxnId="{C69EF3AF-2484-427A-B872-E070DA1BAFFB}">
      <dgm:prSet/>
      <dgm:spPr/>
      <dgm:t>
        <a:bodyPr/>
        <a:lstStyle/>
        <a:p>
          <a:endParaRPr lang="en-US"/>
        </a:p>
      </dgm:t>
    </dgm:pt>
    <dgm:pt modelId="{E140F889-52C6-4522-AED4-3E14FD1B5F6B}">
      <dgm:prSet phldrT="[Text]"/>
      <dgm:spPr/>
      <dgm:t>
        <a:bodyPr/>
        <a:lstStyle/>
        <a:p>
          <a:r>
            <a:rPr lang="id-ID" noProof="0" smtClean="0">
              <a:solidFill>
                <a:srgbClr val="000000"/>
              </a:solidFill>
            </a:rPr>
            <a:t>Sistem Asuransi Sosial</a:t>
          </a:r>
          <a:endParaRPr lang="id-ID" noProof="0">
            <a:solidFill>
              <a:srgbClr val="000000"/>
            </a:solidFill>
          </a:endParaRPr>
        </a:p>
      </dgm:t>
    </dgm:pt>
    <dgm:pt modelId="{ABDBCD4D-ECBD-47BA-BAC4-61803E18547C}" type="parTrans" cxnId="{B7299175-E135-42F8-A3F3-FEEF08A0E330}">
      <dgm:prSet/>
      <dgm:spPr/>
      <dgm:t>
        <a:bodyPr/>
        <a:lstStyle/>
        <a:p>
          <a:endParaRPr lang="en-US"/>
        </a:p>
      </dgm:t>
    </dgm:pt>
    <dgm:pt modelId="{77CD9C99-9DB8-4816-9CDA-E1A8DB367408}" type="sibTrans" cxnId="{B7299175-E135-42F8-A3F3-FEEF08A0E330}">
      <dgm:prSet/>
      <dgm:spPr/>
      <dgm:t>
        <a:bodyPr/>
        <a:lstStyle/>
        <a:p>
          <a:endParaRPr lang="en-US"/>
        </a:p>
      </dgm:t>
    </dgm:pt>
    <dgm:pt modelId="{9F729EC3-684E-465D-B1B0-39AEE5B63BE9}" type="pres">
      <dgm:prSet presAssocID="{C8F39920-655C-4754-8F4A-6DCF9656F3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C4F836-573E-4057-9B54-E22A59905FC8}" type="pres">
      <dgm:prSet presAssocID="{5C76A917-81CF-4D00-A621-16AD69A030B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9CB887-7E52-4E58-94E2-E450C9645545}" type="pres">
      <dgm:prSet presAssocID="{565E9274-8F95-4458-96AD-1BDF080C0E4A}" presName="sibTrans" presStyleCnt="0"/>
      <dgm:spPr/>
    </dgm:pt>
    <dgm:pt modelId="{AB97D4BF-58FF-4951-8BA7-E671A8CE2243}" type="pres">
      <dgm:prSet presAssocID="{0AC99C9C-A085-447F-A8EC-3E4B02481CC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012E7-5205-4B5D-8CDC-348B47855642}" type="pres">
      <dgm:prSet presAssocID="{266FD773-1D25-4E93-80C0-FDA485AB0FE5}" presName="sibTrans" presStyleCnt="0"/>
      <dgm:spPr/>
    </dgm:pt>
    <dgm:pt modelId="{EE265725-63E7-46C5-A322-500B604BEEDA}" type="pres">
      <dgm:prSet presAssocID="{7C01BBEC-AC37-48E2-9EDC-E1363257643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8AE8B8-BA95-4B45-97C7-918CA0E7F0DC}" type="presOf" srcId="{82DE7479-3F3A-4CD2-BABD-E56F392320F2}" destId="{AB97D4BF-58FF-4951-8BA7-E671A8CE2243}" srcOrd="0" destOrd="3" presId="urn:microsoft.com/office/officeart/2005/8/layout/hList6"/>
    <dgm:cxn modelId="{A5CAB669-3297-E149-8D3C-6448B2A6450D}" type="presOf" srcId="{93DBCE77-4ED2-4141-BBAF-52C4A73E2F40}" destId="{07C4F836-573E-4057-9B54-E22A59905FC8}" srcOrd="0" destOrd="3" presId="urn:microsoft.com/office/officeart/2005/8/layout/hList6"/>
    <dgm:cxn modelId="{0D9F6E4E-5E61-2843-9A5C-F55401E0361F}" type="presOf" srcId="{87B0D6D9-5293-43C3-9BF6-985241BC9671}" destId="{EE265725-63E7-46C5-A322-500B604BEEDA}" srcOrd="0" destOrd="3" presId="urn:microsoft.com/office/officeart/2005/8/layout/hList6"/>
    <dgm:cxn modelId="{647FA84A-71DA-CA44-9A75-9C905E350124}" type="presOf" srcId="{E6EC5007-2C2B-4662-8E39-24CA5E879114}" destId="{07C4F836-573E-4057-9B54-E22A59905FC8}" srcOrd="0" destOrd="2" presId="urn:microsoft.com/office/officeart/2005/8/layout/hList6"/>
    <dgm:cxn modelId="{24C8BAA6-3AE9-464A-8A12-EB7E53C231FE}" srcId="{C8F39920-655C-4754-8F4A-6DCF9656F3DE}" destId="{5C76A917-81CF-4D00-A621-16AD69A030BF}" srcOrd="0" destOrd="0" parTransId="{DF6E110E-9D09-481B-9E75-78D8029150F4}" sibTransId="{565E9274-8F95-4458-96AD-1BDF080C0E4A}"/>
    <dgm:cxn modelId="{3BE531DB-5D92-4455-8D52-0ACE708B357F}" srcId="{0AC99C9C-A085-447F-A8EC-3E4B02481CC2}" destId="{9ABD9720-31E0-41DD-9C2F-BD914A0A5E16}" srcOrd="0" destOrd="0" parTransId="{BBBCF564-9463-4772-AF9D-60FCDEC92EB4}" sibTransId="{474F8CD2-0FC9-4566-BC98-F68AC8FFCA7C}"/>
    <dgm:cxn modelId="{B3A034AE-9A4B-4FD9-B776-CAE691668F9C}" srcId="{5C76A917-81CF-4D00-A621-16AD69A030BF}" destId="{BF4CEB1D-48D1-4C8C-82C1-0E63625D4638}" srcOrd="0" destOrd="0" parTransId="{5907E46A-1191-4085-9365-F7CC20A811FC}" sibTransId="{B59AE192-D3AD-44F8-827E-8164CB802B11}"/>
    <dgm:cxn modelId="{E2CDD55B-9F8B-4B4C-A603-FB4C1E91EFDC}" type="presOf" srcId="{E140F889-52C6-4522-AED4-3E14FD1B5F6B}" destId="{AB97D4BF-58FF-4951-8BA7-E671A8CE2243}" srcOrd="0" destOrd="2" presId="urn:microsoft.com/office/officeart/2005/8/layout/hList6"/>
    <dgm:cxn modelId="{D9D7D139-F3F8-4EA8-A579-C8915B2CB6BD}" srcId="{5C76A917-81CF-4D00-A621-16AD69A030BF}" destId="{E6EC5007-2C2B-4662-8E39-24CA5E879114}" srcOrd="1" destOrd="0" parTransId="{BA2522DD-7F38-4134-AC6A-A3A5698123AC}" sibTransId="{13AA3DBC-4D1F-4C0F-8B4A-1A5DBE06F976}"/>
    <dgm:cxn modelId="{A340732C-7873-4E68-AC30-52BCD9648E41}" srcId="{7C01BBEC-AC37-48E2-9EDC-E13632576433}" destId="{87B0D6D9-5293-43C3-9BF6-985241BC9671}" srcOrd="2" destOrd="0" parTransId="{09AB7078-2DA7-435C-9077-044697E6805E}" sibTransId="{E1D5DAEC-CB5B-4339-9410-42A2AA7C1D6B}"/>
    <dgm:cxn modelId="{8BAE0407-29F5-6D45-A805-7BCD080F85DC}" type="presOf" srcId="{5C76A917-81CF-4D00-A621-16AD69A030BF}" destId="{07C4F836-573E-4057-9B54-E22A59905FC8}" srcOrd="0" destOrd="0" presId="urn:microsoft.com/office/officeart/2005/8/layout/hList6"/>
    <dgm:cxn modelId="{38377356-782A-4F80-BCCC-D2E230406F24}" srcId="{0AC99C9C-A085-447F-A8EC-3E4B02481CC2}" destId="{82DE7479-3F3A-4CD2-BABD-E56F392320F2}" srcOrd="2" destOrd="0" parTransId="{F0FE28D4-2F54-44FF-BB03-10C118D51B98}" sibTransId="{B668A376-B6F4-4FF8-9073-D8A8A925DD29}"/>
    <dgm:cxn modelId="{C4A763FF-5332-B542-8507-B095CDB82006}" type="presOf" srcId="{9ABD9720-31E0-41DD-9C2F-BD914A0A5E16}" destId="{AB97D4BF-58FF-4951-8BA7-E671A8CE2243}" srcOrd="0" destOrd="1" presId="urn:microsoft.com/office/officeart/2005/8/layout/hList6"/>
    <dgm:cxn modelId="{0C8BB80C-4D1D-EF42-AADE-FBBBDC7A4985}" type="presOf" srcId="{90727D03-2BAB-423D-A79F-2D514AA51238}" destId="{EE265725-63E7-46C5-A322-500B604BEEDA}" srcOrd="0" destOrd="1" presId="urn:microsoft.com/office/officeart/2005/8/layout/hList6"/>
    <dgm:cxn modelId="{C0162DE0-A3F5-48C9-94A6-D550D34FABEA}" srcId="{C8F39920-655C-4754-8F4A-6DCF9656F3DE}" destId="{0AC99C9C-A085-447F-A8EC-3E4B02481CC2}" srcOrd="1" destOrd="0" parTransId="{EC140DD2-27FF-4799-9BBD-04534E88579D}" sibTransId="{266FD773-1D25-4E93-80C0-FDA485AB0FE5}"/>
    <dgm:cxn modelId="{D5E39175-ACC0-43B0-A2C0-4DD0F7EE4D05}" srcId="{C8F39920-655C-4754-8F4A-6DCF9656F3DE}" destId="{7C01BBEC-AC37-48E2-9EDC-E13632576433}" srcOrd="2" destOrd="0" parTransId="{259CF126-4729-4E5F-8C4C-404FC9BEB0E4}" sibTransId="{E8925D04-61FE-489A-B8BF-6C63A06F2376}"/>
    <dgm:cxn modelId="{5E169EB7-AA67-4FD8-B774-0FD6B4D8F831}" srcId="{7C01BBEC-AC37-48E2-9EDC-E13632576433}" destId="{90727D03-2BAB-423D-A79F-2D514AA51238}" srcOrd="0" destOrd="0" parTransId="{2F8AC5C8-ECF3-4ACA-9835-756A72A1E2E3}" sibTransId="{C7D459F3-D99A-4E75-A32C-FBACB7677A08}"/>
    <dgm:cxn modelId="{98297613-69E6-5D43-9589-1682989F4B52}" type="presOf" srcId="{0AC99C9C-A085-447F-A8EC-3E4B02481CC2}" destId="{AB97D4BF-58FF-4951-8BA7-E671A8CE2243}" srcOrd="0" destOrd="0" presId="urn:microsoft.com/office/officeart/2005/8/layout/hList6"/>
    <dgm:cxn modelId="{C69EF3AF-2484-427A-B872-E070DA1BAFFB}" srcId="{7C01BBEC-AC37-48E2-9EDC-E13632576433}" destId="{D11FFDFC-970A-45C5-BD22-F5FC131A588E}" srcOrd="1" destOrd="0" parTransId="{57ED64BB-6097-4DF9-A0CB-A9D777ED0E04}" sibTransId="{716068F1-4F25-41C3-BB39-4D47511A1EB7}"/>
    <dgm:cxn modelId="{22259037-4ACE-4078-B3A2-40CF1D315601}" srcId="{5C76A917-81CF-4D00-A621-16AD69A030BF}" destId="{93DBCE77-4ED2-4141-BBAF-52C4A73E2F40}" srcOrd="2" destOrd="0" parTransId="{0CD3CD20-4C2C-4523-8328-66D1A47F4780}" sibTransId="{3B69DA3D-40B2-42C6-930C-B8D586670B8A}"/>
    <dgm:cxn modelId="{FD5055B9-8E42-1949-85A2-640264B2CD99}" type="presOf" srcId="{D11FFDFC-970A-45C5-BD22-F5FC131A588E}" destId="{EE265725-63E7-46C5-A322-500B604BEEDA}" srcOrd="0" destOrd="2" presId="urn:microsoft.com/office/officeart/2005/8/layout/hList6"/>
    <dgm:cxn modelId="{B7299175-E135-42F8-A3F3-FEEF08A0E330}" srcId="{0AC99C9C-A085-447F-A8EC-3E4B02481CC2}" destId="{E140F889-52C6-4522-AED4-3E14FD1B5F6B}" srcOrd="1" destOrd="0" parTransId="{ABDBCD4D-ECBD-47BA-BAC4-61803E18547C}" sibTransId="{77CD9C99-9DB8-4816-9CDA-E1A8DB367408}"/>
    <dgm:cxn modelId="{A4C8067F-DF22-5646-B0AE-577030C35F97}" type="presOf" srcId="{BF4CEB1D-48D1-4C8C-82C1-0E63625D4638}" destId="{07C4F836-573E-4057-9B54-E22A59905FC8}" srcOrd="0" destOrd="1" presId="urn:microsoft.com/office/officeart/2005/8/layout/hList6"/>
    <dgm:cxn modelId="{9DFB640C-3137-4F4A-9F3E-15AF37AC07BA}" type="presOf" srcId="{C8F39920-655C-4754-8F4A-6DCF9656F3DE}" destId="{9F729EC3-684E-465D-B1B0-39AEE5B63BE9}" srcOrd="0" destOrd="0" presId="urn:microsoft.com/office/officeart/2005/8/layout/hList6"/>
    <dgm:cxn modelId="{7DE8581D-1110-9F48-A500-94926F4E53BE}" type="presOf" srcId="{7C01BBEC-AC37-48E2-9EDC-E13632576433}" destId="{EE265725-63E7-46C5-A322-500B604BEEDA}" srcOrd="0" destOrd="0" presId="urn:microsoft.com/office/officeart/2005/8/layout/hList6"/>
    <dgm:cxn modelId="{7E40F0C7-E4F7-9049-BB06-B7BDFA127ABF}" type="presParOf" srcId="{9F729EC3-684E-465D-B1B0-39AEE5B63BE9}" destId="{07C4F836-573E-4057-9B54-E22A59905FC8}" srcOrd="0" destOrd="0" presId="urn:microsoft.com/office/officeart/2005/8/layout/hList6"/>
    <dgm:cxn modelId="{627913B9-26E9-404B-B4C5-F1444621B02D}" type="presParOf" srcId="{9F729EC3-684E-465D-B1B0-39AEE5B63BE9}" destId="{B49CB887-7E52-4E58-94E2-E450C9645545}" srcOrd="1" destOrd="0" presId="urn:microsoft.com/office/officeart/2005/8/layout/hList6"/>
    <dgm:cxn modelId="{20EF8397-AF12-F34B-9DC3-0AEE42BF04F7}" type="presParOf" srcId="{9F729EC3-684E-465D-B1B0-39AEE5B63BE9}" destId="{AB97D4BF-58FF-4951-8BA7-E671A8CE2243}" srcOrd="2" destOrd="0" presId="urn:microsoft.com/office/officeart/2005/8/layout/hList6"/>
    <dgm:cxn modelId="{EF4A6BCB-3913-3F44-8C29-3A960BA9B0D9}" type="presParOf" srcId="{9F729EC3-684E-465D-B1B0-39AEE5B63BE9}" destId="{800012E7-5205-4B5D-8CDC-348B47855642}" srcOrd="3" destOrd="0" presId="urn:microsoft.com/office/officeart/2005/8/layout/hList6"/>
    <dgm:cxn modelId="{6DA822AF-5B82-E44D-A9F6-C6C3F8A35976}" type="presParOf" srcId="{9F729EC3-684E-465D-B1B0-39AEE5B63BE9}" destId="{EE265725-63E7-46C5-A322-500B604BEEDA}" srcOrd="4" destOrd="0" presId="urn:microsoft.com/office/officeart/2005/8/layout/hList6"/>
  </dgm:cxnLst>
  <dgm:bg>
    <a:solidFill>
      <a:schemeClr val="tx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34AED-F3FA-42A9-8E06-B94A71ECC2BF}">
      <dsp:nvSpPr>
        <dsp:cNvPr id="0" name=""/>
        <dsp:cNvSpPr/>
      </dsp:nvSpPr>
      <dsp:spPr>
        <a:xfrm>
          <a:off x="0" y="3455542"/>
          <a:ext cx="3657600" cy="11339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noProof="0" smtClean="0"/>
            <a:t>OUTPUT dan OUTCOMES</a:t>
          </a:r>
          <a:endParaRPr lang="id-ID" sz="2100" kern="1200" noProof="0"/>
        </a:p>
      </dsp:txBody>
      <dsp:txXfrm>
        <a:off x="0" y="3455542"/>
        <a:ext cx="3657600" cy="612316"/>
      </dsp:txXfrm>
    </dsp:sp>
    <dsp:sp modelId="{9AA4EFD7-8AA2-4639-8502-46E0175BC7E7}">
      <dsp:nvSpPr>
        <dsp:cNvPr id="0" name=""/>
        <dsp:cNvSpPr/>
      </dsp:nvSpPr>
      <dsp:spPr>
        <a:xfrm>
          <a:off x="0" y="4044370"/>
          <a:ext cx="1828799" cy="5216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noProof="0" smtClean="0"/>
            <a:t>Budgeting Policy and Health Financing System</a:t>
          </a:r>
          <a:endParaRPr lang="id-ID" sz="1300" kern="1200" noProof="0"/>
        </a:p>
      </dsp:txBody>
      <dsp:txXfrm>
        <a:off x="0" y="4044370"/>
        <a:ext cx="1828799" cy="521603"/>
      </dsp:txXfrm>
    </dsp:sp>
    <dsp:sp modelId="{7BE2A469-1DD2-4D08-8D49-2027747A413C}">
      <dsp:nvSpPr>
        <dsp:cNvPr id="0" name=""/>
        <dsp:cNvSpPr/>
      </dsp:nvSpPr>
      <dsp:spPr>
        <a:xfrm>
          <a:off x="1828800" y="4044370"/>
          <a:ext cx="1828799" cy="5216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noProof="0" dirty="0" smtClean="0"/>
            <a:t>Status/Derajat Kesehatan </a:t>
          </a:r>
          <a:endParaRPr lang="id-ID" sz="1300" kern="1200" noProof="0" dirty="0"/>
        </a:p>
      </dsp:txBody>
      <dsp:txXfrm>
        <a:off x="1828800" y="4044370"/>
        <a:ext cx="1828799" cy="521603"/>
      </dsp:txXfrm>
    </dsp:sp>
    <dsp:sp modelId="{E237DCE7-3182-4E27-83DB-C30DD2B48D13}">
      <dsp:nvSpPr>
        <dsp:cNvPr id="0" name=""/>
        <dsp:cNvSpPr/>
      </dsp:nvSpPr>
      <dsp:spPr>
        <a:xfrm rot="10800000">
          <a:off x="0" y="1727771"/>
          <a:ext cx="3657600" cy="174396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noProof="0" smtClean="0"/>
            <a:t>PROSES MANAJEMEN</a:t>
          </a:r>
          <a:endParaRPr lang="id-ID" sz="2100" kern="1200" noProof="0"/>
        </a:p>
      </dsp:txBody>
      <dsp:txXfrm rot="-10800000">
        <a:off x="0" y="1727771"/>
        <a:ext cx="3657600" cy="612133"/>
      </dsp:txXfrm>
    </dsp:sp>
    <dsp:sp modelId="{52CF774A-DCF5-4219-A043-3E031A8173F4}">
      <dsp:nvSpPr>
        <dsp:cNvPr id="0" name=""/>
        <dsp:cNvSpPr/>
      </dsp:nvSpPr>
      <dsp:spPr>
        <a:xfrm>
          <a:off x="0" y="2339904"/>
          <a:ext cx="1828799" cy="5214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noProof="0" smtClean="0"/>
            <a:t>Efisiensi Penggunaan Sumber daya</a:t>
          </a:r>
          <a:endParaRPr lang="id-ID" sz="1300" kern="1200" noProof="0"/>
        </a:p>
      </dsp:txBody>
      <dsp:txXfrm>
        <a:off x="0" y="2339904"/>
        <a:ext cx="1828799" cy="521446"/>
      </dsp:txXfrm>
    </dsp:sp>
    <dsp:sp modelId="{359BB1A8-6B67-478F-889A-D270E142E13C}">
      <dsp:nvSpPr>
        <dsp:cNvPr id="0" name=""/>
        <dsp:cNvSpPr/>
      </dsp:nvSpPr>
      <dsp:spPr>
        <a:xfrm>
          <a:off x="1828800" y="2339904"/>
          <a:ext cx="1828799" cy="5214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noProof="0" smtClean="0"/>
            <a:t>Pemilihan Program Kesehatan yang Efektif</a:t>
          </a:r>
          <a:endParaRPr lang="id-ID" sz="1300" kern="1200" noProof="0"/>
        </a:p>
      </dsp:txBody>
      <dsp:txXfrm>
        <a:off x="1828800" y="2339904"/>
        <a:ext cx="1828799" cy="521446"/>
      </dsp:txXfrm>
    </dsp:sp>
    <dsp:sp modelId="{614366C5-7006-45EE-A4B0-6A3CA35469AE}">
      <dsp:nvSpPr>
        <dsp:cNvPr id="0" name=""/>
        <dsp:cNvSpPr/>
      </dsp:nvSpPr>
      <dsp:spPr>
        <a:xfrm rot="10800000">
          <a:off x="0" y="811"/>
          <a:ext cx="3657600" cy="174396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noProof="0" smtClean="0"/>
            <a:t>INPUT</a:t>
          </a:r>
          <a:endParaRPr lang="id-ID" sz="2100" kern="1200" noProof="0"/>
        </a:p>
      </dsp:txBody>
      <dsp:txXfrm rot="-10800000">
        <a:off x="0" y="811"/>
        <a:ext cx="3657600" cy="612133"/>
      </dsp:txXfrm>
    </dsp:sp>
    <dsp:sp modelId="{E0D00846-04CE-4084-B288-E88DC64E6D42}">
      <dsp:nvSpPr>
        <dsp:cNvPr id="0" name=""/>
        <dsp:cNvSpPr/>
      </dsp:nvSpPr>
      <dsp:spPr>
        <a:xfrm>
          <a:off x="0" y="612944"/>
          <a:ext cx="1828799" cy="5214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noProof="0" smtClean="0"/>
            <a:t>Sumber daya yang terbatas</a:t>
          </a:r>
          <a:endParaRPr lang="id-ID" sz="1300" kern="1200" noProof="0"/>
        </a:p>
      </dsp:txBody>
      <dsp:txXfrm>
        <a:off x="0" y="612944"/>
        <a:ext cx="1828799" cy="521446"/>
      </dsp:txXfrm>
    </dsp:sp>
    <dsp:sp modelId="{C7CEFA6C-2272-4F43-8554-6DA55DAE7020}">
      <dsp:nvSpPr>
        <dsp:cNvPr id="0" name=""/>
        <dsp:cNvSpPr/>
      </dsp:nvSpPr>
      <dsp:spPr>
        <a:xfrm>
          <a:off x="1828800" y="612944"/>
          <a:ext cx="1828799" cy="5214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noProof="0" smtClean="0"/>
            <a:t>Kebutuhan Kesehatan Tidak Terbatas</a:t>
          </a:r>
          <a:endParaRPr lang="id-ID" sz="1300" kern="1200" noProof="0"/>
        </a:p>
      </dsp:txBody>
      <dsp:txXfrm>
        <a:off x="1828800" y="612944"/>
        <a:ext cx="1828799" cy="521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4F836-573E-4057-9B54-E22A59905FC8}">
      <dsp:nvSpPr>
        <dsp:cNvPr id="0" name=""/>
        <dsp:cNvSpPr/>
      </dsp:nvSpPr>
      <dsp:spPr>
        <a:xfrm rot="16200000">
          <a:off x="-1190141" y="1191071"/>
          <a:ext cx="4800600" cy="2418457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5545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noProof="0" dirty="0" smtClean="0">
              <a:solidFill>
                <a:srgbClr val="000000"/>
              </a:solidFill>
            </a:rPr>
            <a:t>Sosialis dan Welfare State</a:t>
          </a:r>
          <a:endParaRPr lang="id-ID" sz="2400" kern="1200" noProof="0" dirty="0">
            <a:solidFill>
              <a:srgbClr val="00000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kern="1200" noProof="0" dirty="0" smtClean="0">
              <a:solidFill>
                <a:srgbClr val="000000"/>
              </a:solidFill>
            </a:rPr>
            <a:t>Di biayai penuh oleh pemerintah</a:t>
          </a:r>
          <a:endParaRPr lang="id-ID" sz="1900" kern="1200" noProof="0" dirty="0">
            <a:solidFill>
              <a:srgbClr val="00000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kern="1200" noProof="0" smtClean="0">
              <a:solidFill>
                <a:srgbClr val="000000"/>
              </a:solidFill>
            </a:rPr>
            <a:t>Not for Profit</a:t>
          </a:r>
          <a:endParaRPr lang="id-ID" sz="1900" kern="1200" noProof="0">
            <a:solidFill>
              <a:srgbClr val="00000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kern="1200" noProof="0" smtClean="0">
              <a:solidFill>
                <a:srgbClr val="000000"/>
              </a:solidFill>
            </a:rPr>
            <a:t>Public</a:t>
          </a:r>
          <a:endParaRPr lang="id-ID" sz="1900" kern="1200" noProof="0">
            <a:solidFill>
              <a:srgbClr val="000000"/>
            </a:solidFill>
          </a:endParaRPr>
        </a:p>
      </dsp:txBody>
      <dsp:txXfrm rot="5400000">
        <a:off x="930" y="960120"/>
        <a:ext cx="2418457" cy="2880360"/>
      </dsp:txXfrm>
    </dsp:sp>
    <dsp:sp modelId="{AB97D4BF-58FF-4951-8BA7-E671A8CE2243}">
      <dsp:nvSpPr>
        <dsp:cNvPr id="0" name=""/>
        <dsp:cNvSpPr/>
      </dsp:nvSpPr>
      <dsp:spPr>
        <a:xfrm rot="16200000">
          <a:off x="1409700" y="1191071"/>
          <a:ext cx="4800600" cy="2418457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5545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noProof="0" smtClean="0">
              <a:solidFill>
                <a:srgbClr val="000000"/>
              </a:solidFill>
            </a:rPr>
            <a:t>Kombinasi</a:t>
          </a:r>
          <a:endParaRPr lang="id-ID" sz="2400" kern="1200" noProof="0">
            <a:solidFill>
              <a:srgbClr val="00000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kern="1200" noProof="0" smtClean="0">
              <a:solidFill>
                <a:srgbClr val="000000"/>
              </a:solidFill>
            </a:rPr>
            <a:t>Kombinasi antara pendanaan pemerintah, swasta dan masyarakat</a:t>
          </a:r>
          <a:endParaRPr lang="id-ID" sz="1900" kern="1200" noProof="0">
            <a:solidFill>
              <a:srgbClr val="00000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kern="1200" noProof="0" smtClean="0">
              <a:solidFill>
                <a:srgbClr val="000000"/>
              </a:solidFill>
            </a:rPr>
            <a:t>Sistem Asuransi Sosial</a:t>
          </a:r>
          <a:endParaRPr lang="id-ID" sz="1900" kern="1200" noProof="0">
            <a:solidFill>
              <a:srgbClr val="00000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kern="1200" noProof="0" smtClean="0">
              <a:solidFill>
                <a:srgbClr val="000000"/>
              </a:solidFill>
            </a:rPr>
            <a:t>Public Private Mixed</a:t>
          </a:r>
          <a:endParaRPr lang="id-ID" sz="1900" kern="1200" noProof="0">
            <a:solidFill>
              <a:srgbClr val="000000"/>
            </a:solidFill>
          </a:endParaRPr>
        </a:p>
      </dsp:txBody>
      <dsp:txXfrm rot="5400000">
        <a:off x="2600771" y="960120"/>
        <a:ext cx="2418457" cy="2880360"/>
      </dsp:txXfrm>
    </dsp:sp>
    <dsp:sp modelId="{EE265725-63E7-46C5-A322-500B604BEEDA}">
      <dsp:nvSpPr>
        <dsp:cNvPr id="0" name=""/>
        <dsp:cNvSpPr/>
      </dsp:nvSpPr>
      <dsp:spPr>
        <a:xfrm rot="16200000">
          <a:off x="4009541" y="1191071"/>
          <a:ext cx="4800600" cy="2418457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5545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noProof="0" dirty="0" smtClean="0">
              <a:solidFill>
                <a:srgbClr val="000000"/>
              </a:solidFill>
            </a:rPr>
            <a:t>Liberal-kapitalis</a:t>
          </a:r>
          <a:endParaRPr lang="id-ID" sz="2400" kern="1200" noProof="0" dirty="0">
            <a:solidFill>
              <a:srgbClr val="00000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kern="1200" noProof="0" smtClean="0">
              <a:solidFill>
                <a:srgbClr val="000000"/>
              </a:solidFill>
            </a:rPr>
            <a:t>Harga Diserahkan kepada mekanisme pasar</a:t>
          </a:r>
          <a:endParaRPr lang="id-ID" sz="1900" kern="1200" noProof="0">
            <a:solidFill>
              <a:srgbClr val="00000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kern="1200" noProof="0" dirty="0" smtClean="0">
              <a:solidFill>
                <a:srgbClr val="000000"/>
              </a:solidFill>
            </a:rPr>
            <a:t>Profit oriented</a:t>
          </a:r>
          <a:endParaRPr lang="id-ID" sz="1900" kern="1200" noProof="0" dirty="0">
            <a:solidFill>
              <a:srgbClr val="00000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kern="1200" noProof="0" dirty="0" smtClean="0">
              <a:solidFill>
                <a:srgbClr val="000000"/>
              </a:solidFill>
            </a:rPr>
            <a:t>Fully Private</a:t>
          </a:r>
          <a:endParaRPr lang="id-ID" sz="1900" kern="1200" noProof="0" dirty="0">
            <a:solidFill>
              <a:srgbClr val="000000"/>
            </a:solidFill>
          </a:endParaRPr>
        </a:p>
      </dsp:txBody>
      <dsp:txXfrm rot="5400000">
        <a:off x="5200612" y="960120"/>
        <a:ext cx="2418457" cy="2880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0.72973</cdr:x>
      <cdr:y>0.69371</cdr:y>
    </cdr:from>
    <cdr:to>
      <cdr:x>1</cdr:x>
      <cdr:y>0.92707</cdr:y>
    </cdr:to>
    <cdr:sp macro="" textlink="">
      <cdr:nvSpPr>
        <cdr:cNvPr id="3" name="Rounded Rectangle 2"/>
        <cdr:cNvSpPr/>
      </cdr:nvSpPr>
      <cdr:spPr>
        <a:xfrm xmlns:a="http://schemas.openxmlformats.org/drawingml/2006/main">
          <a:off x="6172200" y="3624262"/>
          <a:ext cx="2286000" cy="1219200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d-ID" sz="1400" noProof="0" smtClean="0"/>
            <a:t>Sumber: Indonesia dalam Angka 2015, BPS; UU APBN 2016 Kementerian Keuangan RI</a:t>
          </a:r>
          <a:endParaRPr lang="id-ID" sz="1400" noProof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0.21875</cdr:x>
      <cdr:y>0.30795</cdr:y>
    </cdr:from>
    <cdr:to>
      <cdr:x>0.38281</cdr:x>
      <cdr:y>0.39318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00250" y="1290629"/>
          <a:ext cx="1500165" cy="35719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100" dirty="0" smtClean="0">
              <a:solidFill>
                <a:schemeClr val="bg1"/>
              </a:solidFill>
            </a:rPr>
            <a:t>ANGGARAN KEMENKES</a:t>
          </a:r>
          <a:endParaRPr lang="en-US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0.45312</cdr:x>
      <cdr:y>0.30795</cdr:y>
    </cdr:from>
    <cdr:to>
      <cdr:x>0.61719</cdr:x>
      <cdr:y>0.37613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143372" y="1290629"/>
          <a:ext cx="1500256" cy="285742"/>
        </a:xfrm>
        <a:prstGeom xmlns:a="http://schemas.openxmlformats.org/drawingml/2006/main" prst="rect">
          <a:avLst/>
        </a:prstGeom>
        <a:solidFill xmlns:a="http://schemas.openxmlformats.org/drawingml/2006/main">
          <a:srgbClr val="990000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dirty="0" smtClean="0">
              <a:solidFill>
                <a:sysClr val="window" lastClr="FFFFFF"/>
              </a:solidFill>
            </a:rPr>
            <a:t>ANGGARAN KESEHATAN </a:t>
          </a:r>
          <a:endParaRPr lang="en-US" sz="1100" dirty="0">
            <a:solidFill>
              <a:sysClr val="window" lastClr="FFFFFF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5C033-C07D-A845-83DF-E996B9333DBD}" type="datetimeFigureOut">
              <a:rPr lang="en-US" smtClean="0"/>
              <a:t>29/09/18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BF189-092B-B94E-BA9C-03E65EC8C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36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endParaRPr lang="id-ID" sz="13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1331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BF189-092B-B94E-BA9C-03E65EC8C3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93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BF189-092B-B94E-BA9C-03E65EC8C3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26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0FEB01-2372-41A8-BE9C-87E241CAACDD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Disusun</a:t>
            </a:r>
            <a:r>
              <a:rPr lang="id-ID" baseline="0" dirty="0" smtClean="0"/>
              <a:t> seperti susun 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AF0722-0501-4A4E-A212-7D394BC3A00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96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Disusun</a:t>
            </a:r>
            <a:r>
              <a:rPr lang="id-ID" baseline="0" dirty="0" smtClean="0"/>
              <a:t> seperti susun 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AF0722-0501-4A4E-A212-7D394BC3A00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96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D80A-83BE-C940-9A23-35381207A927}" type="datetimeFigureOut">
              <a:rPr lang="en-US" smtClean="0"/>
              <a:t>29/09/18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35B5-5E7B-D746-9D9C-A50F8B9DB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D80A-83BE-C940-9A23-35381207A927}" type="datetimeFigureOut">
              <a:rPr lang="en-US" smtClean="0"/>
              <a:t>29/09/18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35B5-5E7B-D746-9D9C-A50F8B9DB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D80A-83BE-C940-9A23-35381207A927}" type="datetimeFigureOut">
              <a:rPr lang="en-US" smtClean="0"/>
              <a:t>29/09/18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35B5-5E7B-D746-9D9C-A50F8B9DB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D80A-83BE-C940-9A23-35381207A927}" type="datetimeFigureOut">
              <a:rPr lang="en-US" smtClean="0"/>
              <a:t>29/09/18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35B5-5E7B-D746-9D9C-A50F8B9DB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D80A-83BE-C940-9A23-35381207A927}" type="datetimeFigureOut">
              <a:rPr lang="en-US" smtClean="0"/>
              <a:t>29/09/18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35B5-5E7B-D746-9D9C-A50F8B9DB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D80A-83BE-C940-9A23-35381207A927}" type="datetimeFigureOut">
              <a:rPr lang="en-US" smtClean="0"/>
              <a:t>29/09/18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35B5-5E7B-D746-9D9C-A50F8B9DB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D80A-83BE-C940-9A23-35381207A927}" type="datetimeFigureOut">
              <a:rPr lang="en-US" smtClean="0"/>
              <a:t>29/09/18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35B5-5E7B-D746-9D9C-A50F8B9DB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D80A-83BE-C940-9A23-35381207A927}" type="datetimeFigureOut">
              <a:rPr lang="en-US" smtClean="0"/>
              <a:t>29/09/18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35B5-5E7B-D746-9D9C-A50F8B9DB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D80A-83BE-C940-9A23-35381207A927}" type="datetimeFigureOut">
              <a:rPr lang="en-US" smtClean="0"/>
              <a:t>29/09/18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35B5-5E7B-D746-9D9C-A50F8B9DB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D80A-83BE-C940-9A23-35381207A927}" type="datetimeFigureOut">
              <a:rPr lang="en-US" smtClean="0"/>
              <a:t>29/09/18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35B5-5E7B-D746-9D9C-A50F8B9DB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D80A-83BE-C940-9A23-35381207A927}" type="datetimeFigureOut">
              <a:rPr lang="en-US" smtClean="0"/>
              <a:t>29/09/18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35B5-5E7B-D746-9D9C-A50F8B9DB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CD80A-83BE-C940-9A23-35381207A927}" type="datetimeFigureOut">
              <a:rPr lang="en-US" smtClean="0"/>
              <a:t>29/09/18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B35B5-5E7B-D746-9D9C-A50F8B9DBC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package" Target="../embeddings/Microsoft_Excel_Sheet2.xlsx"/><Relationship Id="rId5" Type="http://schemas.openxmlformats.org/officeDocument/2006/relationships/image" Target="../media/image18.emf"/><Relationship Id="rId6" Type="http://schemas.openxmlformats.org/officeDocument/2006/relationships/chart" Target="../charts/chart2.xm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2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openxmlformats.org/officeDocument/2006/relationships/chart" Target="../charts/chart6.xml"/><Relationship Id="rId7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chart" Target="../charts/chart8.xml"/><Relationship Id="rId5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4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4.xml"/><Relationship Id="rId3" Type="http://schemas.openxmlformats.org/officeDocument/2006/relationships/image" Target="../media/image21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8.gif"/><Relationship Id="rId8" Type="http://schemas.openxmlformats.org/officeDocument/2006/relationships/image" Target="../media/image9.wmf"/><Relationship Id="rId9" Type="http://schemas.openxmlformats.org/officeDocument/2006/relationships/image" Target="../media/image10.wmf"/><Relationship Id="rId10" Type="http://schemas.openxmlformats.org/officeDocument/2006/relationships/image" Target="../media/image11.wmf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4"/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7" r="16537" b="13307"/>
          <a:stretch/>
        </p:blipFill>
        <p:spPr>
          <a:xfrm>
            <a:off x="351047" y="1254757"/>
            <a:ext cx="8335753" cy="314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C56B1-6CA9-4EEE-B2BA-9599869F6FC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1390" y="5098532"/>
            <a:ext cx="3133148" cy="516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dirty="0" smtClean="0"/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141389" y="5635511"/>
            <a:ext cx="4883727" cy="10708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 smtClean="0">
                <a:solidFill>
                  <a:srgbClr val="000000"/>
                </a:solidFill>
              </a:rPr>
              <a:t>Health Policy and Management Department</a:t>
            </a:r>
          </a:p>
          <a:p>
            <a:r>
              <a:rPr lang="id-ID" dirty="0" smtClean="0">
                <a:solidFill>
                  <a:srgbClr val="000000"/>
                </a:solidFill>
              </a:rPr>
              <a:t>Fakultas Kedokteran, Kesehatan Masyarakat dan Keperawatan</a:t>
            </a:r>
          </a:p>
          <a:p>
            <a:r>
              <a:rPr lang="id-ID" dirty="0" smtClean="0">
                <a:solidFill>
                  <a:srgbClr val="000000"/>
                </a:solidFill>
              </a:rPr>
              <a:t>UGM</a:t>
            </a:r>
            <a:endParaRPr lang="id-ID" dirty="0">
              <a:solidFill>
                <a:srgbClr val="000000"/>
              </a:solidFill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495055" y="2065357"/>
            <a:ext cx="8191745" cy="1717437"/>
          </a:xfrm>
        </p:spPr>
        <p:txBody>
          <a:bodyPr>
            <a:noAutofit/>
          </a:bodyPr>
          <a:lstStyle/>
          <a:p>
            <a:pPr algn="ctr"/>
            <a:r>
              <a:rPr lang="id-ID" sz="3200" b="1" dirty="0" smtClean="0">
                <a:latin typeface="Arial Rounded MT Bold" pitchFamily="34" charset="0"/>
              </a:rPr>
              <a:t>Strategi anggaran </a:t>
            </a:r>
            <a:r>
              <a:rPr lang="id-ID" sz="3200" b="1" dirty="0" smtClean="0">
                <a:latin typeface="Arial Rounded MT Bold" pitchFamily="34" charset="0"/>
              </a:rPr>
              <a:t>Kesehatan </a:t>
            </a:r>
            <a:br>
              <a:rPr lang="id-ID" sz="3200" b="1" dirty="0" smtClean="0">
                <a:latin typeface="Arial Rounded MT Bold" pitchFamily="34" charset="0"/>
              </a:rPr>
            </a:br>
            <a:r>
              <a:rPr lang="id-ID" sz="3200" b="1" dirty="0" smtClean="0">
                <a:latin typeface="Arial Rounded MT Bold" pitchFamily="34" charset="0"/>
              </a:rPr>
              <a:t>di Pusat dan Daerah untuk menekan biaya pelayanan kesehatan</a:t>
            </a:r>
            <a:endParaRPr lang="id-ID" sz="3200" b="1" i="0" dirty="0"/>
          </a:p>
        </p:txBody>
      </p:sp>
    </p:spTree>
    <p:extLst>
      <p:ext uri="{BB962C8B-B14F-4D97-AF65-F5344CB8AC3E}">
        <p14:creationId xmlns:p14="http://schemas.microsoft.com/office/powerpoint/2010/main" val="136794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5460897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sz="2400" dirty="0" smtClean="0">
                <a:ea typeface="+mj-ea"/>
              </a:rPr>
              <a:t>SUMBER PEMBIAYAAN KESEHATAN </a:t>
            </a:r>
            <a:r>
              <a:rPr lang="id-ID" sz="2400" dirty="0" smtClean="0">
                <a:ea typeface="+mj-ea"/>
              </a:rPr>
              <a:t/>
            </a:r>
            <a:br>
              <a:rPr lang="id-ID" sz="2400" dirty="0" smtClean="0">
                <a:ea typeface="+mj-ea"/>
              </a:rPr>
            </a:br>
            <a:r>
              <a:rPr lang="id-ID" sz="2400" dirty="0" smtClean="0">
                <a:ea typeface="+mj-ea"/>
              </a:rPr>
              <a:t>Berdasarkan </a:t>
            </a:r>
            <a:r>
              <a:rPr lang="id-ID" sz="2400" dirty="0" smtClean="0">
                <a:ea typeface="+mj-ea"/>
              </a:rPr>
              <a:t>Ideologi Suatu Negara</a:t>
            </a:r>
            <a:endParaRPr lang="id-ID" sz="2400" dirty="0">
              <a:ea typeface="+mj-ea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008293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9047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xmlns="" id="{AF90CF23-52E0-4444-B38E-F9282620A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9818A93-8788-49CC-986F-1B6132897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CAFF0B-1DB8-48B5-BF04-C7571DF8975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587E0F4-7487-4385-84EB-3B890BD6D0CF}"/>
              </a:ext>
            </a:extLst>
          </p:cNvPr>
          <p:cNvSpPr/>
          <p:nvPr/>
        </p:nvSpPr>
        <p:spPr>
          <a:xfrm>
            <a:off x="595155" y="823686"/>
            <a:ext cx="686326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400" dirty="0" smtClean="0"/>
              <a:t>Peningkatan anggaran kesehatan menimbulkan pertanyaan bagaimana model penyaluran dana kesehatan di Pusat dan di Daerah?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80189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73" y="2215025"/>
            <a:ext cx="8735551" cy="403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4262" y="694448"/>
            <a:ext cx="8237369" cy="702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2800" b="1" i="1" dirty="0" smtClean="0"/>
              <a:t>Pendanaan </a:t>
            </a:r>
            <a:r>
              <a:rPr lang="id-ID" sz="2800" b="1" i="1" dirty="0"/>
              <a:t>Pelayanan Kesehatan Masyarakat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3463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Bagian 2. Sinergi Sumber Dana Kesehatan</a:t>
            </a:r>
            <a:endParaRPr lang="id-ID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440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>
            <a:spLocks noChangeArrowheads="1"/>
          </p:cNvSpPr>
          <p:nvPr/>
        </p:nvSpPr>
        <p:spPr bwMode="auto">
          <a:xfrm>
            <a:off x="2700339" y="5084763"/>
            <a:ext cx="3579812" cy="792162"/>
          </a:xfrm>
          <a:prstGeom prst="roundRect">
            <a:avLst>
              <a:gd name="adj" fmla="val 16667"/>
            </a:avLst>
          </a:prstGeom>
          <a:solidFill>
            <a:srgbClr val="CCC1DA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id-ID" sz="1600">
              <a:solidFill>
                <a:srgbClr val="FFFFFF"/>
              </a:solidFill>
              <a:latin typeface="Tw Cen MT" charset="0"/>
              <a:ea typeface="MS PGothic" charset="0"/>
              <a:cs typeface="MS PGothic" charset="0"/>
            </a:endParaRPr>
          </a:p>
        </p:txBody>
      </p:sp>
      <p:pic>
        <p:nvPicPr>
          <p:cNvPr id="27650" name="Picture 21" descr="AA0062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79" y="1076325"/>
            <a:ext cx="111478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Content Placeholder 2"/>
          <p:cNvSpPr>
            <a:spLocks noGrp="1"/>
          </p:cNvSpPr>
          <p:nvPr>
            <p:ph idx="1"/>
          </p:nvPr>
        </p:nvSpPr>
        <p:spPr>
          <a:xfrm>
            <a:off x="4456114" y="5040315"/>
            <a:ext cx="1824037" cy="12541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d-ID" sz="2400" b="1" smtClean="0"/>
              <a:t>Pelayanan Rujukan</a:t>
            </a:r>
            <a:endParaRPr lang="id-ID" sz="2400" b="1"/>
          </a:p>
        </p:txBody>
      </p:sp>
      <p:sp>
        <p:nvSpPr>
          <p:cNvPr id="27653" name="Slide Number Placeholder 1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A998C07-7B44-4C6C-AD26-0926DD346958}" type="slidenum">
              <a:rPr lang="id-ID" sz="11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14</a:t>
            </a:fld>
            <a:endParaRPr lang="id-ID" sz="11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7654" name="Picture 7" descr="AA0062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9" y="2982895"/>
            <a:ext cx="10541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6117" y="2744118"/>
            <a:ext cx="1345409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d-ID" sz="2000" b="1" dirty="0">
                <a:latin typeface="Arial" charset="0"/>
                <a:ea typeface="ＭＳ Ｐゴシック" charset="0"/>
                <a:cs typeface="Arial" charset="0"/>
              </a:rPr>
              <a:t>KEMKES</a:t>
            </a:r>
            <a:endParaRPr lang="en-US" sz="2000" b="1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7656" name="Content Placeholder 2"/>
          <p:cNvSpPr txBox="1">
            <a:spLocks/>
          </p:cNvSpPr>
          <p:nvPr/>
        </p:nvSpPr>
        <p:spPr bwMode="auto">
          <a:xfrm>
            <a:off x="2700339" y="5047776"/>
            <a:ext cx="1577975" cy="77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id-ID" sz="2000" b="1" smtClean="0">
                <a:latin typeface="Calibri" panose="020F0502020204030204" pitchFamily="34" charset="0"/>
              </a:rPr>
              <a:t>Pelayanan Primer</a:t>
            </a:r>
            <a:endParaRPr lang="id-ID" sz="2000" b="1">
              <a:latin typeface="Calibri" panose="020F0502020204030204" pitchFamily="34" charset="0"/>
            </a:endParaRPr>
          </a:p>
        </p:txBody>
      </p:sp>
      <p:sp>
        <p:nvSpPr>
          <p:cNvPr id="20" name="Down Arrow 19"/>
          <p:cNvSpPr>
            <a:spLocks noChangeArrowheads="1"/>
          </p:cNvSpPr>
          <p:nvPr/>
        </p:nvSpPr>
        <p:spPr bwMode="auto">
          <a:xfrm rot="18439671">
            <a:off x="3442547" y="3501863"/>
            <a:ext cx="304582" cy="21326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366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srgbClr val="FFFFFF"/>
              </a:solidFill>
              <a:latin typeface="Tw Cen MT" charset="0"/>
              <a:ea typeface="MS PGothic" charset="0"/>
              <a:cs typeface="MS PGothic" charset="0"/>
            </a:endParaRPr>
          </a:p>
        </p:txBody>
      </p:sp>
      <p:sp>
        <p:nvSpPr>
          <p:cNvPr id="28692" name="TextBox 2"/>
          <p:cNvSpPr txBox="1">
            <a:spLocks noChangeArrowheads="1"/>
          </p:cNvSpPr>
          <p:nvPr/>
        </p:nvSpPr>
        <p:spPr bwMode="auto">
          <a:xfrm>
            <a:off x="2095501" y="765381"/>
            <a:ext cx="1539875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d-ID" sz="1600" b="1" dirty="0"/>
              <a:t>Pajak dan Bukan Pajak</a:t>
            </a:r>
            <a:endParaRPr lang="en-US" sz="1600" b="1" dirty="0"/>
          </a:p>
        </p:txBody>
      </p:sp>
      <p:sp>
        <p:nvSpPr>
          <p:cNvPr id="27660" name="TextBox 3"/>
          <p:cNvSpPr txBox="1">
            <a:spLocks noChangeArrowheads="1"/>
          </p:cNvSpPr>
          <p:nvPr/>
        </p:nvSpPr>
        <p:spPr bwMode="auto">
          <a:xfrm>
            <a:off x="2135189" y="6045200"/>
            <a:ext cx="3917950" cy="3381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d-ID" sz="1600" b="1" smtClean="0"/>
              <a:t>Dana dari Masyarakat langsung ???</a:t>
            </a:r>
            <a:endParaRPr lang="id-ID" sz="1600" b="1"/>
          </a:p>
        </p:txBody>
      </p:sp>
      <p:sp>
        <p:nvSpPr>
          <p:cNvPr id="6" name="Up Arrow 5"/>
          <p:cNvSpPr>
            <a:spLocks noChangeArrowheads="1"/>
          </p:cNvSpPr>
          <p:nvPr/>
        </p:nvSpPr>
        <p:spPr bwMode="auto">
          <a:xfrm>
            <a:off x="5026025" y="5822950"/>
            <a:ext cx="122238" cy="222250"/>
          </a:xfrm>
          <a:prstGeom prst="up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srgbClr val="FFFFFF"/>
              </a:solidFill>
              <a:latin typeface="Tw Cen MT" charset="0"/>
              <a:ea typeface="MS PGothic" charset="0"/>
              <a:cs typeface="MS PGothic" charset="0"/>
            </a:endParaRPr>
          </a:p>
        </p:txBody>
      </p:sp>
      <p:sp>
        <p:nvSpPr>
          <p:cNvPr id="23" name="Up Arrow 22"/>
          <p:cNvSpPr>
            <a:spLocks noChangeArrowheads="1"/>
          </p:cNvSpPr>
          <p:nvPr/>
        </p:nvSpPr>
        <p:spPr bwMode="auto">
          <a:xfrm>
            <a:off x="2836864" y="5822952"/>
            <a:ext cx="122237" cy="238125"/>
          </a:xfrm>
          <a:prstGeom prst="up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srgbClr val="FFFFFF"/>
              </a:solidFill>
              <a:latin typeface="Tw Cen MT" charset="0"/>
              <a:ea typeface="MS PGothic" charset="0"/>
              <a:cs typeface="MS PGothic" charset="0"/>
            </a:endParaRPr>
          </a:p>
        </p:txBody>
      </p:sp>
      <p:pic>
        <p:nvPicPr>
          <p:cNvPr id="27663" name="Picture 23" descr="AA00622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3" y="1479756"/>
            <a:ext cx="4032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4" name="TextBox 24"/>
          <p:cNvSpPr txBox="1">
            <a:spLocks noChangeArrowheads="1"/>
          </p:cNvSpPr>
          <p:nvPr/>
        </p:nvSpPr>
        <p:spPr bwMode="auto">
          <a:xfrm>
            <a:off x="349042" y="1579256"/>
            <a:ext cx="1097971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sz="1600" b="1" dirty="0"/>
              <a:t>DONOR AGENCY</a:t>
            </a:r>
            <a:endParaRPr lang="en-US" sz="1600" b="1" dirty="0"/>
          </a:p>
        </p:txBody>
      </p:sp>
      <p:pic>
        <p:nvPicPr>
          <p:cNvPr id="27666" name="Picture 33" descr="AA00622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20" y="5153125"/>
            <a:ext cx="4032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Frame 36"/>
          <p:cNvSpPr>
            <a:spLocks/>
          </p:cNvSpPr>
          <p:nvPr/>
        </p:nvSpPr>
        <p:spPr bwMode="auto">
          <a:xfrm>
            <a:off x="1374360" y="2699974"/>
            <a:ext cx="1364668" cy="1752843"/>
          </a:xfrm>
          <a:custGeom>
            <a:avLst/>
            <a:gdLst>
              <a:gd name="T0" fmla="*/ 0 w 2232025"/>
              <a:gd name="T1" fmla="*/ 0 h 1441450"/>
              <a:gd name="T2" fmla="*/ 2232025 w 2232025"/>
              <a:gd name="T3" fmla="*/ 0 h 1441450"/>
              <a:gd name="T4" fmla="*/ 2232025 w 2232025"/>
              <a:gd name="T5" fmla="*/ 1441450 h 1441450"/>
              <a:gd name="T6" fmla="*/ 0 w 2232025"/>
              <a:gd name="T7" fmla="*/ 1441450 h 1441450"/>
              <a:gd name="T8" fmla="*/ 0 w 2232025"/>
              <a:gd name="T9" fmla="*/ 0 h 1441450"/>
              <a:gd name="T10" fmla="*/ 37997 w 2232025"/>
              <a:gd name="T11" fmla="*/ 37997 h 1441450"/>
              <a:gd name="T12" fmla="*/ 37997 w 2232025"/>
              <a:gd name="T13" fmla="*/ 1403453 h 1441450"/>
              <a:gd name="T14" fmla="*/ 2194028 w 2232025"/>
              <a:gd name="T15" fmla="*/ 1403453 h 1441450"/>
              <a:gd name="T16" fmla="*/ 2194028 w 2232025"/>
              <a:gd name="T17" fmla="*/ 37997 h 1441450"/>
              <a:gd name="T18" fmla="*/ 37997 w 2232025"/>
              <a:gd name="T19" fmla="*/ 37997 h 14414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32025" h="1441450">
                <a:moveTo>
                  <a:pt x="0" y="0"/>
                </a:moveTo>
                <a:lnTo>
                  <a:pt x="2232025" y="0"/>
                </a:lnTo>
                <a:lnTo>
                  <a:pt x="2232025" y="1441450"/>
                </a:lnTo>
                <a:lnTo>
                  <a:pt x="0" y="1441450"/>
                </a:lnTo>
                <a:lnTo>
                  <a:pt x="0" y="0"/>
                </a:lnTo>
                <a:close/>
                <a:moveTo>
                  <a:pt x="37997" y="37997"/>
                </a:moveTo>
                <a:lnTo>
                  <a:pt x="37997" y="1403453"/>
                </a:lnTo>
                <a:lnTo>
                  <a:pt x="2194028" y="1403453"/>
                </a:lnTo>
                <a:lnTo>
                  <a:pt x="2194028" y="37997"/>
                </a:lnTo>
                <a:lnTo>
                  <a:pt x="37997" y="37997"/>
                </a:lnTo>
                <a:close/>
              </a:path>
            </a:pathLst>
          </a:cu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id-ID"/>
          </a:p>
        </p:txBody>
      </p:sp>
      <p:pic>
        <p:nvPicPr>
          <p:cNvPr id="27669" name="Picture 37" descr="AA00622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948" y="3664250"/>
            <a:ext cx="69373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0" name="Picture 39" descr="AA00622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51799"/>
            <a:ext cx="69373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Down Arrow 40"/>
          <p:cNvSpPr>
            <a:spLocks noChangeArrowheads="1"/>
          </p:cNvSpPr>
          <p:nvPr/>
        </p:nvSpPr>
        <p:spPr bwMode="auto">
          <a:xfrm rot="19110496">
            <a:off x="2243359" y="4325729"/>
            <a:ext cx="324637" cy="1053042"/>
          </a:xfrm>
          <a:prstGeom prst="downArrow">
            <a:avLst>
              <a:gd name="adj1" fmla="val 50000"/>
              <a:gd name="adj2" fmla="val 49992"/>
            </a:avLst>
          </a:prstGeom>
          <a:solidFill>
            <a:srgbClr val="3366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srgbClr val="FFFFFF"/>
              </a:solidFill>
              <a:latin typeface="Tw Cen MT" charset="0"/>
              <a:ea typeface="MS PGothic" charset="0"/>
              <a:cs typeface="MS PGothic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78032" y="3563227"/>
            <a:ext cx="576263" cy="33813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 err="1">
                <a:latin typeface="Arial" charset="0"/>
                <a:ea typeface="ＭＳ Ｐゴシック" charset="0"/>
                <a:cs typeface="Arial" charset="0"/>
              </a:rPr>
              <a:t>Rp</a:t>
            </a:r>
            <a:endParaRPr lang="en-US" sz="16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52918" y="3392234"/>
            <a:ext cx="431800" cy="2616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d-ID" sz="1100" smtClean="0">
                <a:latin typeface="Arial" charset="0"/>
                <a:ea typeface="ＭＳ Ｐゴシック" charset="0"/>
                <a:cs typeface="Arial" charset="0"/>
              </a:rPr>
              <a:t>Rp</a:t>
            </a:r>
            <a:endParaRPr lang="id-ID" sz="11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71660" y="3954445"/>
            <a:ext cx="410372" cy="2616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d-ID" sz="1100" smtClean="0">
                <a:latin typeface="Arial" charset="0"/>
                <a:ea typeface="ＭＳ Ｐゴシック" charset="0"/>
                <a:cs typeface="Arial" charset="0"/>
              </a:rPr>
              <a:t>Rp</a:t>
            </a:r>
            <a:endParaRPr lang="id-ID" sz="11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7678" name="TextBox 46"/>
          <p:cNvSpPr txBox="1">
            <a:spLocks noChangeArrowheads="1"/>
          </p:cNvSpPr>
          <p:nvPr/>
        </p:nvSpPr>
        <p:spPr bwMode="auto">
          <a:xfrm>
            <a:off x="366821" y="5861050"/>
            <a:ext cx="1475641" cy="5222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d-ID" sz="1400" b="1" smtClean="0"/>
              <a:t>Pendapatan Asli Daerah</a:t>
            </a:r>
            <a:endParaRPr lang="id-ID" sz="1400" b="1"/>
          </a:p>
        </p:txBody>
      </p:sp>
      <p:sp>
        <p:nvSpPr>
          <p:cNvPr id="48" name="Up Arrow 47"/>
          <p:cNvSpPr>
            <a:spLocks noChangeArrowheads="1"/>
          </p:cNvSpPr>
          <p:nvPr/>
        </p:nvSpPr>
        <p:spPr bwMode="auto">
          <a:xfrm>
            <a:off x="765388" y="5689149"/>
            <a:ext cx="144463" cy="215900"/>
          </a:xfrm>
          <a:prstGeom prst="upArrow">
            <a:avLst>
              <a:gd name="adj1" fmla="val 50000"/>
              <a:gd name="adj2" fmla="val 49997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srgbClr val="FFFFFF"/>
              </a:solidFill>
              <a:latin typeface="Tw Cen MT" charset="0"/>
              <a:ea typeface="MS PGothic" charset="0"/>
              <a:cs typeface="MS PGothic" charset="0"/>
            </a:endParaRPr>
          </a:p>
        </p:txBody>
      </p:sp>
      <p:sp>
        <p:nvSpPr>
          <p:cNvPr id="49" name="Right Arrow 48"/>
          <p:cNvSpPr>
            <a:spLocks noChangeArrowheads="1"/>
          </p:cNvSpPr>
          <p:nvPr/>
        </p:nvSpPr>
        <p:spPr bwMode="auto">
          <a:xfrm rot="21362086">
            <a:off x="1519230" y="5400812"/>
            <a:ext cx="1187556" cy="191985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srgbClr val="FFFFFF"/>
              </a:solidFill>
              <a:latin typeface="Tw Cen MT" charset="0"/>
              <a:ea typeface="MS PGothic" charset="0"/>
              <a:cs typeface="MS PGothic" charset="0"/>
            </a:endParaRPr>
          </a:p>
        </p:txBody>
      </p:sp>
      <p:sp>
        <p:nvSpPr>
          <p:cNvPr id="51" name="Right Arrow 50"/>
          <p:cNvSpPr>
            <a:spLocks noChangeArrowheads="1"/>
          </p:cNvSpPr>
          <p:nvPr/>
        </p:nvSpPr>
        <p:spPr bwMode="auto">
          <a:xfrm rot="1361276">
            <a:off x="2777589" y="1479653"/>
            <a:ext cx="1072170" cy="159332"/>
          </a:xfrm>
          <a:prstGeom prst="rightArrow">
            <a:avLst>
              <a:gd name="adj1" fmla="val 50000"/>
              <a:gd name="adj2" fmla="val 5000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srgbClr val="FFFFFF"/>
              </a:solidFill>
              <a:latin typeface="Tw Cen MT" charset="0"/>
              <a:ea typeface="MS PGothic" charset="0"/>
              <a:cs typeface="MS PGothic" charset="0"/>
            </a:endParaRPr>
          </a:p>
        </p:txBody>
      </p:sp>
      <p:sp>
        <p:nvSpPr>
          <p:cNvPr id="35" name="Right Arrow 34"/>
          <p:cNvSpPr>
            <a:spLocks noChangeArrowheads="1"/>
          </p:cNvSpPr>
          <p:nvPr/>
        </p:nvSpPr>
        <p:spPr bwMode="auto">
          <a:xfrm>
            <a:off x="1485851" y="1787370"/>
            <a:ext cx="2045179" cy="192789"/>
          </a:xfrm>
          <a:prstGeom prst="rightArrow">
            <a:avLst>
              <a:gd name="adj1" fmla="val 50000"/>
              <a:gd name="adj2" fmla="val 50003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srgbClr val="FFFFFF"/>
              </a:solidFill>
              <a:latin typeface="Tw Cen MT" charset="0"/>
              <a:ea typeface="MS PGothic" charset="0"/>
              <a:cs typeface="MS PGothic" charset="0"/>
            </a:endParaRPr>
          </a:p>
        </p:txBody>
      </p:sp>
      <p:sp>
        <p:nvSpPr>
          <p:cNvPr id="38" name="Down Arrow 37"/>
          <p:cNvSpPr>
            <a:spLocks noChangeArrowheads="1"/>
          </p:cNvSpPr>
          <p:nvPr/>
        </p:nvSpPr>
        <p:spPr bwMode="auto">
          <a:xfrm rot="16200000">
            <a:off x="4004824" y="5180369"/>
            <a:ext cx="205666" cy="78263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366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srgbClr val="FFFFFF"/>
              </a:solidFill>
              <a:latin typeface="Tw Cen MT" charset="0"/>
              <a:ea typeface="MS PGothic" charset="0"/>
              <a:cs typeface="MS PGothic" charset="0"/>
            </a:endParaRPr>
          </a:p>
        </p:txBody>
      </p:sp>
      <p:sp>
        <p:nvSpPr>
          <p:cNvPr id="32" name="Down Arrow 31"/>
          <p:cNvSpPr>
            <a:spLocks noChangeArrowheads="1"/>
          </p:cNvSpPr>
          <p:nvPr/>
        </p:nvSpPr>
        <p:spPr bwMode="auto">
          <a:xfrm rot="-1362614">
            <a:off x="5199916" y="4320179"/>
            <a:ext cx="476250" cy="78263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srgbClr val="FFFFFF"/>
              </a:solidFill>
              <a:latin typeface="Tw Cen MT" charset="0"/>
              <a:ea typeface="MS PGothic" charset="0"/>
              <a:cs typeface="MS PGothic" charset="0"/>
            </a:endParaRPr>
          </a:p>
        </p:txBody>
      </p:sp>
      <p:sp>
        <p:nvSpPr>
          <p:cNvPr id="33" name="Down Arrow 32"/>
          <p:cNvSpPr>
            <a:spLocks noChangeArrowheads="1"/>
          </p:cNvSpPr>
          <p:nvPr/>
        </p:nvSpPr>
        <p:spPr bwMode="auto">
          <a:xfrm rot="2047236">
            <a:off x="3864031" y="4350570"/>
            <a:ext cx="222393" cy="78712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srgbClr val="FFFFFF"/>
              </a:solidFill>
              <a:latin typeface="Tw Cen MT" charset="0"/>
              <a:ea typeface="MS PGothic" charset="0"/>
              <a:cs typeface="MS PGothic" charset="0"/>
            </a:endParaRPr>
          </a:p>
        </p:txBody>
      </p:sp>
      <p:sp>
        <p:nvSpPr>
          <p:cNvPr id="36" name="TextBox 46"/>
          <p:cNvSpPr txBox="1">
            <a:spLocks noChangeArrowheads="1"/>
          </p:cNvSpPr>
          <p:nvPr/>
        </p:nvSpPr>
        <p:spPr bwMode="auto">
          <a:xfrm>
            <a:off x="3810419" y="1160093"/>
            <a:ext cx="1523164" cy="33855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sz="1600" b="1" dirty="0"/>
              <a:t>PEMERINTAH</a:t>
            </a:r>
            <a:endParaRPr lang="en-US" sz="1400" b="1" dirty="0"/>
          </a:p>
        </p:txBody>
      </p:sp>
      <p:sp>
        <p:nvSpPr>
          <p:cNvPr id="39" name="Right Arrow 38"/>
          <p:cNvSpPr>
            <a:spLocks noChangeArrowheads="1"/>
          </p:cNvSpPr>
          <p:nvPr/>
        </p:nvSpPr>
        <p:spPr bwMode="auto">
          <a:xfrm rot="8106866">
            <a:off x="2509053" y="2289816"/>
            <a:ext cx="1518173" cy="290926"/>
          </a:xfrm>
          <a:prstGeom prst="rightArrow">
            <a:avLst>
              <a:gd name="adj1" fmla="val 50000"/>
              <a:gd name="adj2" fmla="val 5000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srgbClr val="FFFFFF"/>
              </a:solidFill>
              <a:latin typeface="Tw Cen MT" charset="0"/>
              <a:ea typeface="MS PGothic" charset="0"/>
              <a:cs typeface="MS PGothic" charset="0"/>
            </a:endParaRPr>
          </a:p>
        </p:txBody>
      </p:sp>
      <p:sp>
        <p:nvSpPr>
          <p:cNvPr id="42" name="Down Arrow 41"/>
          <p:cNvSpPr>
            <a:spLocks noChangeArrowheads="1"/>
          </p:cNvSpPr>
          <p:nvPr/>
        </p:nvSpPr>
        <p:spPr bwMode="auto">
          <a:xfrm rot="18970191">
            <a:off x="4709004" y="2087769"/>
            <a:ext cx="289636" cy="113720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srgbClr val="FFFFFF"/>
              </a:solidFill>
              <a:latin typeface="Tw Cen MT" charset="0"/>
              <a:ea typeface="MS PGothic" charset="0"/>
              <a:cs typeface="MS PGothic" charset="0"/>
            </a:endParaRPr>
          </a:p>
        </p:txBody>
      </p:sp>
      <p:sp>
        <p:nvSpPr>
          <p:cNvPr id="43" name="Frame 36"/>
          <p:cNvSpPr>
            <a:spLocks/>
          </p:cNvSpPr>
          <p:nvPr/>
        </p:nvSpPr>
        <p:spPr bwMode="auto">
          <a:xfrm>
            <a:off x="4145942" y="2918034"/>
            <a:ext cx="1454064" cy="1534782"/>
          </a:xfrm>
          <a:custGeom>
            <a:avLst/>
            <a:gdLst>
              <a:gd name="T0" fmla="*/ 0 w 2232025"/>
              <a:gd name="T1" fmla="*/ 0 h 1441450"/>
              <a:gd name="T2" fmla="*/ 2232025 w 2232025"/>
              <a:gd name="T3" fmla="*/ 0 h 1441450"/>
              <a:gd name="T4" fmla="*/ 2232025 w 2232025"/>
              <a:gd name="T5" fmla="*/ 1441450 h 1441450"/>
              <a:gd name="T6" fmla="*/ 0 w 2232025"/>
              <a:gd name="T7" fmla="*/ 1441450 h 1441450"/>
              <a:gd name="T8" fmla="*/ 0 w 2232025"/>
              <a:gd name="T9" fmla="*/ 0 h 1441450"/>
              <a:gd name="T10" fmla="*/ 37997 w 2232025"/>
              <a:gd name="T11" fmla="*/ 37997 h 1441450"/>
              <a:gd name="T12" fmla="*/ 37997 w 2232025"/>
              <a:gd name="T13" fmla="*/ 1403453 h 1441450"/>
              <a:gd name="T14" fmla="*/ 2194028 w 2232025"/>
              <a:gd name="T15" fmla="*/ 1403453 h 1441450"/>
              <a:gd name="T16" fmla="*/ 2194028 w 2232025"/>
              <a:gd name="T17" fmla="*/ 37997 h 1441450"/>
              <a:gd name="T18" fmla="*/ 37997 w 2232025"/>
              <a:gd name="T19" fmla="*/ 37997 h 14414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32025" h="1441450">
                <a:moveTo>
                  <a:pt x="0" y="0"/>
                </a:moveTo>
                <a:lnTo>
                  <a:pt x="2232025" y="0"/>
                </a:lnTo>
                <a:lnTo>
                  <a:pt x="2232025" y="1441450"/>
                </a:lnTo>
                <a:lnTo>
                  <a:pt x="0" y="1441450"/>
                </a:lnTo>
                <a:lnTo>
                  <a:pt x="0" y="0"/>
                </a:lnTo>
                <a:close/>
                <a:moveTo>
                  <a:pt x="37997" y="37997"/>
                </a:moveTo>
                <a:lnTo>
                  <a:pt x="37997" y="1403453"/>
                </a:lnTo>
                <a:lnTo>
                  <a:pt x="2194028" y="1403453"/>
                </a:lnTo>
                <a:lnTo>
                  <a:pt x="2194028" y="37997"/>
                </a:lnTo>
                <a:lnTo>
                  <a:pt x="37997" y="37997"/>
                </a:lnTo>
                <a:close/>
              </a:path>
            </a:pathLst>
          </a:cu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id-ID"/>
          </a:p>
        </p:txBody>
      </p:sp>
      <p:sp>
        <p:nvSpPr>
          <p:cNvPr id="44" name="Right Arrow 43"/>
          <p:cNvSpPr>
            <a:spLocks noChangeArrowheads="1"/>
          </p:cNvSpPr>
          <p:nvPr/>
        </p:nvSpPr>
        <p:spPr bwMode="auto">
          <a:xfrm rot="8031212">
            <a:off x="597653" y="3620825"/>
            <a:ext cx="4137483" cy="214948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srgbClr val="FFFFFF"/>
              </a:solidFill>
              <a:latin typeface="Tw Cen MT" charset="0"/>
              <a:ea typeface="MS PGothic" charset="0"/>
              <a:cs typeface="MS PGothic" charset="0"/>
            </a:endParaRPr>
          </a:p>
        </p:txBody>
      </p:sp>
      <p:sp>
        <p:nvSpPr>
          <p:cNvPr id="47" name="TextBox 20"/>
          <p:cNvSpPr txBox="1">
            <a:spLocks noChangeArrowheads="1"/>
          </p:cNvSpPr>
          <p:nvPr/>
        </p:nvSpPr>
        <p:spPr bwMode="auto">
          <a:xfrm>
            <a:off x="6951476" y="3115076"/>
            <a:ext cx="1736725" cy="5857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sz="1600" b="1" smtClean="0"/>
              <a:t>Non-PBI PNS, Jamsostek ???</a:t>
            </a:r>
            <a:endParaRPr lang="id-ID" sz="1600" b="1"/>
          </a:p>
        </p:txBody>
      </p:sp>
      <p:sp>
        <p:nvSpPr>
          <p:cNvPr id="52" name="TextBox 20"/>
          <p:cNvSpPr txBox="1">
            <a:spLocks noChangeArrowheads="1"/>
          </p:cNvSpPr>
          <p:nvPr/>
        </p:nvSpPr>
        <p:spPr bwMode="auto">
          <a:xfrm>
            <a:off x="6941056" y="3800501"/>
            <a:ext cx="1813791" cy="58477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600" b="1" dirty="0"/>
              <a:t>Non-PB</a:t>
            </a:r>
            <a:r>
              <a:rPr lang="id-ID" sz="1600" b="1" dirty="0"/>
              <a:t>I</a:t>
            </a:r>
            <a:r>
              <a:rPr lang="en-US" sz="1600" b="1" dirty="0"/>
              <a:t> </a:t>
            </a:r>
            <a:r>
              <a:rPr lang="id-ID" sz="1600" b="1" dirty="0"/>
              <a:t>Mandiri ???</a:t>
            </a:r>
            <a:endParaRPr lang="en-US" sz="1600" b="1" dirty="0"/>
          </a:p>
        </p:txBody>
      </p:sp>
      <p:sp>
        <p:nvSpPr>
          <p:cNvPr id="53" name="Right Arrow 52"/>
          <p:cNvSpPr>
            <a:spLocks noChangeArrowheads="1"/>
          </p:cNvSpPr>
          <p:nvPr/>
        </p:nvSpPr>
        <p:spPr bwMode="auto">
          <a:xfrm rot="10800000">
            <a:off x="6192043" y="3920035"/>
            <a:ext cx="726794" cy="287595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008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srgbClr val="FFFFFF"/>
              </a:solidFill>
              <a:latin typeface="Tw Cen MT" charset="0"/>
              <a:ea typeface="MS PGothic" charset="0"/>
              <a:cs typeface="MS PGothic" charset="0"/>
            </a:endParaRPr>
          </a:p>
        </p:txBody>
      </p:sp>
      <p:sp>
        <p:nvSpPr>
          <p:cNvPr id="54" name="Right Arrow 53"/>
          <p:cNvSpPr>
            <a:spLocks noChangeArrowheads="1"/>
          </p:cNvSpPr>
          <p:nvPr/>
        </p:nvSpPr>
        <p:spPr bwMode="auto">
          <a:xfrm rot="10800000">
            <a:off x="6192045" y="3381521"/>
            <a:ext cx="722312" cy="301625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008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srgbClr val="FFFFFF"/>
              </a:solidFill>
              <a:latin typeface="Tw Cen MT" charset="0"/>
              <a:ea typeface="MS PGothic" charset="0"/>
              <a:cs typeface="MS PGothic" charset="0"/>
            </a:endParaRPr>
          </a:p>
        </p:txBody>
      </p:sp>
      <p:sp>
        <p:nvSpPr>
          <p:cNvPr id="56" name="TextBox 20"/>
          <p:cNvSpPr txBox="1">
            <a:spLocks noChangeArrowheads="1"/>
          </p:cNvSpPr>
          <p:nvPr/>
        </p:nvSpPr>
        <p:spPr bwMode="auto">
          <a:xfrm>
            <a:off x="4810138" y="2280377"/>
            <a:ext cx="523445" cy="33855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600" b="1" dirty="0"/>
              <a:t>PB</a:t>
            </a:r>
            <a:r>
              <a:rPr lang="id-ID" sz="1600" b="1" dirty="0"/>
              <a:t>I</a:t>
            </a:r>
            <a:r>
              <a:rPr lang="id-ID" sz="1600" dirty="0"/>
              <a:t> </a:t>
            </a:r>
            <a:endParaRPr lang="en-US" sz="1600" dirty="0"/>
          </a:p>
        </p:txBody>
      </p:sp>
      <p:sp>
        <p:nvSpPr>
          <p:cNvPr id="57" name="Up Arrow 56"/>
          <p:cNvSpPr>
            <a:spLocks noChangeArrowheads="1"/>
          </p:cNvSpPr>
          <p:nvPr/>
        </p:nvSpPr>
        <p:spPr bwMode="auto">
          <a:xfrm rot="16200000">
            <a:off x="6328698" y="5328740"/>
            <a:ext cx="258505" cy="385435"/>
          </a:xfrm>
          <a:prstGeom prst="up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srgbClr val="FFFFFF"/>
              </a:solidFill>
              <a:latin typeface="Tw Cen MT" charset="0"/>
              <a:ea typeface="MS PGothic" charset="0"/>
              <a:cs typeface="MS PGothic" charset="0"/>
            </a:endParaRPr>
          </a:p>
        </p:txBody>
      </p:sp>
      <p:sp>
        <p:nvSpPr>
          <p:cNvPr id="58" name="TextBox 51"/>
          <p:cNvSpPr txBox="1">
            <a:spLocks noChangeArrowheads="1"/>
          </p:cNvSpPr>
          <p:nvPr/>
        </p:nvSpPr>
        <p:spPr bwMode="auto">
          <a:xfrm>
            <a:off x="6671827" y="5227639"/>
            <a:ext cx="1105337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sz="1600" smtClean="0">
                <a:solidFill>
                  <a:srgbClr val="000000"/>
                </a:solidFill>
              </a:rPr>
              <a:t>Askes Swasta ???</a:t>
            </a:r>
            <a:endParaRPr lang="id-ID" sz="1600">
              <a:solidFill>
                <a:srgbClr val="000000"/>
              </a:solidFill>
            </a:endParaRPr>
          </a:p>
        </p:txBody>
      </p:sp>
      <p:sp>
        <p:nvSpPr>
          <p:cNvPr id="59" name="Up Arrow 58"/>
          <p:cNvSpPr>
            <a:spLocks noChangeArrowheads="1"/>
          </p:cNvSpPr>
          <p:nvPr/>
        </p:nvSpPr>
        <p:spPr bwMode="auto">
          <a:xfrm rot="3596295">
            <a:off x="6280871" y="5671164"/>
            <a:ext cx="178428" cy="682323"/>
          </a:xfrm>
          <a:prstGeom prst="upArrow">
            <a:avLst>
              <a:gd name="adj1" fmla="val 50000"/>
              <a:gd name="adj2" fmla="val 49997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srgbClr val="FFFFFF"/>
              </a:solidFill>
              <a:latin typeface="Tw Cen MT" charset="0"/>
              <a:ea typeface="MS PGothic" charset="0"/>
              <a:cs typeface="MS PGothic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45943" y="4591095"/>
            <a:ext cx="852115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d-ID" sz="1400" dirty="0">
                <a:latin typeface="Arial" charset="0"/>
                <a:ea typeface="ＭＳ Ｐゴシック" charset="0"/>
                <a:cs typeface="Arial" charset="0"/>
              </a:rPr>
              <a:t>Kapitasi</a:t>
            </a:r>
            <a:endParaRPr lang="en-US" sz="14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687828" y="4578818"/>
            <a:ext cx="653137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d-ID" sz="1400" dirty="0">
                <a:latin typeface="Arial" charset="0"/>
                <a:ea typeface="ＭＳ Ｐゴシック" charset="0"/>
                <a:cs typeface="Arial" charset="0"/>
              </a:rPr>
              <a:t>Klaim</a:t>
            </a:r>
            <a:endParaRPr lang="en-US" sz="1400" dirty="0">
              <a:latin typeface="Arial" charset="0"/>
              <a:ea typeface="ＭＳ Ｐゴシック" charset="0"/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680845"/>
              </p:ext>
            </p:extLst>
          </p:nvPr>
        </p:nvGraphicFramePr>
        <p:xfrm>
          <a:off x="242097" y="4697616"/>
          <a:ext cx="864695" cy="960660"/>
        </p:xfrm>
        <a:graphic>
          <a:graphicData uri="http://schemas.openxmlformats.org/drawingml/2006/table">
            <a:tbl>
              <a:tblPr/>
              <a:tblGrid>
                <a:gridCol w="3185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61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2132"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</a:t>
                      </a:r>
                      <a:r>
                        <a:rPr lang="id-ID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4,7 T </a:t>
                      </a:r>
                      <a:endParaRPr lang="id-ID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2132"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</a:t>
                      </a:r>
                      <a:r>
                        <a:rPr lang="id-ID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 T </a:t>
                      </a:r>
                      <a:endParaRPr lang="id-ID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2132"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id-ID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 T</a:t>
                      </a:r>
                      <a:endParaRPr lang="id-ID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2132"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id-ID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25,2 T</a:t>
                      </a:r>
                      <a:endParaRPr lang="id-ID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92132"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id-ID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29,8  T</a:t>
                      </a:r>
                      <a:endParaRPr lang="id-ID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531375"/>
              </p:ext>
            </p:extLst>
          </p:nvPr>
        </p:nvGraphicFramePr>
        <p:xfrm>
          <a:off x="2113009" y="98895"/>
          <a:ext cx="1381909" cy="666735"/>
        </p:xfrm>
        <a:graphic>
          <a:graphicData uri="http://schemas.openxmlformats.org/drawingml/2006/table">
            <a:tbl>
              <a:tblPr/>
              <a:tblGrid>
                <a:gridCol w="4885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33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2245"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479,1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245"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602,4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2245"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690,3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468997"/>
              </p:ext>
            </p:extLst>
          </p:nvPr>
        </p:nvGraphicFramePr>
        <p:xfrm>
          <a:off x="4205928" y="3390095"/>
          <a:ext cx="1334861" cy="1002651"/>
        </p:xfrm>
        <a:graphic>
          <a:graphicData uri="http://schemas.openxmlformats.org/drawingml/2006/table">
            <a:tbl>
              <a:tblPr/>
              <a:tblGrid>
                <a:gridCol w="3329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92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26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2091">
                <a:tc>
                  <a:txBody>
                    <a:bodyPr/>
                    <a:lstStyle/>
                    <a:p>
                      <a:pPr algn="l" fontAlgn="b"/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id-ID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uran 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Biaya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621"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</a:t>
                      </a:r>
                      <a:r>
                        <a:rPr lang="id-ID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42,6 T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5621"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 T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 T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5621"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 T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67,2 T    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5621"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 T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 T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394725"/>
              </p:ext>
            </p:extLst>
          </p:nvPr>
        </p:nvGraphicFramePr>
        <p:xfrm>
          <a:off x="3810418" y="1505727"/>
          <a:ext cx="1505268" cy="1153715"/>
        </p:xfrm>
        <a:graphic>
          <a:graphicData uri="http://schemas.openxmlformats.org/drawingml/2006/table">
            <a:tbl>
              <a:tblPr/>
              <a:tblGrid>
                <a:gridCol w="5545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06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0743">
                <a:tc>
                  <a:txBody>
                    <a:bodyPr/>
                    <a:lstStyle/>
                    <a:p>
                      <a:pPr algn="r" fontAlgn="b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id-ID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1.635,3</a:t>
                      </a:r>
                      <a:r>
                        <a:rPr lang="id-ID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</a:t>
                      </a:r>
                      <a:r>
                        <a:rPr lang="id-ID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0743">
                <a:tc>
                  <a:txBody>
                    <a:bodyPr/>
                    <a:lstStyle/>
                    <a:p>
                      <a:pPr algn="r" fontAlgn="b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id-ID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1.761,6</a:t>
                      </a:r>
                      <a:r>
                        <a:rPr lang="id-ID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0743">
                <a:tc>
                  <a:txBody>
                    <a:bodyPr/>
                    <a:lstStyle/>
                    <a:p>
                      <a:pPr algn="r" fontAlgn="b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id-ID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1.822,</a:t>
                      </a:r>
                      <a:r>
                        <a:rPr lang="id-ID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 T</a:t>
                      </a:r>
                      <a:r>
                        <a:rPr lang="id-ID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0743">
                <a:tc>
                  <a:txBody>
                    <a:bodyPr/>
                    <a:lstStyle/>
                    <a:p>
                      <a:pPr algn="r" fontAlgn="b"/>
                      <a:r>
                        <a:rPr lang="id-ID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1.750,3 T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30743">
                <a:tc>
                  <a:txBody>
                    <a:bodyPr/>
                    <a:lstStyle/>
                    <a:p>
                      <a:pPr algn="r" fontAlgn="b"/>
                      <a:r>
                        <a:rPr lang="id-ID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1.894,7 T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86816"/>
              </p:ext>
            </p:extLst>
          </p:nvPr>
        </p:nvGraphicFramePr>
        <p:xfrm>
          <a:off x="1417535" y="3151388"/>
          <a:ext cx="1294469" cy="1252900"/>
        </p:xfrm>
        <a:graphic>
          <a:graphicData uri="http://schemas.openxmlformats.org/drawingml/2006/table">
            <a:tbl>
              <a:tblPr/>
              <a:tblGrid>
                <a:gridCol w="4769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7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0580"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 T 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580"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51,3 T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0580"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 T 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0580"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92,4 T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50580"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107,4 T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66" name="Rectangle 65"/>
          <p:cNvSpPr/>
          <p:nvPr/>
        </p:nvSpPr>
        <p:spPr>
          <a:xfrm>
            <a:off x="5248623" y="262566"/>
            <a:ext cx="3162766" cy="1006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chemeClr val="tx1"/>
                </a:solidFill>
              </a:rPr>
              <a:t>PEMBIAYAAN Kesehatan</a:t>
            </a:r>
          </a:p>
          <a:p>
            <a:pPr algn="ctr"/>
            <a:r>
              <a:rPr lang="id-ID" sz="2400" b="1" dirty="0" smtClean="0">
                <a:solidFill>
                  <a:schemeClr val="tx1"/>
                </a:solidFill>
              </a:rPr>
              <a:t>Pasca </a:t>
            </a:r>
            <a:r>
              <a:rPr lang="id-ID" sz="2400" b="1" dirty="0">
                <a:solidFill>
                  <a:schemeClr val="tx1"/>
                </a:solidFill>
              </a:rPr>
              <a:t>JKN</a:t>
            </a:r>
          </a:p>
          <a:p>
            <a:pPr algn="ctr"/>
            <a:r>
              <a:rPr lang="id-ID" sz="2400" b="1" dirty="0" smtClean="0">
                <a:solidFill>
                  <a:schemeClr val="tx1"/>
                </a:solidFill>
              </a:rPr>
              <a:t>2014-2018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33644" y="4397289"/>
            <a:ext cx="873148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d-ID" sz="1400" b="1" dirty="0" smtClean="0">
                <a:latin typeface="Arial" charset="0"/>
                <a:ea typeface="ＭＳ Ｐゴシック" charset="0"/>
                <a:cs typeface="Arial" charset="0"/>
              </a:rPr>
              <a:t>PEMDA</a:t>
            </a:r>
            <a:endParaRPr lang="en-US" sz="1400" b="1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7" name="Frame 36"/>
          <p:cNvSpPr>
            <a:spLocks/>
          </p:cNvSpPr>
          <p:nvPr/>
        </p:nvSpPr>
        <p:spPr bwMode="auto">
          <a:xfrm>
            <a:off x="187051" y="4372062"/>
            <a:ext cx="932086" cy="1316937"/>
          </a:xfrm>
          <a:custGeom>
            <a:avLst/>
            <a:gdLst>
              <a:gd name="T0" fmla="*/ 0 w 2232025"/>
              <a:gd name="T1" fmla="*/ 0 h 1441450"/>
              <a:gd name="T2" fmla="*/ 2232025 w 2232025"/>
              <a:gd name="T3" fmla="*/ 0 h 1441450"/>
              <a:gd name="T4" fmla="*/ 2232025 w 2232025"/>
              <a:gd name="T5" fmla="*/ 1441450 h 1441450"/>
              <a:gd name="T6" fmla="*/ 0 w 2232025"/>
              <a:gd name="T7" fmla="*/ 1441450 h 1441450"/>
              <a:gd name="T8" fmla="*/ 0 w 2232025"/>
              <a:gd name="T9" fmla="*/ 0 h 1441450"/>
              <a:gd name="T10" fmla="*/ 37997 w 2232025"/>
              <a:gd name="T11" fmla="*/ 37997 h 1441450"/>
              <a:gd name="T12" fmla="*/ 37997 w 2232025"/>
              <a:gd name="T13" fmla="*/ 1403453 h 1441450"/>
              <a:gd name="T14" fmla="*/ 2194028 w 2232025"/>
              <a:gd name="T15" fmla="*/ 1403453 h 1441450"/>
              <a:gd name="T16" fmla="*/ 2194028 w 2232025"/>
              <a:gd name="T17" fmla="*/ 37997 h 1441450"/>
              <a:gd name="T18" fmla="*/ 37997 w 2232025"/>
              <a:gd name="T19" fmla="*/ 37997 h 14414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32025" h="1441450">
                <a:moveTo>
                  <a:pt x="0" y="0"/>
                </a:moveTo>
                <a:lnTo>
                  <a:pt x="2232025" y="0"/>
                </a:lnTo>
                <a:lnTo>
                  <a:pt x="2232025" y="1441450"/>
                </a:lnTo>
                <a:lnTo>
                  <a:pt x="0" y="1441450"/>
                </a:lnTo>
                <a:lnTo>
                  <a:pt x="0" y="0"/>
                </a:lnTo>
                <a:close/>
                <a:moveTo>
                  <a:pt x="37997" y="37997"/>
                </a:moveTo>
                <a:lnTo>
                  <a:pt x="37997" y="1403453"/>
                </a:lnTo>
                <a:lnTo>
                  <a:pt x="2194028" y="1403453"/>
                </a:lnTo>
                <a:lnTo>
                  <a:pt x="2194028" y="37997"/>
                </a:lnTo>
                <a:lnTo>
                  <a:pt x="37997" y="37997"/>
                </a:lnTo>
                <a:close/>
              </a:path>
            </a:pathLst>
          </a:cu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id-ID"/>
          </a:p>
        </p:txBody>
      </p:sp>
      <p:sp>
        <p:nvSpPr>
          <p:cNvPr id="34" name="TextBox 33"/>
          <p:cNvSpPr txBox="1"/>
          <p:nvPr/>
        </p:nvSpPr>
        <p:spPr>
          <a:xfrm>
            <a:off x="4177157" y="2993398"/>
            <a:ext cx="1376464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d-ID" sz="2000" b="1" dirty="0">
                <a:latin typeface="Arial" charset="0"/>
                <a:ea typeface="ＭＳ Ｐゴシック" charset="0"/>
                <a:cs typeface="Arial" charset="0"/>
              </a:rPr>
              <a:t>BPJS-K</a:t>
            </a:r>
            <a:endParaRPr lang="en-US" sz="2000" b="1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9" name="Frame 36"/>
          <p:cNvSpPr>
            <a:spLocks/>
          </p:cNvSpPr>
          <p:nvPr/>
        </p:nvSpPr>
        <p:spPr bwMode="auto">
          <a:xfrm>
            <a:off x="3818030" y="1125076"/>
            <a:ext cx="1534033" cy="1574896"/>
          </a:xfrm>
          <a:custGeom>
            <a:avLst/>
            <a:gdLst>
              <a:gd name="T0" fmla="*/ 0 w 2232025"/>
              <a:gd name="T1" fmla="*/ 0 h 1441450"/>
              <a:gd name="T2" fmla="*/ 2232025 w 2232025"/>
              <a:gd name="T3" fmla="*/ 0 h 1441450"/>
              <a:gd name="T4" fmla="*/ 2232025 w 2232025"/>
              <a:gd name="T5" fmla="*/ 1441450 h 1441450"/>
              <a:gd name="T6" fmla="*/ 0 w 2232025"/>
              <a:gd name="T7" fmla="*/ 1441450 h 1441450"/>
              <a:gd name="T8" fmla="*/ 0 w 2232025"/>
              <a:gd name="T9" fmla="*/ 0 h 1441450"/>
              <a:gd name="T10" fmla="*/ 37997 w 2232025"/>
              <a:gd name="T11" fmla="*/ 37997 h 1441450"/>
              <a:gd name="T12" fmla="*/ 37997 w 2232025"/>
              <a:gd name="T13" fmla="*/ 1403453 h 1441450"/>
              <a:gd name="T14" fmla="*/ 2194028 w 2232025"/>
              <a:gd name="T15" fmla="*/ 1403453 h 1441450"/>
              <a:gd name="T16" fmla="*/ 2194028 w 2232025"/>
              <a:gd name="T17" fmla="*/ 37997 h 1441450"/>
              <a:gd name="T18" fmla="*/ 37997 w 2232025"/>
              <a:gd name="T19" fmla="*/ 37997 h 14414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32025" h="1441450">
                <a:moveTo>
                  <a:pt x="0" y="0"/>
                </a:moveTo>
                <a:lnTo>
                  <a:pt x="2232025" y="0"/>
                </a:lnTo>
                <a:lnTo>
                  <a:pt x="2232025" y="1441450"/>
                </a:lnTo>
                <a:lnTo>
                  <a:pt x="0" y="1441450"/>
                </a:lnTo>
                <a:lnTo>
                  <a:pt x="0" y="0"/>
                </a:lnTo>
                <a:close/>
                <a:moveTo>
                  <a:pt x="37997" y="37997"/>
                </a:moveTo>
                <a:lnTo>
                  <a:pt x="37997" y="1403453"/>
                </a:lnTo>
                <a:lnTo>
                  <a:pt x="2194028" y="1403453"/>
                </a:lnTo>
                <a:lnTo>
                  <a:pt x="2194028" y="37997"/>
                </a:lnTo>
                <a:lnTo>
                  <a:pt x="37997" y="37997"/>
                </a:lnTo>
                <a:close/>
              </a:path>
            </a:pathLst>
          </a:cu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4688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7652" grpId="0" build="p"/>
      <p:bldP spid="10" grpId="0" animBg="1"/>
      <p:bldP spid="27656" grpId="0"/>
      <p:bldP spid="20" grpId="0" animBg="1"/>
      <p:bldP spid="28692" grpId="0" animBg="1"/>
      <p:bldP spid="27660" grpId="0" animBg="1"/>
      <p:bldP spid="6" grpId="0" animBg="1"/>
      <p:bldP spid="23" grpId="0" animBg="1"/>
      <p:bldP spid="27664" grpId="0" animBg="1"/>
      <p:bldP spid="37" grpId="0" animBg="1"/>
      <p:bldP spid="41" grpId="0" animBg="1"/>
      <p:bldP spid="26" grpId="0" animBg="1"/>
      <p:bldP spid="45" grpId="0" animBg="1"/>
      <p:bldP spid="46" grpId="0" animBg="1"/>
      <p:bldP spid="27678" grpId="0" animBg="1"/>
      <p:bldP spid="48" grpId="0" animBg="1"/>
      <p:bldP spid="49" grpId="0" animBg="1"/>
      <p:bldP spid="51" grpId="0" animBg="1"/>
      <p:bldP spid="35" grpId="0" animBg="1"/>
      <p:bldP spid="38" grpId="0" animBg="1"/>
      <p:bldP spid="32" grpId="0" animBg="1"/>
      <p:bldP spid="33" grpId="0" animBg="1"/>
      <p:bldP spid="36" grpId="0" animBg="1"/>
      <p:bldP spid="39" grpId="0" animBg="1"/>
      <p:bldP spid="42" grpId="0" animBg="1"/>
      <p:bldP spid="43" grpId="0" animBg="1"/>
      <p:bldP spid="44" grpId="0" animBg="1"/>
      <p:bldP spid="47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6" grpId="0"/>
      <p:bldP spid="64" grpId="0" animBg="1"/>
      <p:bldP spid="67" grpId="0" animBg="1"/>
      <p:bldP spid="34" grpId="0" animBg="1"/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2800" smtClean="0"/>
              <a:t>Trend Penerimaan Negara dan GDP Nasional 2007 – 2016* (harga berlaku)</a:t>
            </a:r>
            <a:endParaRPr lang="id-ID" sz="280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19595"/>
              </p:ext>
            </p:extLst>
          </p:nvPr>
        </p:nvGraphicFramePr>
        <p:xfrm>
          <a:off x="457200" y="1481138"/>
          <a:ext cx="8458200" cy="5224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0970" y="6555819"/>
            <a:ext cx="2662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rgbClr val="FFFFFF"/>
                </a:solidFill>
              </a:rPr>
              <a:t>Laksono, Harbianto (2017)</a:t>
            </a:r>
            <a:endParaRPr lang="id-ID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56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>
          <a:xfrm>
            <a:off x="311132" y="560917"/>
            <a:ext cx="8763000" cy="868363"/>
          </a:xfrm>
        </p:spPr>
        <p:txBody>
          <a:bodyPr/>
          <a:lstStyle/>
          <a:p>
            <a:pPr algn="ctr" eaLnBrk="1" hangingPunct="1"/>
            <a:r>
              <a:rPr lang="id-ID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ALOKASI ANGGARAN KESEHATAN </a:t>
            </a:r>
            <a:br>
              <a:rPr lang="id-ID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d-ID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2007-2016 </a:t>
            </a:r>
            <a:r>
              <a:rPr lang="id-ID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(dalam Triliun Rp.)</a:t>
            </a:r>
            <a:endParaRPr lang="id-ID" sz="2400" b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076931"/>
              </p:ext>
            </p:extLst>
          </p:nvPr>
        </p:nvGraphicFramePr>
        <p:xfrm>
          <a:off x="521546" y="4843459"/>
          <a:ext cx="8095247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name="Worksheet" r:id="rId4" imgW="9201285" imgH="1133565" progId="Excel.Sheet.12">
                  <p:embed/>
                </p:oleObj>
              </mc:Choice>
              <mc:Fallback>
                <p:oleObj name="Worksheet" r:id="rId4" imgW="9201285" imgH="1133565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546" y="4843459"/>
                        <a:ext cx="8095247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8056364" y="5718368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360021" y="6320866"/>
            <a:ext cx="5525597" cy="3706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d-ID" sz="1100" dirty="0" smtClean="0">
                <a:solidFill>
                  <a:schemeClr val="bg1"/>
                </a:solidFill>
              </a:rPr>
              <a:t>Kemenkes, Sekjen, Simposium Forum Ilmiah Tahunan IAKMI ke-1 , Jakarta, 22 Oktober 2015</a:t>
            </a:r>
            <a:endParaRPr lang="id-ID" sz="1100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583324841"/>
              </p:ext>
            </p:extLst>
          </p:nvPr>
        </p:nvGraphicFramePr>
        <p:xfrm>
          <a:off x="228602" y="348280"/>
          <a:ext cx="8845530" cy="4495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23347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Dana kementerian kesehatan dari APB</a:t>
            </a:r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139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96978906"/>
              </p:ext>
            </p:extLst>
          </p:nvPr>
        </p:nvGraphicFramePr>
        <p:xfrm>
          <a:off x="457200" y="274639"/>
          <a:ext cx="8229600" cy="6219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960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260663"/>
              </p:ext>
            </p:extLst>
          </p:nvPr>
        </p:nvGraphicFramePr>
        <p:xfrm>
          <a:off x="143395" y="1147270"/>
          <a:ext cx="9000605" cy="5710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95407" y="430228"/>
            <a:ext cx="512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 smtClean="0"/>
              <a:t>Detail Dana di Kementerian Kesehatan</a:t>
            </a:r>
            <a:endParaRPr lang="id-ID" sz="2400" b="1" dirty="0"/>
          </a:p>
        </p:txBody>
      </p:sp>
    </p:spTree>
    <p:extLst>
      <p:ext uri="{BB962C8B-B14F-4D97-AF65-F5344CB8AC3E}">
        <p14:creationId xmlns:p14="http://schemas.microsoft.com/office/powerpoint/2010/main" val="1860715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37" y="626254"/>
            <a:ext cx="6459625" cy="945341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Isi: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4000" dirty="0" smtClean="0"/>
              <a:t>Bagian 1. Pendahuluan</a:t>
            </a:r>
            <a:endParaRPr lang="id-ID" sz="4000" dirty="0" smtClean="0"/>
          </a:p>
          <a:p>
            <a:r>
              <a:rPr lang="id-ID" sz="4000" dirty="0" smtClean="0"/>
              <a:t>Bagian 2. Sinergitas Sumber Dana Kesehatan</a:t>
            </a:r>
            <a:r>
              <a:rPr lang="id-ID" sz="4000" dirty="0" smtClean="0"/>
              <a:t>: </a:t>
            </a:r>
          </a:p>
          <a:p>
            <a:pPr marL="1371600" lvl="2" indent="-457200">
              <a:buFont typeface="+mj-lt"/>
              <a:buAutoNum type="arabicPeriod"/>
            </a:pPr>
            <a:r>
              <a:rPr lang="id-ID" sz="2400" dirty="0" smtClean="0"/>
              <a:t>Pemerintah Pusat </a:t>
            </a:r>
          </a:p>
          <a:p>
            <a:pPr marL="1371600" lvl="2" indent="-457200">
              <a:buFont typeface="+mj-lt"/>
              <a:buAutoNum type="arabicPeriod"/>
            </a:pPr>
            <a:r>
              <a:rPr lang="id-ID" sz="2400" dirty="0" smtClean="0"/>
              <a:t>Pemerintah Daerah</a:t>
            </a:r>
          </a:p>
          <a:p>
            <a:pPr marL="1371600" lvl="2" indent="-457200">
              <a:buFont typeface="+mj-lt"/>
              <a:buAutoNum type="arabicPeriod"/>
            </a:pPr>
            <a:r>
              <a:rPr lang="id-ID" sz="2400" dirty="0" smtClean="0"/>
              <a:t>BPJS Kesehatan</a:t>
            </a:r>
            <a:endParaRPr lang="id-ID" sz="2400" dirty="0"/>
          </a:p>
          <a:p>
            <a:pPr marL="1371600" lvl="2" indent="-457200">
              <a:buFont typeface="+mj-lt"/>
              <a:buAutoNum type="arabicPeriod"/>
            </a:pPr>
            <a:r>
              <a:rPr lang="id-ID" sz="2400" i="1" dirty="0" smtClean="0"/>
              <a:t>Out of pocket</a:t>
            </a:r>
          </a:p>
        </p:txBody>
      </p:sp>
    </p:spTree>
    <p:extLst>
      <p:ext uri="{BB962C8B-B14F-4D97-AF65-F5344CB8AC3E}">
        <p14:creationId xmlns:p14="http://schemas.microsoft.com/office/powerpoint/2010/main" val="306762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266307" y="553147"/>
            <a:ext cx="8542252" cy="5796418"/>
            <a:chOff x="628344" y="398214"/>
            <a:chExt cx="10649256" cy="5255920"/>
          </a:xfrm>
        </p:grpSpPr>
        <p:sp>
          <p:nvSpPr>
            <p:cNvPr id="3" name="Rectangle 2"/>
            <p:cNvSpPr/>
            <p:nvPr/>
          </p:nvSpPr>
          <p:spPr>
            <a:xfrm>
              <a:off x="628344" y="2880983"/>
              <a:ext cx="1705424" cy="25117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id-ID" sz="1200" b="1" dirty="0" smtClean="0">
                  <a:solidFill>
                    <a:srgbClr val="FFFF00"/>
                  </a:solidFill>
                  <a:latin typeface="Arial" charset="0"/>
                  <a:ea typeface="Times New Roman" charset="0"/>
                  <a:cs typeface="Times New Roman" charset="0"/>
                </a:rPr>
                <a:t>Kemenkes</a:t>
              </a:r>
              <a:endParaRPr lang="id-ID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501420" y="848575"/>
              <a:ext cx="832348" cy="27907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APBN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833488" y="1964497"/>
              <a:ext cx="832348" cy="27907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APBD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833487" y="3018543"/>
              <a:ext cx="832349" cy="33489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id-ID" smtClean="0">
                  <a:solidFill>
                    <a:schemeClr val="tx1"/>
                  </a:solidFill>
                </a:rPr>
                <a:t>JKN</a:t>
              </a:r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28363" y="4335820"/>
              <a:ext cx="1052773" cy="33489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id-ID" smtClean="0">
                  <a:solidFill>
                    <a:schemeClr val="tx1"/>
                  </a:solidFill>
                </a:rPr>
                <a:t>Swasta</a:t>
              </a:r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481056" y="5375056"/>
              <a:ext cx="837473" cy="27907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id-ID" sz="1400" smtClean="0">
                  <a:solidFill>
                    <a:schemeClr val="tx1"/>
                  </a:solidFill>
                </a:rPr>
                <a:t>Hibah</a:t>
              </a:r>
              <a:endParaRPr lang="id-ID" sz="140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83955" y="495872"/>
              <a:ext cx="4821380" cy="96181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d-ID" sz="1050" dirty="0" smtClean="0"/>
                <a:t>Kebutuhan perbekalan kesehatan dan bahan pendukung diagnosis, </a:t>
              </a:r>
              <a:r>
                <a:rPr lang="id-ID" sz="1050" b="1" dirty="0" smtClean="0"/>
                <a:t>operasional program dan menyediakan kebutuhan pendanaan kegiatan peningkatan SDM, Promosi Kesehatan</a:t>
              </a:r>
              <a:endParaRPr lang="id-ID" sz="105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00305" y="2791960"/>
              <a:ext cx="4821380" cy="82249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d-ID" sz="1050" smtClean="0"/>
                <a:t>Jasa Pelayanan, Pengobatan, Pemeriksaan Penunjang, kamar rawat, </a:t>
              </a:r>
              <a:r>
                <a:rPr lang="id-ID" sz="1050" b="1" smtClean="0"/>
                <a:t>Promosi Kesehatan dan Edukasi di Fasilitas Kesehatan (INA CBG) dan luar gedung (Non-kapitasi)</a:t>
              </a:r>
              <a:endParaRPr lang="id-ID" sz="1050" b="1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76015" y="398214"/>
              <a:ext cx="1028344" cy="23023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DEKON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76015" y="862663"/>
              <a:ext cx="1028344" cy="23023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DAK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56277" y="1289947"/>
              <a:ext cx="1028344" cy="23023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BOK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1871330" y="1217907"/>
              <a:ext cx="17802" cy="16630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8" idx="0"/>
            </p:cNvCxnSpPr>
            <p:nvPr/>
          </p:nvCxnSpPr>
          <p:spPr>
            <a:xfrm flipH="1">
              <a:off x="1899793" y="3527313"/>
              <a:ext cx="17805" cy="18477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3" idx="3"/>
              <a:endCxn id="6" idx="1"/>
            </p:cNvCxnSpPr>
            <p:nvPr/>
          </p:nvCxnSpPr>
          <p:spPr>
            <a:xfrm>
              <a:off x="2333768" y="3006568"/>
              <a:ext cx="499719" cy="1794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endCxn id="5" idx="1"/>
            </p:cNvCxnSpPr>
            <p:nvPr/>
          </p:nvCxnSpPr>
          <p:spPr>
            <a:xfrm flipV="1">
              <a:off x="1917595" y="2104036"/>
              <a:ext cx="915893" cy="7769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7" idx="1"/>
            </p:cNvCxnSpPr>
            <p:nvPr/>
          </p:nvCxnSpPr>
          <p:spPr>
            <a:xfrm>
              <a:off x="1917595" y="3565698"/>
              <a:ext cx="910768" cy="9375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4" idx="3"/>
              <a:endCxn id="12" idx="1"/>
            </p:cNvCxnSpPr>
            <p:nvPr/>
          </p:nvCxnSpPr>
          <p:spPr>
            <a:xfrm flipV="1">
              <a:off x="2333769" y="513334"/>
              <a:ext cx="342247" cy="4747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4" idx="3"/>
              <a:endCxn id="14" idx="1"/>
            </p:cNvCxnSpPr>
            <p:nvPr/>
          </p:nvCxnSpPr>
          <p:spPr>
            <a:xfrm>
              <a:off x="2333769" y="988114"/>
              <a:ext cx="322509" cy="4169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4" idx="3"/>
              <a:endCxn id="13" idx="1"/>
            </p:cNvCxnSpPr>
            <p:nvPr/>
          </p:nvCxnSpPr>
          <p:spPr>
            <a:xfrm flipV="1">
              <a:off x="2333769" y="977782"/>
              <a:ext cx="342247" cy="10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3733211" y="3203209"/>
              <a:ext cx="499719" cy="9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3724095" y="1015611"/>
              <a:ext cx="499719" cy="9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0" idx="3"/>
            </p:cNvCxnSpPr>
            <p:nvPr/>
          </p:nvCxnSpPr>
          <p:spPr>
            <a:xfrm>
              <a:off x="9105335" y="976781"/>
              <a:ext cx="5651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670474" y="976781"/>
              <a:ext cx="0" cy="4582941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endCxn id="7" idx="3"/>
            </p:cNvCxnSpPr>
            <p:nvPr/>
          </p:nvCxnSpPr>
          <p:spPr>
            <a:xfrm flipH="1" flipV="1">
              <a:off x="3881136" y="4503267"/>
              <a:ext cx="5775488" cy="17219"/>
            </a:xfrm>
            <a:prstGeom prst="straightConnector1">
              <a:avLst/>
            </a:prstGeom>
            <a:ln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2372978" y="5559722"/>
              <a:ext cx="7297496" cy="0"/>
            </a:xfrm>
            <a:prstGeom prst="straightConnector1">
              <a:avLst/>
            </a:prstGeom>
            <a:ln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8322555" y="4095749"/>
              <a:ext cx="2955045" cy="72097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d-ID" sz="1050" b="1" smtClean="0"/>
                <a:t>Indikasi over budgeting pada salah satu sumber pembiayaan </a:t>
              </a:r>
              <a:endParaRPr lang="id-ID" sz="1050" b="1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192951" y="1617966"/>
              <a:ext cx="2955045" cy="72097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d-ID" sz="1050" smtClean="0"/>
                <a:t>peluang daerah untuk melimpahkan kegiatan ke pembiayaan lainnya</a:t>
              </a:r>
              <a:endParaRPr lang="id-ID" sz="1050" b="1"/>
            </a:p>
          </p:txBody>
        </p:sp>
      </p:grpSp>
    </p:spTree>
    <p:extLst>
      <p:ext uri="{BB962C8B-B14F-4D97-AF65-F5344CB8AC3E}">
        <p14:creationId xmlns:p14="http://schemas.microsoft.com/office/powerpoint/2010/main" val="187480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A0062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00" y="2750042"/>
            <a:ext cx="1628997" cy="249504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00586" y="623485"/>
            <a:ext cx="3437715" cy="134286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id-ID" sz="3600" b="1" dirty="0" smtClean="0"/>
              <a:t>Anggaran Kesehatan</a:t>
            </a:r>
            <a:endParaRPr lang="id-ID" sz="3600" b="1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5940152" y="6165312"/>
            <a:ext cx="2133600" cy="365125"/>
          </a:xfrm>
        </p:spPr>
        <p:txBody>
          <a:bodyPr/>
          <a:lstStyle/>
          <a:p>
            <a:fld id="{479FD06C-6002-4881-B396-883D61FC2DE9}" type="slidenum">
              <a:rPr lang="id-ID" smtClean="0"/>
              <a:pPr/>
              <a:t>21</a:t>
            </a:fld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1877098" y="2216886"/>
            <a:ext cx="2745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smtClean="0"/>
              <a:t>Kemenkes</a:t>
            </a:r>
            <a:endParaRPr lang="id-ID" sz="3600" b="1"/>
          </a:p>
        </p:txBody>
      </p:sp>
      <p:sp>
        <p:nvSpPr>
          <p:cNvPr id="28" name="TextBox 27"/>
          <p:cNvSpPr txBox="1"/>
          <p:nvPr/>
        </p:nvSpPr>
        <p:spPr>
          <a:xfrm>
            <a:off x="4994292" y="2472731"/>
            <a:ext cx="923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Sekjend</a:t>
            </a:r>
            <a:endParaRPr lang="id-ID" dirty="0"/>
          </a:p>
        </p:txBody>
      </p:sp>
      <p:sp>
        <p:nvSpPr>
          <p:cNvPr id="30" name="TextBox 29"/>
          <p:cNvSpPr txBox="1"/>
          <p:nvPr/>
        </p:nvSpPr>
        <p:spPr>
          <a:xfrm>
            <a:off x="5019880" y="2957137"/>
            <a:ext cx="61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Irjen</a:t>
            </a:r>
            <a:endParaRPr lang="id-ID" dirty="0"/>
          </a:p>
        </p:txBody>
      </p:sp>
      <p:sp>
        <p:nvSpPr>
          <p:cNvPr id="33" name="TextBox 32"/>
          <p:cNvSpPr txBox="1"/>
          <p:nvPr/>
        </p:nvSpPr>
        <p:spPr>
          <a:xfrm>
            <a:off x="5011688" y="3480381"/>
            <a:ext cx="1510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Ditjen Kesmas</a:t>
            </a:r>
            <a:endParaRPr lang="id-ID" dirty="0"/>
          </a:p>
        </p:txBody>
      </p:sp>
      <p:sp>
        <p:nvSpPr>
          <p:cNvPr id="40" name="TextBox 39"/>
          <p:cNvSpPr txBox="1"/>
          <p:nvPr/>
        </p:nvSpPr>
        <p:spPr>
          <a:xfrm>
            <a:off x="5006720" y="439139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Ditjen PelKes</a:t>
            </a:r>
            <a:endParaRPr lang="id-ID" dirty="0"/>
          </a:p>
        </p:txBody>
      </p:sp>
      <p:sp>
        <p:nvSpPr>
          <p:cNvPr id="41" name="TextBox 40"/>
          <p:cNvSpPr txBox="1"/>
          <p:nvPr/>
        </p:nvSpPr>
        <p:spPr>
          <a:xfrm>
            <a:off x="5011687" y="4879793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Ditjen P2PL</a:t>
            </a:r>
            <a:endParaRPr lang="id-ID" dirty="0"/>
          </a:p>
        </p:txBody>
      </p:sp>
      <p:sp>
        <p:nvSpPr>
          <p:cNvPr id="42" name="TextBox 41"/>
          <p:cNvSpPr txBox="1"/>
          <p:nvPr/>
        </p:nvSpPr>
        <p:spPr>
          <a:xfrm>
            <a:off x="5000270" y="3929950"/>
            <a:ext cx="1609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mtClean="0"/>
              <a:t>Ditjen FarAlKes</a:t>
            </a:r>
            <a:endParaRPr lang="id-ID"/>
          </a:p>
        </p:txBody>
      </p:sp>
      <p:sp>
        <p:nvSpPr>
          <p:cNvPr id="43" name="TextBox 42"/>
          <p:cNvSpPr txBox="1"/>
          <p:nvPr/>
        </p:nvSpPr>
        <p:spPr>
          <a:xfrm>
            <a:off x="5056488" y="5394560"/>
            <a:ext cx="873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Litbang</a:t>
            </a:r>
            <a:endParaRPr lang="id-ID" dirty="0"/>
          </a:p>
        </p:txBody>
      </p:sp>
      <p:sp>
        <p:nvSpPr>
          <p:cNvPr id="44" name="TextBox 43"/>
          <p:cNvSpPr txBox="1"/>
          <p:nvPr/>
        </p:nvSpPr>
        <p:spPr>
          <a:xfrm>
            <a:off x="5056488" y="5830598"/>
            <a:ext cx="9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PPSDMK</a:t>
            </a:r>
            <a:endParaRPr lang="id-ID" dirty="0"/>
          </a:p>
        </p:txBody>
      </p:sp>
      <p:cxnSp>
        <p:nvCxnSpPr>
          <p:cNvPr id="4" name="Straight Connector 3"/>
          <p:cNvCxnSpPr>
            <a:endCxn id="28" idx="1"/>
          </p:cNvCxnSpPr>
          <p:nvPr/>
        </p:nvCxnSpPr>
        <p:spPr>
          <a:xfrm flipV="1">
            <a:off x="4136946" y="2657397"/>
            <a:ext cx="857346" cy="16078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30" idx="1"/>
          </p:cNvCxnSpPr>
          <p:nvPr/>
        </p:nvCxnSpPr>
        <p:spPr>
          <a:xfrm flipV="1">
            <a:off x="4136945" y="3141803"/>
            <a:ext cx="882935" cy="11234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33" idx="1"/>
          </p:cNvCxnSpPr>
          <p:nvPr/>
        </p:nvCxnSpPr>
        <p:spPr>
          <a:xfrm flipV="1">
            <a:off x="4136946" y="3665047"/>
            <a:ext cx="874742" cy="6001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42" idx="1"/>
          </p:cNvCxnSpPr>
          <p:nvPr/>
        </p:nvCxnSpPr>
        <p:spPr>
          <a:xfrm flipV="1">
            <a:off x="4136945" y="4114616"/>
            <a:ext cx="863325" cy="1505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40" idx="1"/>
          </p:cNvCxnSpPr>
          <p:nvPr/>
        </p:nvCxnSpPr>
        <p:spPr>
          <a:xfrm>
            <a:off x="4136945" y="4265212"/>
            <a:ext cx="869775" cy="3108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41" idx="1"/>
          </p:cNvCxnSpPr>
          <p:nvPr/>
        </p:nvCxnSpPr>
        <p:spPr>
          <a:xfrm>
            <a:off x="4136945" y="4265213"/>
            <a:ext cx="874742" cy="7992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43" idx="1"/>
          </p:cNvCxnSpPr>
          <p:nvPr/>
        </p:nvCxnSpPr>
        <p:spPr>
          <a:xfrm>
            <a:off x="4136946" y="4265212"/>
            <a:ext cx="919542" cy="13140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44" idx="1"/>
          </p:cNvCxnSpPr>
          <p:nvPr/>
        </p:nvCxnSpPr>
        <p:spPr>
          <a:xfrm>
            <a:off x="4136946" y="4265212"/>
            <a:ext cx="919542" cy="17500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168398" y="2350830"/>
            <a:ext cx="79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PBI</a:t>
            </a:r>
            <a:endParaRPr lang="en-US" sz="3600" dirty="0"/>
          </a:p>
        </p:txBody>
      </p:sp>
      <p:cxnSp>
        <p:nvCxnSpPr>
          <p:cNvPr id="61" name="Straight Connector 60"/>
          <p:cNvCxnSpPr>
            <a:endCxn id="60" idx="1"/>
          </p:cNvCxnSpPr>
          <p:nvPr/>
        </p:nvCxnSpPr>
        <p:spPr>
          <a:xfrm>
            <a:off x="6045011" y="2627519"/>
            <a:ext cx="1123387" cy="464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71812" y="4377271"/>
            <a:ext cx="1164167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2800" b="1" smtClean="0"/>
              <a:t>Rp</a:t>
            </a:r>
            <a:endParaRPr lang="id-ID" sz="2800" b="1"/>
          </a:p>
        </p:txBody>
      </p:sp>
    </p:spTree>
    <p:extLst>
      <p:ext uri="{BB962C8B-B14F-4D97-AF65-F5344CB8AC3E}">
        <p14:creationId xmlns:p14="http://schemas.microsoft.com/office/powerpoint/2010/main" val="115439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Anggaran Kemenkes 2015-2019</a:t>
            </a:r>
            <a:endParaRPr lang="id-ID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223848"/>
              </p:ext>
            </p:extLst>
          </p:nvPr>
        </p:nvGraphicFramePr>
        <p:xfrm>
          <a:off x="434915" y="1587500"/>
          <a:ext cx="7348372" cy="4692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5"/>
          <p:cNvSpPr/>
          <p:nvPr/>
        </p:nvSpPr>
        <p:spPr>
          <a:xfrm>
            <a:off x="323530" y="2274192"/>
            <a:ext cx="2434184" cy="2624380"/>
          </a:xfrm>
          <a:prstGeom prst="ellipse">
            <a:avLst/>
          </a:prstGeom>
          <a:noFill/>
          <a:ln w="571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993501" y="1206502"/>
            <a:ext cx="2434184" cy="1260929"/>
          </a:xfrm>
          <a:prstGeom prst="ellipse">
            <a:avLst/>
          </a:prstGeom>
          <a:noFill/>
          <a:ln w="571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66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096" y="1972237"/>
            <a:ext cx="5324251" cy="2250631"/>
          </a:xfrm>
        </p:spPr>
        <p:txBody>
          <a:bodyPr>
            <a:normAutofit/>
          </a:bodyPr>
          <a:lstStyle/>
          <a:p>
            <a:r>
              <a:rPr lang="id-ID" sz="4400" b="1" dirty="0" smtClean="0"/>
              <a:t>Sumber </a:t>
            </a:r>
            <a:r>
              <a:rPr lang="id-ID" b="1" dirty="0" smtClean="0"/>
              <a:t>D</a:t>
            </a:r>
            <a:r>
              <a:rPr lang="id-ID" sz="4400" b="1" dirty="0" smtClean="0"/>
              <a:t>ana Pemerintah </a:t>
            </a:r>
            <a:r>
              <a:rPr lang="id-ID" sz="4400" b="1" dirty="0" smtClean="0"/>
              <a:t>Daerah untuk Kesehatan</a:t>
            </a:r>
            <a:endParaRPr lang="id-ID" sz="4400" b="1" dirty="0"/>
          </a:p>
        </p:txBody>
      </p:sp>
    </p:spTree>
    <p:extLst>
      <p:ext uri="{BB962C8B-B14F-4D97-AF65-F5344CB8AC3E}">
        <p14:creationId xmlns:p14="http://schemas.microsoft.com/office/powerpoint/2010/main" val="3667025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3590" y="5626674"/>
            <a:ext cx="3242357" cy="123132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id-ID" sz="2800" b="1" dirty="0" smtClean="0"/>
              <a:t>APBN  yang ke Daerah</a:t>
            </a:r>
            <a:endParaRPr lang="id-ID" sz="2800" b="1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5940152" y="6165312"/>
            <a:ext cx="2133600" cy="365125"/>
          </a:xfrm>
        </p:spPr>
        <p:txBody>
          <a:bodyPr/>
          <a:lstStyle/>
          <a:p>
            <a:fld id="{479FD06C-6002-4881-B396-883D61FC2DE9}" type="slidenum">
              <a:rPr lang="id-ID" smtClean="0"/>
              <a:pPr/>
              <a:t>24</a:t>
            </a:fld>
            <a:endParaRPr lang="id-ID"/>
          </a:p>
        </p:txBody>
      </p:sp>
      <p:pic>
        <p:nvPicPr>
          <p:cNvPr id="34" name="Picture 33" descr="AA0062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5" y="2436519"/>
            <a:ext cx="1641901" cy="251480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098917" y="4029455"/>
            <a:ext cx="999581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2000" b="1" dirty="0" smtClean="0"/>
              <a:t>Pemda</a:t>
            </a:r>
          </a:p>
          <a:p>
            <a:endParaRPr lang="id-ID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183547" y="2343583"/>
            <a:ext cx="1502147" cy="369332"/>
          </a:xfrm>
          <a:prstGeom prst="rect">
            <a:avLst/>
          </a:prstGeom>
          <a:solidFill>
            <a:srgbClr val="BDD7EE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Dana Transfer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335947" y="5208832"/>
            <a:ext cx="171562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d-ID" smtClean="0"/>
              <a:t>Dana Dana Desa</a:t>
            </a:r>
            <a:endParaRPr lang="id-ID"/>
          </a:p>
        </p:txBody>
      </p:sp>
      <p:sp>
        <p:nvSpPr>
          <p:cNvPr id="39" name="Left Arrow 38"/>
          <p:cNvSpPr/>
          <p:nvPr/>
        </p:nvSpPr>
        <p:spPr>
          <a:xfrm rot="19178188">
            <a:off x="2440815" y="3029233"/>
            <a:ext cx="634660" cy="564482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eft Arrow 52"/>
          <p:cNvSpPr/>
          <p:nvPr/>
        </p:nvSpPr>
        <p:spPr>
          <a:xfrm rot="2385046">
            <a:off x="2656136" y="4682714"/>
            <a:ext cx="634660" cy="564482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4505678" y="2750766"/>
            <a:ext cx="2332714" cy="369332"/>
          </a:xfrm>
          <a:prstGeom prst="rect">
            <a:avLst/>
          </a:prstGeom>
          <a:solidFill>
            <a:srgbClr val="BDD7EE"/>
          </a:solidFill>
        </p:spPr>
        <p:txBody>
          <a:bodyPr wrap="square" rtlCol="0">
            <a:spAutoFit/>
          </a:bodyPr>
          <a:lstStyle/>
          <a:p>
            <a:r>
              <a:rPr lang="id-ID" dirty="0" smtClean="0"/>
              <a:t>Dana Alokasi Umum</a:t>
            </a:r>
            <a:endParaRPr lang="id-ID" dirty="0"/>
          </a:p>
        </p:txBody>
      </p:sp>
      <p:sp>
        <p:nvSpPr>
          <p:cNvPr id="56" name="TextBox 55"/>
          <p:cNvSpPr txBox="1"/>
          <p:nvPr/>
        </p:nvSpPr>
        <p:spPr>
          <a:xfrm>
            <a:off x="4505678" y="3143708"/>
            <a:ext cx="2332714" cy="369332"/>
          </a:xfrm>
          <a:prstGeom prst="rect">
            <a:avLst/>
          </a:prstGeom>
          <a:solidFill>
            <a:srgbClr val="BDD7EE"/>
          </a:solidFill>
        </p:spPr>
        <p:txBody>
          <a:bodyPr wrap="square" rtlCol="0">
            <a:spAutoFit/>
          </a:bodyPr>
          <a:lstStyle/>
          <a:p>
            <a:r>
              <a:rPr lang="id-ID" dirty="0" smtClean="0"/>
              <a:t>Dana Alokasi Khusus</a:t>
            </a:r>
            <a:endParaRPr lang="id-ID" dirty="0"/>
          </a:p>
        </p:txBody>
      </p:sp>
      <p:sp>
        <p:nvSpPr>
          <p:cNvPr id="58" name="TextBox 57"/>
          <p:cNvSpPr txBox="1"/>
          <p:nvPr/>
        </p:nvSpPr>
        <p:spPr>
          <a:xfrm>
            <a:off x="5051568" y="3552253"/>
            <a:ext cx="2332714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id-ID" dirty="0" smtClean="0"/>
              <a:t>DAK Fisik</a:t>
            </a:r>
            <a:endParaRPr lang="id-ID" dirty="0"/>
          </a:p>
        </p:txBody>
      </p:sp>
      <p:sp>
        <p:nvSpPr>
          <p:cNvPr id="62" name="TextBox 61"/>
          <p:cNvSpPr txBox="1"/>
          <p:nvPr/>
        </p:nvSpPr>
        <p:spPr>
          <a:xfrm>
            <a:off x="3335946" y="4784376"/>
            <a:ext cx="2332714" cy="369332"/>
          </a:xfrm>
          <a:prstGeom prst="rect">
            <a:avLst/>
          </a:prstGeom>
          <a:solidFill>
            <a:srgbClr val="BDD7EE"/>
          </a:solidFill>
        </p:spPr>
        <p:txBody>
          <a:bodyPr wrap="square" rtlCol="0">
            <a:spAutoFit/>
          </a:bodyPr>
          <a:lstStyle/>
          <a:p>
            <a:r>
              <a:rPr lang="id-ID" dirty="0" smtClean="0"/>
              <a:t>Dana Otsus &amp; Keist DIY</a:t>
            </a:r>
            <a:endParaRPr lang="id-ID" dirty="0"/>
          </a:p>
        </p:txBody>
      </p:sp>
      <p:pic>
        <p:nvPicPr>
          <p:cNvPr id="24" name="Picture 23" descr="AA00621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983" y="2"/>
            <a:ext cx="1625128" cy="181547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656250" y="998535"/>
            <a:ext cx="1037329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APBN</a:t>
            </a:r>
          </a:p>
        </p:txBody>
      </p:sp>
      <p:sp>
        <p:nvSpPr>
          <p:cNvPr id="2" name="Left Arrow 1"/>
          <p:cNvSpPr/>
          <p:nvPr/>
        </p:nvSpPr>
        <p:spPr>
          <a:xfrm rot="18090234">
            <a:off x="1988389" y="1791420"/>
            <a:ext cx="765187" cy="592844"/>
          </a:xfrm>
          <a:prstGeom prst="left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081058" y="3982523"/>
            <a:ext cx="2332714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id-ID" dirty="0" smtClean="0"/>
              <a:t>DAK Non Fisik</a:t>
            </a:r>
            <a:endParaRPr lang="id-ID" dirty="0"/>
          </a:p>
        </p:txBody>
      </p:sp>
      <p:sp>
        <p:nvSpPr>
          <p:cNvPr id="29" name="TextBox 28"/>
          <p:cNvSpPr txBox="1"/>
          <p:nvPr/>
        </p:nvSpPr>
        <p:spPr>
          <a:xfrm>
            <a:off x="4502304" y="4339382"/>
            <a:ext cx="2332714" cy="369332"/>
          </a:xfrm>
          <a:prstGeom prst="rect">
            <a:avLst/>
          </a:prstGeom>
          <a:solidFill>
            <a:srgbClr val="BDD7EE"/>
          </a:solidFill>
        </p:spPr>
        <p:txBody>
          <a:bodyPr wrap="square" rtlCol="0">
            <a:spAutoFit/>
          </a:bodyPr>
          <a:lstStyle/>
          <a:p>
            <a:r>
              <a:rPr lang="id-ID" dirty="0" smtClean="0"/>
              <a:t>Dana Bagi Hasil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4981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itle 1"/>
          <p:cNvSpPr>
            <a:spLocks noGrp="1"/>
          </p:cNvSpPr>
          <p:nvPr>
            <p:ph type="title"/>
          </p:nvPr>
        </p:nvSpPr>
        <p:spPr>
          <a:xfrm>
            <a:off x="1993039" y="613452"/>
            <a:ext cx="4061390" cy="733425"/>
          </a:xfrm>
        </p:spPr>
        <p:txBody>
          <a:bodyPr/>
          <a:lstStyle/>
          <a:p>
            <a:r>
              <a:rPr lang="id-ID" sz="3600" b="1" dirty="0" smtClean="0">
                <a:ea typeface="MS PGothic" pitchFamily="34" charset="-128"/>
              </a:rPr>
              <a:t>Transfer Daerah</a:t>
            </a:r>
            <a:endParaRPr lang="en-GB" sz="3600" b="1" dirty="0" smtClean="0">
              <a:ea typeface="MS PGothic" pitchFamily="34" charset="-128"/>
            </a:endParaRPr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DA19B83A-F3D8-473B-AE15-ACDB7090818F}" type="slidenum">
              <a:rPr lang="en-US" smtClean="0">
                <a:solidFill>
                  <a:srgbClr val="FFFFFF"/>
                </a:solidFill>
                <a:latin typeface="Cambria" pitchFamily="18" charset="0"/>
              </a:rPr>
              <a:pPr/>
              <a:t>25</a:t>
            </a:fld>
            <a:endParaRPr lang="en-US" smtClean="0">
              <a:solidFill>
                <a:srgbClr val="FFFFFF"/>
              </a:solidFill>
              <a:latin typeface="Cambria" pitchFamily="18" charset="0"/>
            </a:endParaRPr>
          </a:p>
        </p:txBody>
      </p:sp>
      <p:graphicFrame>
        <p:nvGraphicFramePr>
          <p:cNvPr id="253957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0451990"/>
              </p:ext>
            </p:extLst>
          </p:nvPr>
        </p:nvGraphicFramePr>
        <p:xfrm>
          <a:off x="636892" y="2367647"/>
          <a:ext cx="6046484" cy="3874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3" imgW="8563064" imgH="5267214" progId="Excel.Sheet.8">
                  <p:embed/>
                </p:oleObj>
              </mc:Choice>
              <mc:Fallback>
                <p:oleObj name="Worksheet" r:id="rId3" imgW="8563064" imgH="5267214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892" y="2367647"/>
                        <a:ext cx="6046484" cy="38746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3958" name="Title 1"/>
          <p:cNvSpPr>
            <a:spLocks noGrp="1"/>
          </p:cNvSpPr>
          <p:nvPr/>
        </p:nvSpPr>
        <p:spPr bwMode="auto">
          <a:xfrm>
            <a:off x="550550" y="1346877"/>
            <a:ext cx="265556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/>
          <a:lstStyle/>
          <a:p>
            <a:pPr algn="ctr" defTabSz="9128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sz="1400" b="1" dirty="0">
                <a:solidFill>
                  <a:srgbClr val="000000"/>
                </a:solidFill>
                <a:latin typeface="Cambria" pitchFamily="18" charset="0"/>
                <a:ea typeface="ヒラギノ角ゴ Pro W3"/>
                <a:cs typeface="ヒラギノ角ゴ Pro W3"/>
              </a:rPr>
              <a:t>Perkembangan Alokasi DAK Kesehatan (di luar KB) </a:t>
            </a:r>
          </a:p>
          <a:p>
            <a:pPr algn="ctr" defTabSz="9128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sz="1400" b="1" dirty="0">
                <a:solidFill>
                  <a:srgbClr val="000000"/>
                </a:solidFill>
                <a:latin typeface="Cambria" pitchFamily="18" charset="0"/>
                <a:ea typeface="ヒラギノ角ゴ Pro W3"/>
                <a:cs typeface="ヒラギノ角ゴ Pro W3"/>
              </a:rPr>
              <a:t>s.d Tahun 2016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06220" y="6485649"/>
            <a:ext cx="4877232" cy="341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1100" b="1" dirty="0" smtClean="0">
                <a:solidFill>
                  <a:srgbClr val="FFFFFF"/>
                </a:solidFill>
                <a:latin typeface="Cambria" charset="0"/>
                <a:ea typeface="MS PGothic" charset="0"/>
              </a:rPr>
              <a:t>Bappenas, </a:t>
            </a:r>
            <a:r>
              <a:rPr lang="id-ID" sz="1050" b="1" dirty="0" smtClean="0">
                <a:solidFill>
                  <a:srgbClr val="FFFFFF"/>
                </a:solidFill>
                <a:latin typeface="Cambria" charset="0"/>
                <a:ea typeface="MS PGothic" charset="0"/>
              </a:rPr>
              <a:t>Jakarta,  Juli 2015</a:t>
            </a:r>
            <a:endParaRPr lang="id-ID" sz="1050" b="1" dirty="0">
              <a:solidFill>
                <a:srgbClr val="FFFFFF"/>
              </a:solidFill>
              <a:latin typeface="Cambria" charset="0"/>
              <a:ea typeface="MS P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0" y="3525877"/>
            <a:ext cx="1657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Peningkatan/Penambahan </a:t>
            </a:r>
          </a:p>
          <a:p>
            <a:r>
              <a:rPr lang="id-ID" dirty="0" smtClean="0"/>
              <a:t>Supply Side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6848475" y="3156545"/>
            <a:ext cx="1039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DAK </a:t>
            </a:r>
            <a:r>
              <a:rPr lang="en-US" dirty="0" err="1" smtClean="0"/>
              <a:t>Fisik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513945" y="2417164"/>
            <a:ext cx="2434184" cy="1260929"/>
          </a:xfrm>
          <a:prstGeom prst="ellipse">
            <a:avLst/>
          </a:prstGeom>
          <a:noFill/>
          <a:ln w="571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1" y="4790320"/>
            <a:ext cx="1657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DAK Non </a:t>
            </a:r>
            <a:r>
              <a:rPr lang="en-US" b="1" dirty="0" err="1" smtClean="0"/>
              <a:t>Fisik</a:t>
            </a:r>
            <a:endParaRPr lang="en-US" b="1" dirty="0" smtClean="0"/>
          </a:p>
          <a:p>
            <a:r>
              <a:rPr lang="en-US" b="1" dirty="0" err="1" smtClean="0"/>
              <a:t>Peningkatan</a:t>
            </a:r>
            <a:r>
              <a:rPr lang="en-US" b="1" dirty="0" smtClean="0"/>
              <a:t> “STATUS </a:t>
            </a:r>
            <a:r>
              <a:rPr lang="en-US" b="1" dirty="0" err="1" smtClean="0"/>
              <a:t>Kesehatan</a:t>
            </a:r>
            <a:r>
              <a:rPr lang="en-US" b="1" dirty="0" smtClean="0"/>
              <a:t>”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195" y="6575333"/>
            <a:ext cx="1898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 smtClean="0"/>
              <a:t>Sumber: Bappenas RI, 2015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118725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10" y="300751"/>
            <a:ext cx="5839223" cy="1143000"/>
          </a:xfrm>
        </p:spPr>
        <p:txBody>
          <a:bodyPr>
            <a:normAutofit fontScale="90000"/>
          </a:bodyPr>
          <a:lstStyle/>
          <a:p>
            <a:r>
              <a:rPr lang="id-ID" b="1" smtClean="0"/>
              <a:t>Perubahan Penyaluran DAK 2016</a:t>
            </a:r>
            <a:endParaRPr lang="id-ID" b="1"/>
          </a:p>
        </p:txBody>
      </p:sp>
      <p:pic>
        <p:nvPicPr>
          <p:cNvPr id="4" name="Picture 3" descr="AA00621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21" y="2540381"/>
            <a:ext cx="1625128" cy="1815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6389" y="3538914"/>
            <a:ext cx="1037329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APBN</a:t>
            </a:r>
          </a:p>
        </p:txBody>
      </p:sp>
      <p:sp>
        <p:nvSpPr>
          <p:cNvPr id="6" name="Left Arrow 5"/>
          <p:cNvSpPr/>
          <p:nvPr/>
        </p:nvSpPr>
        <p:spPr>
          <a:xfrm rot="8843400">
            <a:off x="2440815" y="3029233"/>
            <a:ext cx="634660" cy="564482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77555" y="2171047"/>
            <a:ext cx="2332714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id-ID" dirty="0" smtClean="0"/>
              <a:t>DAK Fisik</a:t>
            </a:r>
            <a:endParaRPr lang="id-ID" dirty="0"/>
          </a:p>
        </p:txBody>
      </p:sp>
      <p:sp>
        <p:nvSpPr>
          <p:cNvPr id="9" name="TextBox 8"/>
          <p:cNvSpPr txBox="1"/>
          <p:nvPr/>
        </p:nvSpPr>
        <p:spPr>
          <a:xfrm>
            <a:off x="3177555" y="2952676"/>
            <a:ext cx="2332714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id-ID" dirty="0" smtClean="0"/>
              <a:t>DAK Non Fisik</a:t>
            </a:r>
            <a:endParaRPr lang="id-ID" dirty="0"/>
          </a:p>
        </p:txBody>
      </p:sp>
      <p:sp>
        <p:nvSpPr>
          <p:cNvPr id="10" name="TextBox 9"/>
          <p:cNvSpPr txBox="1"/>
          <p:nvPr/>
        </p:nvSpPr>
        <p:spPr>
          <a:xfrm>
            <a:off x="3555290" y="3383469"/>
            <a:ext cx="355301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dirty="0" smtClean="0"/>
              <a:t>Bantuan Operasional Kesehatan</a:t>
            </a:r>
            <a:endParaRPr lang="id-ID" dirty="0"/>
          </a:p>
        </p:txBody>
      </p:sp>
      <p:sp>
        <p:nvSpPr>
          <p:cNvPr id="11" name="TextBox 10"/>
          <p:cNvSpPr txBox="1"/>
          <p:nvPr/>
        </p:nvSpPr>
        <p:spPr>
          <a:xfrm>
            <a:off x="3584780" y="4212166"/>
            <a:ext cx="355301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dirty="0" smtClean="0"/>
              <a:t>Akreditasi Puskesmas</a:t>
            </a:r>
            <a:endParaRPr lang="id-ID" dirty="0"/>
          </a:p>
        </p:txBody>
      </p:sp>
      <p:sp>
        <p:nvSpPr>
          <p:cNvPr id="12" name="TextBox 11"/>
          <p:cNvSpPr txBox="1"/>
          <p:nvPr/>
        </p:nvSpPr>
        <p:spPr>
          <a:xfrm>
            <a:off x="3610853" y="4999660"/>
            <a:ext cx="355301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dirty="0" smtClean="0"/>
              <a:t>Akreditasi Rumah Sakit</a:t>
            </a:r>
            <a:endParaRPr lang="id-ID" dirty="0"/>
          </a:p>
        </p:txBody>
      </p:sp>
      <p:sp>
        <p:nvSpPr>
          <p:cNvPr id="13" name="TextBox 12"/>
          <p:cNvSpPr txBox="1"/>
          <p:nvPr/>
        </p:nvSpPr>
        <p:spPr>
          <a:xfrm>
            <a:off x="3610853" y="5930564"/>
            <a:ext cx="355301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dirty="0" smtClean="0"/>
              <a:t>Jaminan Persalinan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47697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197" y="324072"/>
            <a:ext cx="6875462" cy="9286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ea typeface="+mj-ea"/>
              </a:rPr>
              <a:t>RINCIAN ALOKASI DAK KESEHATAN</a:t>
            </a:r>
            <a:endParaRPr lang="en-US" sz="2400" b="1" dirty="0">
              <a:ea typeface="+mj-ea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C2A4CCB8-91C4-9C47-8941-CBF6D1D1B8CC}" type="slidenum">
              <a:rPr lang="en-US" sz="1200">
                <a:solidFill>
                  <a:srgbClr val="898989"/>
                </a:solidFill>
                <a:latin typeface="Arial" charset="0"/>
                <a:ea typeface="MS PGothic" charset="0"/>
                <a:cs typeface="Arial" charset="0"/>
              </a:rPr>
              <a:pPr/>
              <a:t>27</a:t>
            </a:fld>
            <a:endParaRPr lang="en-US" sz="1200">
              <a:solidFill>
                <a:srgbClr val="898989"/>
              </a:solidFill>
              <a:latin typeface="Arial" charset="0"/>
              <a:ea typeface="MS PGothic" charset="0"/>
              <a:cs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805518"/>
              </p:ext>
            </p:extLst>
          </p:nvPr>
        </p:nvGraphicFramePr>
        <p:xfrm>
          <a:off x="609600" y="1143164"/>
          <a:ext cx="8153400" cy="5440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41944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b="1" dirty="0" smtClean="0"/>
                        <a:t>DAK KESEHATAN TA 2015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b="1" dirty="0" smtClean="0"/>
                        <a:t>DAK KESEHATAN TA 2016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DAK KESEHATAN TA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DAK KESEHATAN TA 2018</a:t>
                      </a:r>
                    </a:p>
                  </a:txBody>
                  <a:tcPr/>
                </a:tc>
              </a:tr>
              <a:tr h="3619152"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dirty="0" smtClean="0"/>
                        <a:t>DAK</a:t>
                      </a:r>
                      <a:r>
                        <a:rPr lang="en-US" baseline="0" dirty="0" smtClean="0"/>
                        <a:t> regular: </a:t>
                      </a:r>
                      <a:r>
                        <a:rPr lang="en-US" baseline="0" dirty="0" err="1" smtClean="0"/>
                        <a:t>Rp</a:t>
                      </a:r>
                      <a:r>
                        <a:rPr lang="en-US" baseline="0" dirty="0" smtClean="0"/>
                        <a:t> 3.356,24 M</a:t>
                      </a:r>
                    </a:p>
                    <a:p>
                      <a:pPr marL="342900" indent="-342900"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baseline="0" dirty="0" smtClean="0"/>
                        <a:t>DAK </a:t>
                      </a:r>
                      <a:r>
                        <a:rPr lang="en-US" baseline="0" dirty="0" err="1" smtClean="0"/>
                        <a:t>tambahan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usulan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Pemerintah</a:t>
                      </a:r>
                      <a:r>
                        <a:rPr lang="en-US" baseline="0" dirty="0" smtClean="0"/>
                        <a:t>: </a:t>
                      </a:r>
                      <a:r>
                        <a:rPr lang="en-US" baseline="0" dirty="0" err="1" smtClean="0"/>
                        <a:t>Rp</a:t>
                      </a:r>
                      <a:r>
                        <a:rPr lang="en-US" baseline="0" dirty="0" smtClean="0"/>
                        <a:t> 1.499,0 M</a:t>
                      </a:r>
                    </a:p>
                    <a:p>
                      <a:pPr marL="342900" indent="-342900"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baseline="0" dirty="0" smtClean="0"/>
                        <a:t>DAK </a:t>
                      </a:r>
                      <a:r>
                        <a:rPr lang="en-US" baseline="0" dirty="0" err="1" smtClean="0"/>
                        <a:t>tambahan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usulan</a:t>
                      </a:r>
                      <a:r>
                        <a:rPr lang="en-US" baseline="0" dirty="0" smtClean="0"/>
                        <a:t> DPR: </a:t>
                      </a:r>
                      <a:r>
                        <a:rPr lang="en-US" baseline="0" dirty="0" err="1" smtClean="0"/>
                        <a:t>Rp</a:t>
                      </a:r>
                      <a:r>
                        <a:rPr lang="en-US" baseline="0" dirty="0" smtClean="0"/>
                        <a:t> 2.827,139 M</a:t>
                      </a:r>
                    </a:p>
                    <a:p>
                      <a:pPr marL="342900" indent="-342900"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endParaRPr lang="en-US" baseline="0" dirty="0" smtClean="0"/>
                    </a:p>
                    <a:p>
                      <a:pPr marL="0" indent="0"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baseline="0" dirty="0" smtClean="0"/>
                        <a:t>Total DAK </a:t>
                      </a:r>
                      <a:r>
                        <a:rPr lang="en-US" baseline="0" dirty="0" err="1" smtClean="0"/>
                        <a:t>Kesehatan</a:t>
                      </a:r>
                      <a:r>
                        <a:rPr lang="en-US" baseline="0" dirty="0" smtClean="0"/>
                        <a:t>: </a:t>
                      </a:r>
                      <a:r>
                        <a:rPr lang="en-US" baseline="0" dirty="0" err="1" smtClean="0"/>
                        <a:t>Rp</a:t>
                      </a:r>
                      <a:r>
                        <a:rPr lang="en-US" baseline="0" dirty="0" smtClean="0"/>
                        <a:t> 7.682,379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5600" indent="-355600"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  <a:defRPr/>
                      </a:pPr>
                      <a:r>
                        <a:rPr lang="en-US" sz="1800" dirty="0" smtClean="0"/>
                        <a:t>DAK regular : </a:t>
                      </a:r>
                      <a:r>
                        <a:rPr lang="en-US" sz="1800" dirty="0" err="1" smtClean="0"/>
                        <a:t>Rp</a:t>
                      </a:r>
                      <a:r>
                        <a:rPr lang="en-US" sz="1800" dirty="0" smtClean="0"/>
                        <a:t> 9.500 M</a:t>
                      </a:r>
                    </a:p>
                    <a:p>
                      <a:pPr marL="355600" indent="-355600"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  <a:defRPr/>
                      </a:pPr>
                      <a:r>
                        <a:rPr lang="en-US" sz="1800" dirty="0" smtClean="0"/>
                        <a:t>DAK Non </a:t>
                      </a:r>
                      <a:r>
                        <a:rPr lang="en-US" sz="1800" dirty="0" err="1" smtClean="0"/>
                        <a:t>Fisik</a:t>
                      </a:r>
                      <a:r>
                        <a:rPr lang="en-US" sz="1800" dirty="0" smtClean="0"/>
                        <a:t>: </a:t>
                      </a:r>
                      <a:r>
                        <a:rPr lang="en-US" sz="1800" dirty="0" err="1" smtClean="0"/>
                        <a:t>Rp</a:t>
                      </a:r>
                      <a:r>
                        <a:rPr lang="en-US" sz="1800" dirty="0" smtClean="0"/>
                        <a:t> 4.351 M</a:t>
                      </a:r>
                    </a:p>
                    <a:p>
                      <a:pPr marL="355600" indent="-355600"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  <a:defRPr/>
                      </a:pPr>
                      <a:r>
                        <a:rPr lang="en-US" sz="1800" dirty="0" smtClean="0"/>
                        <a:t>Dana </a:t>
                      </a:r>
                      <a:r>
                        <a:rPr lang="en-US" sz="1800" dirty="0" err="1" smtClean="0"/>
                        <a:t>Penyesuaian</a:t>
                      </a:r>
                      <a:r>
                        <a:rPr lang="en-US" sz="1800" dirty="0" smtClean="0"/>
                        <a:t>: </a:t>
                      </a:r>
                      <a:r>
                        <a:rPr lang="en-US" sz="1800" dirty="0" err="1" smtClean="0"/>
                        <a:t>Rp</a:t>
                      </a:r>
                      <a:r>
                        <a:rPr lang="en-US" sz="1800" dirty="0" smtClean="0"/>
                        <a:t> 4.300 M</a:t>
                      </a:r>
                    </a:p>
                    <a:p>
                      <a:pPr marL="355600" indent="-355600"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  <a:defRPr/>
                      </a:pPr>
                      <a:r>
                        <a:rPr lang="en-US" sz="1800" dirty="0" err="1" smtClean="0"/>
                        <a:t>Selisih</a:t>
                      </a:r>
                      <a:r>
                        <a:rPr lang="en-US" sz="1800" dirty="0" smtClean="0"/>
                        <a:t> PBI: </a:t>
                      </a:r>
                      <a:r>
                        <a:rPr lang="en-US" sz="1800" dirty="0" err="1" smtClean="0"/>
                        <a:t>Rp</a:t>
                      </a:r>
                      <a:r>
                        <a:rPr lang="en-US" sz="1800" dirty="0" smtClean="0"/>
                        <a:t> 1.987 M</a:t>
                      </a:r>
                    </a:p>
                    <a:p>
                      <a:pPr marL="0" indent="0"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  <a:defRPr/>
                      </a:pPr>
                      <a:endParaRPr lang="en-US" sz="1800" dirty="0" smtClean="0"/>
                    </a:p>
                    <a:p>
                      <a:pPr marL="0" indent="0"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en-US" sz="1800" dirty="0" smtClean="0"/>
                        <a:t>Total DAK </a:t>
                      </a:r>
                      <a:r>
                        <a:rPr lang="en-US" sz="1800" dirty="0" err="1" smtClean="0"/>
                        <a:t>Kesehatan</a:t>
                      </a:r>
                      <a:r>
                        <a:rPr lang="en-US" sz="1800" dirty="0" smtClean="0"/>
                        <a:t>: </a:t>
                      </a:r>
                      <a:r>
                        <a:rPr lang="en-US" sz="1800" dirty="0" err="1" smtClean="0"/>
                        <a:t>Rp</a:t>
                      </a:r>
                      <a:r>
                        <a:rPr lang="en-US" sz="1800" dirty="0" smtClean="0"/>
                        <a:t> 20.138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5600" indent="-355600"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  <a:defRPr/>
                      </a:pPr>
                      <a:r>
                        <a:rPr lang="en-US" sz="1800" dirty="0" smtClean="0"/>
                        <a:t>DAK regular : </a:t>
                      </a:r>
                      <a:r>
                        <a:rPr lang="en-US" sz="1800" dirty="0" err="1" smtClean="0"/>
                        <a:t>Rp</a:t>
                      </a:r>
                      <a:r>
                        <a:rPr lang="en-US" sz="1800" dirty="0" smtClean="0"/>
                        <a:t> 10.021 M</a:t>
                      </a:r>
                    </a:p>
                    <a:p>
                      <a:pPr marL="355600" indent="-355600"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  <a:defRPr/>
                      </a:pPr>
                      <a:r>
                        <a:rPr lang="en-US" sz="1800" dirty="0" smtClean="0"/>
                        <a:t>DAK Non </a:t>
                      </a:r>
                      <a:r>
                        <a:rPr lang="en-US" sz="1800" dirty="0" err="1" smtClean="0"/>
                        <a:t>Fisik</a:t>
                      </a:r>
                      <a:r>
                        <a:rPr lang="en-US" sz="1800" dirty="0" smtClean="0"/>
                        <a:t>: </a:t>
                      </a:r>
                      <a:r>
                        <a:rPr lang="en-US" sz="1800" dirty="0" err="1" smtClean="0"/>
                        <a:t>Rp</a:t>
                      </a:r>
                      <a:r>
                        <a:rPr lang="en-US" sz="1800" dirty="0" smtClean="0"/>
                        <a:t> 6.910 M</a:t>
                      </a:r>
                    </a:p>
                    <a:p>
                      <a:pPr marL="355600" indent="-355600"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  <a:defRPr/>
                      </a:pPr>
                      <a:r>
                        <a:rPr lang="en-US" sz="1800" dirty="0" smtClean="0"/>
                        <a:t>Dana </a:t>
                      </a:r>
                      <a:r>
                        <a:rPr lang="en-US" sz="1800" dirty="0" err="1" smtClean="0"/>
                        <a:t>Penyesuaian</a:t>
                      </a:r>
                      <a:r>
                        <a:rPr lang="en-US" sz="1800" dirty="0" smtClean="0"/>
                        <a:t>: </a:t>
                      </a:r>
                      <a:r>
                        <a:rPr lang="en-US" sz="1800" dirty="0" err="1" smtClean="0"/>
                        <a:t>Rp</a:t>
                      </a:r>
                      <a:r>
                        <a:rPr lang="mr-IN" sz="1800" dirty="0" smtClean="0"/>
                        <a:t>……</a:t>
                      </a:r>
                      <a:endParaRPr lang="en-US" sz="1800" dirty="0" smtClean="0"/>
                    </a:p>
                    <a:p>
                      <a:pPr marL="355600" indent="-355600"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  <a:defRPr/>
                      </a:pPr>
                      <a:r>
                        <a:rPr lang="en-US" sz="1800" dirty="0" smtClean="0"/>
                        <a:t>PBI: </a:t>
                      </a:r>
                      <a:r>
                        <a:rPr lang="en-US" sz="1800" dirty="0" err="1" smtClean="0"/>
                        <a:t>Rp</a:t>
                      </a:r>
                      <a:r>
                        <a:rPr lang="en-US" sz="1800" dirty="0" smtClean="0"/>
                        <a:t> </a:t>
                      </a:r>
                      <a:r>
                        <a:rPr lang="mr-IN" sz="1800" dirty="0" smtClean="0"/>
                        <a:t>……</a:t>
                      </a:r>
                      <a:endParaRPr lang="en-US" sz="1800" dirty="0" smtClean="0"/>
                    </a:p>
                    <a:p>
                      <a:pPr marL="0" indent="0"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  <a:defRPr/>
                      </a:pP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5600" indent="-355600"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  <a:defRPr/>
                      </a:pPr>
                      <a:r>
                        <a:rPr lang="en-US" sz="1800" dirty="0" smtClean="0"/>
                        <a:t>DAK regular : </a:t>
                      </a:r>
                      <a:r>
                        <a:rPr lang="en-US" sz="1800" dirty="0" err="1" smtClean="0"/>
                        <a:t>Rp</a:t>
                      </a:r>
                      <a:r>
                        <a:rPr lang="en-US" sz="1800" dirty="0" smtClean="0"/>
                        <a:t> </a:t>
                      </a:r>
                      <a:r>
                        <a:rPr lang="mr-IN" sz="1800" dirty="0" smtClean="0"/>
                        <a:t>……</a:t>
                      </a:r>
                      <a:endParaRPr lang="en-US" sz="1800" dirty="0" smtClean="0"/>
                    </a:p>
                    <a:p>
                      <a:pPr marL="355600" indent="-355600"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  <a:defRPr/>
                      </a:pPr>
                      <a:r>
                        <a:rPr lang="en-US" sz="1800" dirty="0" smtClean="0"/>
                        <a:t>DAK Non </a:t>
                      </a:r>
                      <a:r>
                        <a:rPr lang="en-US" sz="1800" dirty="0" err="1" smtClean="0"/>
                        <a:t>Fisik</a:t>
                      </a:r>
                      <a:r>
                        <a:rPr lang="en-US" sz="1800" dirty="0" smtClean="0"/>
                        <a:t>: </a:t>
                      </a:r>
                      <a:r>
                        <a:rPr lang="en-US" sz="1800" dirty="0" err="1" smtClean="0"/>
                        <a:t>Rp</a:t>
                      </a:r>
                      <a:r>
                        <a:rPr lang="en-US" sz="1800" dirty="0" smtClean="0"/>
                        <a:t> </a:t>
                      </a:r>
                      <a:r>
                        <a:rPr lang="mr-IN" sz="1800" dirty="0" smtClean="0"/>
                        <a:t>………</a:t>
                      </a:r>
                      <a:endParaRPr lang="en-US" sz="1800" dirty="0" smtClean="0"/>
                    </a:p>
                    <a:p>
                      <a:pPr marL="355600" indent="-355600"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  <a:defRPr/>
                      </a:pPr>
                      <a:r>
                        <a:rPr lang="en-US" sz="1800" dirty="0" smtClean="0"/>
                        <a:t>Dana </a:t>
                      </a:r>
                      <a:r>
                        <a:rPr lang="en-US" sz="1800" dirty="0" err="1" smtClean="0"/>
                        <a:t>Penyesuaian</a:t>
                      </a:r>
                      <a:r>
                        <a:rPr lang="en-US" sz="1800" dirty="0" smtClean="0"/>
                        <a:t>: </a:t>
                      </a:r>
                      <a:r>
                        <a:rPr lang="en-US" sz="1800" dirty="0" err="1" smtClean="0"/>
                        <a:t>Rp</a:t>
                      </a:r>
                      <a:r>
                        <a:rPr lang="mr-IN" sz="1800" dirty="0" smtClean="0"/>
                        <a:t>……</a:t>
                      </a:r>
                      <a:endParaRPr lang="en-US" sz="1800" dirty="0" smtClean="0"/>
                    </a:p>
                    <a:p>
                      <a:pPr marL="355600" indent="-355600"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  <a:defRPr/>
                      </a:pPr>
                      <a:r>
                        <a:rPr lang="en-US" sz="1800" dirty="0" smtClean="0"/>
                        <a:t>PBI: </a:t>
                      </a:r>
                      <a:r>
                        <a:rPr lang="en-US" sz="1800" dirty="0" err="1" smtClean="0"/>
                        <a:t>Rp</a:t>
                      </a:r>
                      <a:r>
                        <a:rPr lang="en-US" sz="1800" dirty="0" smtClean="0"/>
                        <a:t> </a:t>
                      </a:r>
                      <a:r>
                        <a:rPr lang="mr-IN" sz="1800" dirty="0" smtClean="0"/>
                        <a:t>……</a:t>
                      </a:r>
                      <a:endParaRPr lang="en-US" sz="1800" dirty="0" smtClean="0"/>
                    </a:p>
                    <a:p>
                      <a:pPr marL="0" indent="0"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  <a:defRPr/>
                      </a:pPr>
                      <a:endParaRPr lang="en-US" sz="18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406400" y="6484938"/>
            <a:ext cx="4876800" cy="3413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sz="1100" b="1" dirty="0" smtClean="0">
                <a:solidFill>
                  <a:srgbClr val="FFFFFF"/>
                </a:solidFill>
                <a:latin typeface="Cambria" charset="0"/>
                <a:ea typeface="MS PGothic" charset="0"/>
              </a:rPr>
              <a:t>Bappenas, </a:t>
            </a:r>
            <a:r>
              <a:rPr lang="id-ID" sz="1050" b="1" dirty="0" smtClean="0">
                <a:solidFill>
                  <a:srgbClr val="FFFFFF"/>
                </a:solidFill>
                <a:latin typeface="Cambria" charset="0"/>
                <a:ea typeface="MS PGothic" charset="0"/>
              </a:rPr>
              <a:t>Jakarta,  Juli 2015</a:t>
            </a:r>
            <a:endParaRPr lang="id-ID" sz="1050" b="1" dirty="0">
              <a:solidFill>
                <a:srgbClr val="FFFFFF"/>
              </a:solidFill>
              <a:latin typeface="Cambri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5445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>
            <a:spLocks noChangeArrowheads="1"/>
          </p:cNvSpPr>
          <p:nvPr/>
        </p:nvSpPr>
        <p:spPr bwMode="auto">
          <a:xfrm>
            <a:off x="495556" y="4748052"/>
            <a:ext cx="3516789" cy="751363"/>
          </a:xfrm>
          <a:prstGeom prst="roundRect">
            <a:avLst>
              <a:gd name="adj" fmla="val 16667"/>
            </a:avLst>
          </a:prstGeom>
          <a:solidFill>
            <a:srgbClr val="CCC1DA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1400">
              <a:latin typeface="Tw Cen MT" charset="0"/>
              <a:ea typeface="MS PGothic" charset="0"/>
              <a:cs typeface="MS PGothic" charset="0"/>
            </a:endParaRPr>
          </a:p>
        </p:txBody>
      </p:sp>
      <p:pic>
        <p:nvPicPr>
          <p:cNvPr id="27650" name="Picture 21" descr="AA0062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725" y="1043361"/>
            <a:ext cx="5757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34750" y="564600"/>
            <a:ext cx="2186259" cy="93919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+mj-cs"/>
              </a:rPr>
              <a:t>Dana Kesehatan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ea typeface="ＭＳ Ｐゴシック" charset="0"/>
              <a:cs typeface="+mj-cs"/>
            </a:endParaRPr>
          </a:p>
        </p:txBody>
      </p:sp>
      <p:sp>
        <p:nvSpPr>
          <p:cNvPr id="27652" name="Content Placeholder 2"/>
          <p:cNvSpPr>
            <a:spLocks noGrp="1"/>
          </p:cNvSpPr>
          <p:nvPr>
            <p:ph idx="1"/>
          </p:nvPr>
        </p:nvSpPr>
        <p:spPr>
          <a:xfrm>
            <a:off x="2952828" y="4860975"/>
            <a:ext cx="1059516" cy="550788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d-ID" sz="1600" dirty="0" smtClean="0">
                <a:solidFill>
                  <a:srgbClr val="000000"/>
                </a:solidFill>
              </a:rPr>
              <a:t>Pelayanan Rujukan</a:t>
            </a:r>
          </a:p>
        </p:txBody>
      </p:sp>
      <p:sp>
        <p:nvSpPr>
          <p:cNvPr id="27653" name="Slide Number Placeholder 1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A998C07-7B44-4C6C-AD26-0926DD346958}" type="slidenum">
              <a:rPr lang="id-ID" sz="11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28</a:t>
            </a:fld>
            <a:endParaRPr lang="id-ID" sz="11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7656" name="Content Placeholder 2"/>
          <p:cNvSpPr txBox="1">
            <a:spLocks/>
          </p:cNvSpPr>
          <p:nvPr/>
        </p:nvSpPr>
        <p:spPr bwMode="auto">
          <a:xfrm>
            <a:off x="575400" y="4860977"/>
            <a:ext cx="1233450" cy="57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id-ID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Pelayanan Primer</a:t>
            </a:r>
            <a:endParaRPr lang="id-ID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8692" name="TextBox 2"/>
          <p:cNvSpPr txBox="1">
            <a:spLocks noChangeArrowheads="1"/>
          </p:cNvSpPr>
          <p:nvPr/>
        </p:nvSpPr>
        <p:spPr bwMode="auto">
          <a:xfrm>
            <a:off x="1879601" y="518695"/>
            <a:ext cx="128862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d-ID" sz="1400" b="1" dirty="0" smtClean="0"/>
              <a:t>Pajak dan Bukan Pajak</a:t>
            </a:r>
            <a:endParaRPr lang="en-US" sz="1400" b="1" dirty="0"/>
          </a:p>
        </p:txBody>
      </p:sp>
      <p:sp>
        <p:nvSpPr>
          <p:cNvPr id="27660" name="TextBox 3"/>
          <p:cNvSpPr txBox="1">
            <a:spLocks noChangeArrowheads="1"/>
          </p:cNvSpPr>
          <p:nvPr/>
        </p:nvSpPr>
        <p:spPr bwMode="auto">
          <a:xfrm>
            <a:off x="637953" y="5979462"/>
            <a:ext cx="3062530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sz="1400" b="1"/>
              <a:t>Dana dari Masyarakat langsung</a:t>
            </a:r>
          </a:p>
        </p:txBody>
      </p:sp>
      <p:sp>
        <p:nvSpPr>
          <p:cNvPr id="6" name="Up Arrow 5"/>
          <p:cNvSpPr>
            <a:spLocks noChangeArrowheads="1"/>
          </p:cNvSpPr>
          <p:nvPr/>
        </p:nvSpPr>
        <p:spPr bwMode="auto">
          <a:xfrm>
            <a:off x="3398746" y="5622179"/>
            <a:ext cx="95549" cy="222250"/>
          </a:xfrm>
          <a:prstGeom prst="up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400">
              <a:solidFill>
                <a:srgbClr val="FFFFFF"/>
              </a:solidFill>
              <a:latin typeface="Tw Cen MT" charset="0"/>
              <a:ea typeface="MS PGothic" charset="0"/>
              <a:cs typeface="MS PGothic" charset="0"/>
            </a:endParaRPr>
          </a:p>
        </p:txBody>
      </p:sp>
      <p:sp>
        <p:nvSpPr>
          <p:cNvPr id="23" name="Up Arrow 22"/>
          <p:cNvSpPr>
            <a:spLocks noChangeArrowheads="1"/>
          </p:cNvSpPr>
          <p:nvPr/>
        </p:nvSpPr>
        <p:spPr bwMode="auto">
          <a:xfrm>
            <a:off x="918684" y="5598027"/>
            <a:ext cx="95549" cy="238125"/>
          </a:xfrm>
          <a:prstGeom prst="up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400">
              <a:solidFill>
                <a:srgbClr val="FFFFFF"/>
              </a:solidFill>
              <a:latin typeface="Tw Cen MT" charset="0"/>
              <a:ea typeface="MS PGothic" charset="0"/>
              <a:cs typeface="MS PGothic" charset="0"/>
            </a:endParaRPr>
          </a:p>
        </p:txBody>
      </p:sp>
      <p:pic>
        <p:nvPicPr>
          <p:cNvPr id="27663" name="Picture 23" descr="AA0062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68" y="1245979"/>
            <a:ext cx="3151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4" name="TextBox 24"/>
          <p:cNvSpPr txBox="1">
            <a:spLocks noChangeArrowheads="1"/>
          </p:cNvSpPr>
          <p:nvPr/>
        </p:nvSpPr>
        <p:spPr bwMode="auto">
          <a:xfrm>
            <a:off x="725717" y="1503791"/>
            <a:ext cx="8706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sz="1200" b="1" dirty="0" smtClean="0"/>
              <a:t>DONOR AGENCY</a:t>
            </a:r>
            <a:endParaRPr lang="en-US" sz="1200" b="1" dirty="0"/>
          </a:p>
        </p:txBody>
      </p:sp>
      <p:sp>
        <p:nvSpPr>
          <p:cNvPr id="41" name="Down Arrow 40"/>
          <p:cNvSpPr>
            <a:spLocks noChangeArrowheads="1"/>
          </p:cNvSpPr>
          <p:nvPr/>
        </p:nvSpPr>
        <p:spPr bwMode="auto">
          <a:xfrm>
            <a:off x="3314312" y="4208289"/>
            <a:ext cx="322533" cy="652687"/>
          </a:xfrm>
          <a:prstGeom prst="downArrow">
            <a:avLst>
              <a:gd name="adj1" fmla="val 50000"/>
              <a:gd name="adj2" fmla="val 49992"/>
            </a:avLst>
          </a:prstGeom>
          <a:solidFill>
            <a:schemeClr val="accent6">
              <a:lumMod val="75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400">
              <a:solidFill>
                <a:srgbClr val="FFFFFF"/>
              </a:solidFill>
              <a:latin typeface="Tw Cen MT" charset="0"/>
              <a:ea typeface="MS PGothic" charset="0"/>
              <a:cs typeface="MS PGothic" charset="0"/>
            </a:endParaRPr>
          </a:p>
        </p:txBody>
      </p:sp>
      <p:sp>
        <p:nvSpPr>
          <p:cNvPr id="51" name="Right Arrow 50"/>
          <p:cNvSpPr>
            <a:spLocks noChangeArrowheads="1"/>
          </p:cNvSpPr>
          <p:nvPr/>
        </p:nvSpPr>
        <p:spPr bwMode="auto">
          <a:xfrm rot="2754348">
            <a:off x="2521205" y="1247389"/>
            <a:ext cx="863244" cy="209034"/>
          </a:xfrm>
          <a:prstGeom prst="rightArrow">
            <a:avLst>
              <a:gd name="adj1" fmla="val 50000"/>
              <a:gd name="adj2" fmla="val 5000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400">
              <a:solidFill>
                <a:srgbClr val="FFFFFF"/>
              </a:solidFill>
              <a:latin typeface="Tw Cen MT" charset="0"/>
              <a:ea typeface="MS PGothic" charset="0"/>
              <a:cs typeface="MS PGothic" charset="0"/>
            </a:endParaRPr>
          </a:p>
        </p:txBody>
      </p:sp>
      <p:sp>
        <p:nvSpPr>
          <p:cNvPr id="35" name="Right Arrow 34"/>
          <p:cNvSpPr>
            <a:spLocks noChangeArrowheads="1"/>
          </p:cNvSpPr>
          <p:nvPr/>
        </p:nvSpPr>
        <p:spPr bwMode="auto">
          <a:xfrm>
            <a:off x="1825938" y="1577202"/>
            <a:ext cx="1020691" cy="226303"/>
          </a:xfrm>
          <a:prstGeom prst="rightArrow">
            <a:avLst>
              <a:gd name="adj1" fmla="val 50000"/>
              <a:gd name="adj2" fmla="val 50003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400">
              <a:solidFill>
                <a:srgbClr val="FFFFFF"/>
              </a:solidFill>
              <a:latin typeface="Tw Cen MT" charset="0"/>
              <a:ea typeface="MS PGothic" charset="0"/>
              <a:cs typeface="MS PGothic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278666" y="1803504"/>
            <a:ext cx="633810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sz="1200" b="1" dirty="0" smtClean="0">
                <a:solidFill>
                  <a:srgbClr val="000000"/>
                </a:solidFill>
              </a:rPr>
              <a:t>APBN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39" name="Right Arrow 38"/>
          <p:cNvSpPr>
            <a:spLocks noChangeArrowheads="1"/>
          </p:cNvSpPr>
          <p:nvPr/>
        </p:nvSpPr>
        <p:spPr bwMode="auto">
          <a:xfrm rot="5400000">
            <a:off x="3002730" y="2568091"/>
            <a:ext cx="1025281" cy="233252"/>
          </a:xfrm>
          <a:prstGeom prst="rightArrow">
            <a:avLst>
              <a:gd name="adj1" fmla="val 50000"/>
              <a:gd name="adj2" fmla="val 5000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400">
              <a:solidFill>
                <a:srgbClr val="FFFFFF"/>
              </a:solidFill>
              <a:latin typeface="Tw Cen MT" charset="0"/>
              <a:ea typeface="MS PGothic" charset="0"/>
              <a:cs typeface="MS PGothic" charset="0"/>
            </a:endParaRPr>
          </a:p>
        </p:txBody>
      </p:sp>
      <p:sp>
        <p:nvSpPr>
          <p:cNvPr id="56" name="Frame 36"/>
          <p:cNvSpPr>
            <a:spLocks/>
          </p:cNvSpPr>
          <p:nvPr/>
        </p:nvSpPr>
        <p:spPr bwMode="auto">
          <a:xfrm>
            <a:off x="2712197" y="3235929"/>
            <a:ext cx="1282930" cy="920153"/>
          </a:xfrm>
          <a:custGeom>
            <a:avLst/>
            <a:gdLst>
              <a:gd name="T0" fmla="*/ 0 w 2232025"/>
              <a:gd name="T1" fmla="*/ 0 h 1441450"/>
              <a:gd name="T2" fmla="*/ 2232025 w 2232025"/>
              <a:gd name="T3" fmla="*/ 0 h 1441450"/>
              <a:gd name="T4" fmla="*/ 2232025 w 2232025"/>
              <a:gd name="T5" fmla="*/ 1441450 h 1441450"/>
              <a:gd name="T6" fmla="*/ 0 w 2232025"/>
              <a:gd name="T7" fmla="*/ 1441450 h 1441450"/>
              <a:gd name="T8" fmla="*/ 0 w 2232025"/>
              <a:gd name="T9" fmla="*/ 0 h 1441450"/>
              <a:gd name="T10" fmla="*/ 37997 w 2232025"/>
              <a:gd name="T11" fmla="*/ 37997 h 1441450"/>
              <a:gd name="T12" fmla="*/ 37997 w 2232025"/>
              <a:gd name="T13" fmla="*/ 1403453 h 1441450"/>
              <a:gd name="T14" fmla="*/ 2194028 w 2232025"/>
              <a:gd name="T15" fmla="*/ 1403453 h 1441450"/>
              <a:gd name="T16" fmla="*/ 2194028 w 2232025"/>
              <a:gd name="T17" fmla="*/ 37997 h 1441450"/>
              <a:gd name="T18" fmla="*/ 37997 w 2232025"/>
              <a:gd name="T19" fmla="*/ 37997 h 14414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32025" h="1441450">
                <a:moveTo>
                  <a:pt x="0" y="0"/>
                </a:moveTo>
                <a:lnTo>
                  <a:pt x="2232025" y="0"/>
                </a:lnTo>
                <a:lnTo>
                  <a:pt x="2232025" y="1441450"/>
                </a:lnTo>
                <a:lnTo>
                  <a:pt x="0" y="1441450"/>
                </a:lnTo>
                <a:lnTo>
                  <a:pt x="0" y="0"/>
                </a:lnTo>
                <a:close/>
                <a:moveTo>
                  <a:pt x="37997" y="37997"/>
                </a:moveTo>
                <a:lnTo>
                  <a:pt x="37997" y="1403453"/>
                </a:lnTo>
                <a:lnTo>
                  <a:pt x="2194028" y="1403453"/>
                </a:lnTo>
                <a:lnTo>
                  <a:pt x="2194028" y="37997"/>
                </a:lnTo>
                <a:lnTo>
                  <a:pt x="37997" y="37997"/>
                </a:lnTo>
                <a:close/>
              </a:path>
            </a:pathLst>
          </a:cu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id-ID" sz="1600"/>
          </a:p>
        </p:txBody>
      </p:sp>
      <p:pic>
        <p:nvPicPr>
          <p:cNvPr id="57" name="Picture 7" descr="AA00622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608" y="3451436"/>
            <a:ext cx="460875" cy="54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3275434" y="3749851"/>
            <a:ext cx="356562" cy="2616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d-ID" sz="1100" dirty="0" smtClean="0">
                <a:latin typeface="Arial" charset="0"/>
                <a:ea typeface="ＭＳ Ｐゴシック" charset="0"/>
                <a:cs typeface="Arial" charset="0"/>
              </a:rPr>
              <a:t>Rp</a:t>
            </a:r>
            <a:endParaRPr lang="id-ID" sz="11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795202" y="3251383"/>
            <a:ext cx="1051661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d-ID" sz="1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Pemda</a:t>
            </a:r>
            <a:endParaRPr lang="en-US" sz="1200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2" name="Frame 36"/>
          <p:cNvSpPr>
            <a:spLocks/>
          </p:cNvSpPr>
          <p:nvPr/>
        </p:nvSpPr>
        <p:spPr bwMode="auto">
          <a:xfrm>
            <a:off x="495555" y="3251383"/>
            <a:ext cx="1282930" cy="920153"/>
          </a:xfrm>
          <a:custGeom>
            <a:avLst/>
            <a:gdLst>
              <a:gd name="T0" fmla="*/ 0 w 2232025"/>
              <a:gd name="T1" fmla="*/ 0 h 1441450"/>
              <a:gd name="T2" fmla="*/ 2232025 w 2232025"/>
              <a:gd name="T3" fmla="*/ 0 h 1441450"/>
              <a:gd name="T4" fmla="*/ 2232025 w 2232025"/>
              <a:gd name="T5" fmla="*/ 1441450 h 1441450"/>
              <a:gd name="T6" fmla="*/ 0 w 2232025"/>
              <a:gd name="T7" fmla="*/ 1441450 h 1441450"/>
              <a:gd name="T8" fmla="*/ 0 w 2232025"/>
              <a:gd name="T9" fmla="*/ 0 h 1441450"/>
              <a:gd name="T10" fmla="*/ 37997 w 2232025"/>
              <a:gd name="T11" fmla="*/ 37997 h 1441450"/>
              <a:gd name="T12" fmla="*/ 37997 w 2232025"/>
              <a:gd name="T13" fmla="*/ 1403453 h 1441450"/>
              <a:gd name="T14" fmla="*/ 2194028 w 2232025"/>
              <a:gd name="T15" fmla="*/ 1403453 h 1441450"/>
              <a:gd name="T16" fmla="*/ 2194028 w 2232025"/>
              <a:gd name="T17" fmla="*/ 37997 h 1441450"/>
              <a:gd name="T18" fmla="*/ 37997 w 2232025"/>
              <a:gd name="T19" fmla="*/ 37997 h 14414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32025" h="1441450">
                <a:moveTo>
                  <a:pt x="0" y="0"/>
                </a:moveTo>
                <a:lnTo>
                  <a:pt x="2232025" y="0"/>
                </a:lnTo>
                <a:lnTo>
                  <a:pt x="2232025" y="1441450"/>
                </a:lnTo>
                <a:lnTo>
                  <a:pt x="0" y="1441450"/>
                </a:lnTo>
                <a:lnTo>
                  <a:pt x="0" y="0"/>
                </a:lnTo>
                <a:close/>
                <a:moveTo>
                  <a:pt x="37997" y="37997"/>
                </a:moveTo>
                <a:lnTo>
                  <a:pt x="37997" y="1403453"/>
                </a:lnTo>
                <a:lnTo>
                  <a:pt x="2194028" y="1403453"/>
                </a:lnTo>
                <a:lnTo>
                  <a:pt x="2194028" y="37997"/>
                </a:lnTo>
                <a:lnTo>
                  <a:pt x="37997" y="37997"/>
                </a:lnTo>
                <a:close/>
              </a:path>
            </a:pathLst>
          </a:cu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id-ID" sz="1600"/>
          </a:p>
        </p:txBody>
      </p:sp>
      <p:pic>
        <p:nvPicPr>
          <p:cNvPr id="43" name="Picture 7" descr="AA00622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78" y="3582241"/>
            <a:ext cx="460875" cy="54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953804" y="3880656"/>
            <a:ext cx="356562" cy="2616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d-ID" sz="1100" smtClean="0">
                <a:latin typeface="Arial" charset="0"/>
                <a:ea typeface="ＭＳ Ｐゴシック" charset="0"/>
                <a:cs typeface="Arial" charset="0"/>
              </a:rPr>
              <a:t>Rp</a:t>
            </a:r>
            <a:endParaRPr lang="id-ID" sz="11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4442" y="3293233"/>
            <a:ext cx="1051661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d-ID" sz="1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DINKES</a:t>
            </a:r>
            <a:endParaRPr lang="en-US" sz="1200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1" name="TextBox 46"/>
          <p:cNvSpPr txBox="1">
            <a:spLocks noChangeArrowheads="1"/>
          </p:cNvSpPr>
          <p:nvPr/>
        </p:nvSpPr>
        <p:spPr bwMode="auto">
          <a:xfrm>
            <a:off x="4486648" y="3519020"/>
            <a:ext cx="1153459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d-ID" sz="1200" b="1" smtClean="0"/>
              <a:t>Pendapatan Asli Daerah</a:t>
            </a:r>
            <a:endParaRPr lang="id-ID" sz="1200" b="1"/>
          </a:p>
        </p:txBody>
      </p:sp>
      <p:sp>
        <p:nvSpPr>
          <p:cNvPr id="62" name="Up Arrow 61"/>
          <p:cNvSpPr>
            <a:spLocks noChangeArrowheads="1"/>
          </p:cNvSpPr>
          <p:nvPr/>
        </p:nvSpPr>
        <p:spPr bwMode="auto">
          <a:xfrm rot="16200000">
            <a:off x="4022121" y="3501270"/>
            <a:ext cx="279879" cy="389466"/>
          </a:xfrm>
          <a:prstGeom prst="up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400">
              <a:solidFill>
                <a:srgbClr val="FFFFFF"/>
              </a:solidFill>
              <a:latin typeface="Tw Cen MT" charset="0"/>
              <a:ea typeface="MS PGothic" charset="0"/>
              <a:cs typeface="MS PGothic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653129" y="2193322"/>
            <a:ext cx="518694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sz="1200" b="1" dirty="0" smtClean="0">
                <a:solidFill>
                  <a:srgbClr val="000000"/>
                </a:solidFill>
              </a:rPr>
              <a:t>DAU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3653129" y="2436850"/>
            <a:ext cx="518694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sz="1200" b="1" dirty="0" smtClean="0">
                <a:solidFill>
                  <a:srgbClr val="000000"/>
                </a:solidFill>
              </a:rPr>
              <a:t>DAK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3653129" y="2695685"/>
            <a:ext cx="518694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sz="1200" b="1" dirty="0" smtClean="0">
                <a:solidFill>
                  <a:srgbClr val="000000"/>
                </a:solidFill>
              </a:rPr>
              <a:t>DBH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66" name="Down Arrow 65"/>
          <p:cNvSpPr>
            <a:spLocks noChangeArrowheads="1"/>
          </p:cNvSpPr>
          <p:nvPr/>
        </p:nvSpPr>
        <p:spPr bwMode="auto">
          <a:xfrm>
            <a:off x="852965" y="4223231"/>
            <a:ext cx="322533" cy="652687"/>
          </a:xfrm>
          <a:prstGeom prst="downArrow">
            <a:avLst>
              <a:gd name="adj1" fmla="val 50000"/>
              <a:gd name="adj2" fmla="val 49992"/>
            </a:avLst>
          </a:prstGeom>
          <a:solidFill>
            <a:srgbClr val="54823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400">
              <a:solidFill>
                <a:srgbClr val="FFFFFF"/>
              </a:solidFill>
              <a:latin typeface="Tw Cen MT" charset="0"/>
              <a:ea typeface="MS PGothic" charset="0"/>
              <a:cs typeface="MS PGothic" charset="0"/>
            </a:endParaRPr>
          </a:p>
        </p:txBody>
      </p:sp>
      <p:sp>
        <p:nvSpPr>
          <p:cNvPr id="67" name="Frame 36"/>
          <p:cNvSpPr>
            <a:spLocks/>
          </p:cNvSpPr>
          <p:nvPr/>
        </p:nvSpPr>
        <p:spPr bwMode="auto">
          <a:xfrm>
            <a:off x="1623462" y="2193322"/>
            <a:ext cx="1282930" cy="920153"/>
          </a:xfrm>
          <a:custGeom>
            <a:avLst/>
            <a:gdLst>
              <a:gd name="T0" fmla="*/ 0 w 2232025"/>
              <a:gd name="T1" fmla="*/ 0 h 1441450"/>
              <a:gd name="T2" fmla="*/ 2232025 w 2232025"/>
              <a:gd name="T3" fmla="*/ 0 h 1441450"/>
              <a:gd name="T4" fmla="*/ 2232025 w 2232025"/>
              <a:gd name="T5" fmla="*/ 1441450 h 1441450"/>
              <a:gd name="T6" fmla="*/ 0 w 2232025"/>
              <a:gd name="T7" fmla="*/ 1441450 h 1441450"/>
              <a:gd name="T8" fmla="*/ 0 w 2232025"/>
              <a:gd name="T9" fmla="*/ 0 h 1441450"/>
              <a:gd name="T10" fmla="*/ 37997 w 2232025"/>
              <a:gd name="T11" fmla="*/ 37997 h 1441450"/>
              <a:gd name="T12" fmla="*/ 37997 w 2232025"/>
              <a:gd name="T13" fmla="*/ 1403453 h 1441450"/>
              <a:gd name="T14" fmla="*/ 2194028 w 2232025"/>
              <a:gd name="T15" fmla="*/ 1403453 h 1441450"/>
              <a:gd name="T16" fmla="*/ 2194028 w 2232025"/>
              <a:gd name="T17" fmla="*/ 37997 h 1441450"/>
              <a:gd name="T18" fmla="*/ 37997 w 2232025"/>
              <a:gd name="T19" fmla="*/ 37997 h 14414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32025" h="1441450">
                <a:moveTo>
                  <a:pt x="0" y="0"/>
                </a:moveTo>
                <a:lnTo>
                  <a:pt x="2232025" y="0"/>
                </a:lnTo>
                <a:lnTo>
                  <a:pt x="2232025" y="1441450"/>
                </a:lnTo>
                <a:lnTo>
                  <a:pt x="0" y="1441450"/>
                </a:lnTo>
                <a:lnTo>
                  <a:pt x="0" y="0"/>
                </a:lnTo>
                <a:close/>
                <a:moveTo>
                  <a:pt x="37997" y="37997"/>
                </a:moveTo>
                <a:lnTo>
                  <a:pt x="37997" y="1403453"/>
                </a:lnTo>
                <a:lnTo>
                  <a:pt x="2194028" y="1403453"/>
                </a:lnTo>
                <a:lnTo>
                  <a:pt x="2194028" y="37997"/>
                </a:lnTo>
                <a:lnTo>
                  <a:pt x="37997" y="37997"/>
                </a:lnTo>
                <a:close/>
              </a:path>
            </a:pathLst>
          </a:cu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id-ID" sz="1600"/>
          </a:p>
        </p:txBody>
      </p:sp>
      <p:pic>
        <p:nvPicPr>
          <p:cNvPr id="68" name="Picture 7" descr="AA00622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885" y="2524180"/>
            <a:ext cx="460875" cy="54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2081712" y="2822595"/>
            <a:ext cx="356562" cy="2616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d-ID" sz="1100" smtClean="0">
                <a:latin typeface="Arial" charset="0"/>
                <a:ea typeface="ＭＳ Ｐゴシック" charset="0"/>
                <a:cs typeface="Arial" charset="0"/>
              </a:rPr>
              <a:t>Rp</a:t>
            </a:r>
            <a:endParaRPr lang="id-ID" sz="11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732350" y="2235172"/>
            <a:ext cx="1051661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d-ID" sz="1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BPJS-K</a:t>
            </a:r>
            <a:endParaRPr lang="en-US" sz="1200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1" name="Right Arrow 70"/>
          <p:cNvSpPr>
            <a:spLocks noChangeArrowheads="1"/>
          </p:cNvSpPr>
          <p:nvPr/>
        </p:nvSpPr>
        <p:spPr bwMode="auto">
          <a:xfrm rot="7954562">
            <a:off x="2760017" y="1961453"/>
            <a:ext cx="509985" cy="238100"/>
          </a:xfrm>
          <a:prstGeom prst="rightArrow">
            <a:avLst>
              <a:gd name="adj1" fmla="val 50000"/>
              <a:gd name="adj2" fmla="val 5000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400">
              <a:solidFill>
                <a:srgbClr val="FFFFFF"/>
              </a:solidFill>
              <a:latin typeface="Tw Cen MT" charset="0"/>
              <a:ea typeface="MS PGothic" charset="0"/>
              <a:cs typeface="MS PGothic" charset="0"/>
            </a:endParaRPr>
          </a:p>
        </p:txBody>
      </p:sp>
      <p:sp>
        <p:nvSpPr>
          <p:cNvPr id="72" name="Right Arrow 71"/>
          <p:cNvSpPr>
            <a:spLocks noChangeArrowheads="1"/>
          </p:cNvSpPr>
          <p:nvPr/>
        </p:nvSpPr>
        <p:spPr bwMode="auto">
          <a:xfrm rot="7304680" flipV="1">
            <a:off x="720781" y="3898461"/>
            <a:ext cx="1870642" cy="164446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srgbClr val="FFFFFF"/>
              </a:solidFill>
              <a:latin typeface="Tw Cen MT" charset="0"/>
              <a:ea typeface="MS PGothic" charset="0"/>
              <a:cs typeface="MS PGothic" charset="0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1350377" y="4182141"/>
            <a:ext cx="800095" cy="2616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sz="1100" b="1" dirty="0" smtClean="0">
                <a:solidFill>
                  <a:srgbClr val="000000"/>
                </a:solidFill>
              </a:rPr>
              <a:t>Kapitasi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1353367" y="4379365"/>
            <a:ext cx="800095" cy="430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sz="1100" b="1" dirty="0" smtClean="0">
                <a:solidFill>
                  <a:srgbClr val="000000"/>
                </a:solidFill>
              </a:rPr>
              <a:t>Non Kapitasi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75" name="Right Arrow 74"/>
          <p:cNvSpPr>
            <a:spLocks noChangeArrowheads="1"/>
          </p:cNvSpPr>
          <p:nvPr/>
        </p:nvSpPr>
        <p:spPr bwMode="auto">
          <a:xfrm rot="4061417" flipV="1">
            <a:off x="1774756" y="3965732"/>
            <a:ext cx="1870642" cy="164446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srgbClr val="FFFFFF"/>
              </a:solidFill>
              <a:latin typeface="Tw Cen MT" charset="0"/>
              <a:ea typeface="MS PGothic" charset="0"/>
              <a:cs typeface="MS PGothic" charset="0"/>
            </a:endParaRPr>
          </a:p>
        </p:txBody>
      </p:sp>
      <p:sp>
        <p:nvSpPr>
          <p:cNvPr id="76" name="TextBox 46"/>
          <p:cNvSpPr txBox="1">
            <a:spLocks noChangeArrowheads="1"/>
          </p:cNvSpPr>
          <p:nvPr/>
        </p:nvSpPr>
        <p:spPr bwMode="auto">
          <a:xfrm>
            <a:off x="2218472" y="4225664"/>
            <a:ext cx="922735" cy="430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d-ID" sz="1100" b="1" dirty="0" smtClean="0"/>
              <a:t>Klaim </a:t>
            </a:r>
          </a:p>
          <a:p>
            <a:pPr algn="ctr" eaLnBrk="1" hangingPunct="1"/>
            <a:r>
              <a:rPr lang="id-ID" sz="1100" b="1" dirty="0" smtClean="0"/>
              <a:t>INA-CBGs</a:t>
            </a:r>
            <a:endParaRPr lang="id-ID" sz="1100" b="1" dirty="0"/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3752997" y="4227525"/>
            <a:ext cx="518694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sz="1200" b="1" dirty="0" smtClean="0">
                <a:solidFill>
                  <a:srgbClr val="000000"/>
                </a:solidFill>
              </a:rPr>
              <a:t>DAU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3752997" y="4471053"/>
            <a:ext cx="518694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sz="1200" b="1" dirty="0" smtClean="0">
                <a:solidFill>
                  <a:srgbClr val="000000"/>
                </a:solidFill>
              </a:rPr>
              <a:t>DAK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79" name="Down Arrow 78"/>
          <p:cNvSpPr>
            <a:spLocks noChangeArrowheads="1"/>
          </p:cNvSpPr>
          <p:nvPr/>
        </p:nvSpPr>
        <p:spPr bwMode="auto">
          <a:xfrm rot="5400000">
            <a:off x="2022581" y="3325329"/>
            <a:ext cx="391099" cy="1021227"/>
          </a:xfrm>
          <a:prstGeom prst="downArrow">
            <a:avLst>
              <a:gd name="adj1" fmla="val 50000"/>
              <a:gd name="adj2" fmla="val 49992"/>
            </a:avLst>
          </a:prstGeom>
          <a:solidFill>
            <a:schemeClr val="accent6">
              <a:lumMod val="75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400">
              <a:solidFill>
                <a:srgbClr val="FFFFFF"/>
              </a:solidFill>
              <a:latin typeface="Tw Cen MT" charset="0"/>
              <a:ea typeface="MS PGothic" charset="0"/>
              <a:cs typeface="MS P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34749" y="1463409"/>
            <a:ext cx="2223686" cy="80021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PAD </a:t>
            </a:r>
            <a:r>
              <a:rPr lang="en-US" sz="2800" b="1" dirty="0" smtClean="0"/>
              <a:t>&lt;</a:t>
            </a:r>
            <a:r>
              <a:rPr lang="en-US" b="1" dirty="0" smtClean="0"/>
              <a:t> Dana Transfer </a:t>
            </a:r>
          </a:p>
          <a:p>
            <a:r>
              <a:rPr lang="en-US" b="1" dirty="0"/>
              <a:t>	</a:t>
            </a:r>
            <a:r>
              <a:rPr lang="en-US" b="1" dirty="0" smtClean="0"/>
              <a:t>     (</a:t>
            </a:r>
            <a:r>
              <a:rPr lang="en-US" sz="1400" b="1" dirty="0" smtClean="0"/>
              <a:t>DAU, DAK, DBH)</a:t>
            </a:r>
            <a:endParaRPr lang="en-US" b="1" dirty="0"/>
          </a:p>
        </p:txBody>
      </p:sp>
      <p:graphicFrame>
        <p:nvGraphicFramePr>
          <p:cNvPr id="48" name="Chart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8677952"/>
              </p:ext>
            </p:extLst>
          </p:nvPr>
        </p:nvGraphicFramePr>
        <p:xfrm>
          <a:off x="5628527" y="2293250"/>
          <a:ext cx="2886822" cy="1936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9" name="Chart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6106045"/>
              </p:ext>
            </p:extLst>
          </p:nvPr>
        </p:nvGraphicFramePr>
        <p:xfrm>
          <a:off x="5628527" y="4379364"/>
          <a:ext cx="2886823" cy="1749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2" name="Right Arrow 51"/>
          <p:cNvSpPr>
            <a:spLocks noChangeArrowheads="1"/>
          </p:cNvSpPr>
          <p:nvPr/>
        </p:nvSpPr>
        <p:spPr bwMode="auto">
          <a:xfrm rot="19885925">
            <a:off x="6037191" y="3834688"/>
            <a:ext cx="442082" cy="247744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srgbClr val="FFFFFF"/>
              </a:solidFill>
              <a:latin typeface="Tw Cen MT" charset="0"/>
              <a:ea typeface="MS PGothic" charset="0"/>
              <a:cs typeface="MS PGothic" charset="0"/>
            </a:endParaRPr>
          </a:p>
        </p:txBody>
      </p:sp>
      <p:sp>
        <p:nvSpPr>
          <p:cNvPr id="53" name="Right Arrow 52"/>
          <p:cNvSpPr>
            <a:spLocks noChangeArrowheads="1"/>
          </p:cNvSpPr>
          <p:nvPr/>
        </p:nvSpPr>
        <p:spPr bwMode="auto">
          <a:xfrm rot="19885925">
            <a:off x="6037192" y="5720555"/>
            <a:ext cx="442082" cy="247744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srgbClr val="FFFFFF"/>
              </a:solidFill>
              <a:latin typeface="Tw Cen MT" charset="0"/>
              <a:ea typeface="MS PGothic" charset="0"/>
              <a:cs typeface="MS PGothic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01778" y="6383807"/>
            <a:ext cx="1858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smtClean="0"/>
              <a:t>Sumber: Trisnantoro, 2014</a:t>
            </a:r>
            <a:endParaRPr lang="id-ID" sz="1200"/>
          </a:p>
        </p:txBody>
      </p:sp>
      <p:sp>
        <p:nvSpPr>
          <p:cNvPr id="3" name="16-Point Star 2"/>
          <p:cNvSpPr/>
          <p:nvPr/>
        </p:nvSpPr>
        <p:spPr>
          <a:xfrm>
            <a:off x="4201707" y="3906679"/>
            <a:ext cx="1833042" cy="1062779"/>
          </a:xfrm>
          <a:prstGeom prst="star1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PAD Kecil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702" y="6330462"/>
            <a:ext cx="1923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Trisnantoro</a:t>
            </a:r>
            <a:r>
              <a:rPr lang="en-US" dirty="0" smtClean="0">
                <a:solidFill>
                  <a:srgbClr val="FFFFFF"/>
                </a:solidFill>
              </a:rPr>
              <a:t>, 2014)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71823" y="4941912"/>
            <a:ext cx="1584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Strategi Pemda untuk mengumpulkan PAD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04855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>
            <a:spLocks noChangeArrowheads="1"/>
          </p:cNvSpPr>
          <p:nvPr/>
        </p:nvSpPr>
        <p:spPr bwMode="auto">
          <a:xfrm>
            <a:off x="495556" y="4748052"/>
            <a:ext cx="3516789" cy="751363"/>
          </a:xfrm>
          <a:prstGeom prst="roundRect">
            <a:avLst>
              <a:gd name="adj" fmla="val 16667"/>
            </a:avLst>
          </a:prstGeom>
          <a:solidFill>
            <a:srgbClr val="CCC1DA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1400">
              <a:latin typeface="Tw Cen MT" charset="0"/>
              <a:ea typeface="MS PGothic" charset="0"/>
              <a:cs typeface="MS PGothic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66857" y="627589"/>
            <a:ext cx="2186259" cy="93919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+mj-cs"/>
              </a:rPr>
              <a:t>Menambah alokasi sumber </a:t>
            </a:r>
            <a:r>
              <a:rPr lang="id-I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+mj-cs"/>
              </a:rPr>
              <a:t>Dana Kesehatan di Kab/ Kota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ea typeface="ＭＳ Ｐゴシック" charset="0"/>
              <a:cs typeface="+mj-cs"/>
            </a:endParaRPr>
          </a:p>
        </p:txBody>
      </p:sp>
      <p:sp>
        <p:nvSpPr>
          <p:cNvPr id="27652" name="Content Placeholder 2"/>
          <p:cNvSpPr>
            <a:spLocks noGrp="1"/>
          </p:cNvSpPr>
          <p:nvPr>
            <p:ph idx="1"/>
          </p:nvPr>
        </p:nvSpPr>
        <p:spPr>
          <a:xfrm>
            <a:off x="2952828" y="4860975"/>
            <a:ext cx="1059516" cy="550788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d-ID" sz="1600" dirty="0" smtClean="0">
                <a:solidFill>
                  <a:srgbClr val="000000"/>
                </a:solidFill>
              </a:rPr>
              <a:t>Pelayanan Rujukan</a:t>
            </a:r>
          </a:p>
        </p:txBody>
      </p:sp>
      <p:sp>
        <p:nvSpPr>
          <p:cNvPr id="27653" name="Slide Number Placeholder 1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A998C07-7B44-4C6C-AD26-0926DD346958}" type="slidenum">
              <a:rPr lang="id-ID" sz="11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29</a:t>
            </a:fld>
            <a:endParaRPr lang="id-ID" sz="11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7656" name="Content Placeholder 2"/>
          <p:cNvSpPr txBox="1">
            <a:spLocks/>
          </p:cNvSpPr>
          <p:nvPr/>
        </p:nvSpPr>
        <p:spPr bwMode="auto">
          <a:xfrm>
            <a:off x="575400" y="4860977"/>
            <a:ext cx="1233450" cy="57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id-ID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Pelayanan Primer</a:t>
            </a:r>
            <a:endParaRPr lang="id-ID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Down Arrow 40"/>
          <p:cNvSpPr>
            <a:spLocks noChangeArrowheads="1"/>
          </p:cNvSpPr>
          <p:nvPr/>
        </p:nvSpPr>
        <p:spPr bwMode="auto">
          <a:xfrm rot="20847348">
            <a:off x="2974025" y="2223596"/>
            <a:ext cx="195894" cy="2658041"/>
          </a:xfrm>
          <a:prstGeom prst="downArrow">
            <a:avLst>
              <a:gd name="adj1" fmla="val 50000"/>
              <a:gd name="adj2" fmla="val 49992"/>
            </a:avLst>
          </a:prstGeom>
          <a:solidFill>
            <a:schemeClr val="accent6">
              <a:lumMod val="75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400">
              <a:solidFill>
                <a:srgbClr val="FFFFFF"/>
              </a:solidFill>
              <a:latin typeface="Tw Cen MT" charset="0"/>
              <a:ea typeface="MS PGothic" charset="0"/>
              <a:cs typeface="MS PGothic" charset="0"/>
            </a:endParaRPr>
          </a:p>
        </p:txBody>
      </p:sp>
      <p:sp>
        <p:nvSpPr>
          <p:cNvPr id="56" name="Frame 36"/>
          <p:cNvSpPr>
            <a:spLocks/>
          </p:cNvSpPr>
          <p:nvPr/>
        </p:nvSpPr>
        <p:spPr bwMode="auto">
          <a:xfrm>
            <a:off x="1907426" y="1211339"/>
            <a:ext cx="1282930" cy="920153"/>
          </a:xfrm>
          <a:custGeom>
            <a:avLst/>
            <a:gdLst>
              <a:gd name="T0" fmla="*/ 0 w 2232025"/>
              <a:gd name="T1" fmla="*/ 0 h 1441450"/>
              <a:gd name="T2" fmla="*/ 2232025 w 2232025"/>
              <a:gd name="T3" fmla="*/ 0 h 1441450"/>
              <a:gd name="T4" fmla="*/ 2232025 w 2232025"/>
              <a:gd name="T5" fmla="*/ 1441450 h 1441450"/>
              <a:gd name="T6" fmla="*/ 0 w 2232025"/>
              <a:gd name="T7" fmla="*/ 1441450 h 1441450"/>
              <a:gd name="T8" fmla="*/ 0 w 2232025"/>
              <a:gd name="T9" fmla="*/ 0 h 1441450"/>
              <a:gd name="T10" fmla="*/ 37997 w 2232025"/>
              <a:gd name="T11" fmla="*/ 37997 h 1441450"/>
              <a:gd name="T12" fmla="*/ 37997 w 2232025"/>
              <a:gd name="T13" fmla="*/ 1403453 h 1441450"/>
              <a:gd name="T14" fmla="*/ 2194028 w 2232025"/>
              <a:gd name="T15" fmla="*/ 1403453 h 1441450"/>
              <a:gd name="T16" fmla="*/ 2194028 w 2232025"/>
              <a:gd name="T17" fmla="*/ 37997 h 1441450"/>
              <a:gd name="T18" fmla="*/ 37997 w 2232025"/>
              <a:gd name="T19" fmla="*/ 37997 h 14414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32025" h="1441450">
                <a:moveTo>
                  <a:pt x="0" y="0"/>
                </a:moveTo>
                <a:lnTo>
                  <a:pt x="2232025" y="0"/>
                </a:lnTo>
                <a:lnTo>
                  <a:pt x="2232025" y="1441450"/>
                </a:lnTo>
                <a:lnTo>
                  <a:pt x="0" y="1441450"/>
                </a:lnTo>
                <a:lnTo>
                  <a:pt x="0" y="0"/>
                </a:lnTo>
                <a:close/>
                <a:moveTo>
                  <a:pt x="37997" y="37997"/>
                </a:moveTo>
                <a:lnTo>
                  <a:pt x="37997" y="1403453"/>
                </a:lnTo>
                <a:lnTo>
                  <a:pt x="2194028" y="1403453"/>
                </a:lnTo>
                <a:lnTo>
                  <a:pt x="2194028" y="37997"/>
                </a:lnTo>
                <a:lnTo>
                  <a:pt x="37997" y="37997"/>
                </a:lnTo>
                <a:close/>
              </a:path>
            </a:pathLst>
          </a:cu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id-ID" sz="1600"/>
          </a:p>
        </p:txBody>
      </p:sp>
      <p:pic>
        <p:nvPicPr>
          <p:cNvPr id="57" name="Picture 7" descr="AA0062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837" y="1426846"/>
            <a:ext cx="460875" cy="54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2470663" y="1725261"/>
            <a:ext cx="985572" cy="2616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d-ID" sz="1100" b="1" dirty="0" smtClean="0">
                <a:latin typeface="Arial" charset="0"/>
                <a:ea typeface="ＭＳ Ｐゴシック" charset="0"/>
                <a:cs typeface="Arial" charset="0"/>
              </a:rPr>
              <a:t>Rp 820 M</a:t>
            </a:r>
            <a:endParaRPr lang="id-ID" sz="1100" b="1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020313" y="1226793"/>
            <a:ext cx="1051661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d-ID" sz="1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Pemda</a:t>
            </a:r>
            <a:endParaRPr lang="en-US" sz="1200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2" name="Frame 36"/>
          <p:cNvSpPr>
            <a:spLocks/>
          </p:cNvSpPr>
          <p:nvPr/>
        </p:nvSpPr>
        <p:spPr bwMode="auto">
          <a:xfrm>
            <a:off x="438600" y="2736840"/>
            <a:ext cx="1282930" cy="920153"/>
          </a:xfrm>
          <a:custGeom>
            <a:avLst/>
            <a:gdLst>
              <a:gd name="T0" fmla="*/ 0 w 2232025"/>
              <a:gd name="T1" fmla="*/ 0 h 1441450"/>
              <a:gd name="T2" fmla="*/ 2232025 w 2232025"/>
              <a:gd name="T3" fmla="*/ 0 h 1441450"/>
              <a:gd name="T4" fmla="*/ 2232025 w 2232025"/>
              <a:gd name="T5" fmla="*/ 1441450 h 1441450"/>
              <a:gd name="T6" fmla="*/ 0 w 2232025"/>
              <a:gd name="T7" fmla="*/ 1441450 h 1441450"/>
              <a:gd name="T8" fmla="*/ 0 w 2232025"/>
              <a:gd name="T9" fmla="*/ 0 h 1441450"/>
              <a:gd name="T10" fmla="*/ 37997 w 2232025"/>
              <a:gd name="T11" fmla="*/ 37997 h 1441450"/>
              <a:gd name="T12" fmla="*/ 37997 w 2232025"/>
              <a:gd name="T13" fmla="*/ 1403453 h 1441450"/>
              <a:gd name="T14" fmla="*/ 2194028 w 2232025"/>
              <a:gd name="T15" fmla="*/ 1403453 h 1441450"/>
              <a:gd name="T16" fmla="*/ 2194028 w 2232025"/>
              <a:gd name="T17" fmla="*/ 37997 h 1441450"/>
              <a:gd name="T18" fmla="*/ 37997 w 2232025"/>
              <a:gd name="T19" fmla="*/ 37997 h 14414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32025" h="1441450">
                <a:moveTo>
                  <a:pt x="0" y="0"/>
                </a:moveTo>
                <a:lnTo>
                  <a:pt x="2232025" y="0"/>
                </a:lnTo>
                <a:lnTo>
                  <a:pt x="2232025" y="1441450"/>
                </a:lnTo>
                <a:lnTo>
                  <a:pt x="0" y="1441450"/>
                </a:lnTo>
                <a:lnTo>
                  <a:pt x="0" y="0"/>
                </a:lnTo>
                <a:close/>
                <a:moveTo>
                  <a:pt x="37997" y="37997"/>
                </a:moveTo>
                <a:lnTo>
                  <a:pt x="37997" y="1403453"/>
                </a:lnTo>
                <a:lnTo>
                  <a:pt x="2194028" y="1403453"/>
                </a:lnTo>
                <a:lnTo>
                  <a:pt x="2194028" y="37997"/>
                </a:lnTo>
                <a:lnTo>
                  <a:pt x="37997" y="37997"/>
                </a:lnTo>
                <a:close/>
              </a:path>
            </a:pathLst>
          </a:cu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id-ID" sz="1600"/>
          </a:p>
        </p:txBody>
      </p:sp>
      <p:pic>
        <p:nvPicPr>
          <p:cNvPr id="43" name="Picture 7" descr="AA0062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23" y="3067698"/>
            <a:ext cx="460875" cy="54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896850" y="3366114"/>
            <a:ext cx="1010576" cy="43088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d-ID" sz="1100" b="1" dirty="0" smtClean="0">
                <a:latin typeface="Arial" charset="0"/>
                <a:ea typeface="ＭＳ Ｐゴシック" charset="0"/>
                <a:cs typeface="Arial" charset="0"/>
              </a:rPr>
              <a:t>Rp. 47,6 M (2016)</a:t>
            </a:r>
            <a:endParaRPr lang="id-ID" sz="1100" b="1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47487" y="2778690"/>
            <a:ext cx="1051661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d-ID" sz="1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DINKES</a:t>
            </a:r>
            <a:endParaRPr lang="en-US" sz="1200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755952" y="1735578"/>
            <a:ext cx="518694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sz="1200" b="1" dirty="0" smtClean="0">
                <a:solidFill>
                  <a:srgbClr val="000000"/>
                </a:solidFill>
              </a:rPr>
              <a:t>DAU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606542" y="1990156"/>
            <a:ext cx="518694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sz="1200" b="1" dirty="0" smtClean="0">
                <a:solidFill>
                  <a:srgbClr val="000000"/>
                </a:solidFill>
              </a:rPr>
              <a:t>DAK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606542" y="2234050"/>
            <a:ext cx="518694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sz="1200" b="1" dirty="0" smtClean="0">
                <a:solidFill>
                  <a:srgbClr val="000000"/>
                </a:solidFill>
              </a:rPr>
              <a:t>DBH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66" name="Down Arrow 65"/>
          <p:cNvSpPr>
            <a:spLocks noChangeArrowheads="1"/>
          </p:cNvSpPr>
          <p:nvPr/>
        </p:nvSpPr>
        <p:spPr bwMode="auto">
          <a:xfrm>
            <a:off x="852965" y="3735295"/>
            <a:ext cx="272271" cy="1140623"/>
          </a:xfrm>
          <a:prstGeom prst="downArrow">
            <a:avLst>
              <a:gd name="adj1" fmla="val 50000"/>
              <a:gd name="adj2" fmla="val 49992"/>
            </a:avLst>
          </a:prstGeom>
          <a:solidFill>
            <a:srgbClr val="54823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400">
              <a:solidFill>
                <a:srgbClr val="FFFFFF"/>
              </a:solidFill>
              <a:latin typeface="Tw Cen MT" charset="0"/>
              <a:ea typeface="MS PGothic" charset="0"/>
              <a:cs typeface="MS PGothic" charset="0"/>
            </a:endParaRP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2948226" y="2202935"/>
            <a:ext cx="518694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sz="1200" b="1" dirty="0" smtClean="0">
                <a:solidFill>
                  <a:srgbClr val="000000"/>
                </a:solidFill>
              </a:rPr>
              <a:t>DAU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2960659" y="2482002"/>
            <a:ext cx="518694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sz="1200" b="1" dirty="0" smtClean="0">
                <a:solidFill>
                  <a:srgbClr val="000000"/>
                </a:solidFill>
              </a:rPr>
              <a:t>DAK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79" name="Down Arrow 78"/>
          <p:cNvSpPr>
            <a:spLocks noChangeArrowheads="1"/>
          </p:cNvSpPr>
          <p:nvPr/>
        </p:nvSpPr>
        <p:spPr bwMode="auto">
          <a:xfrm rot="2897514">
            <a:off x="1533323" y="2014715"/>
            <a:ext cx="294870" cy="784951"/>
          </a:xfrm>
          <a:prstGeom prst="downArrow">
            <a:avLst>
              <a:gd name="adj1" fmla="val 50000"/>
              <a:gd name="adj2" fmla="val 49992"/>
            </a:avLst>
          </a:prstGeom>
          <a:solidFill>
            <a:schemeClr val="accent6">
              <a:lumMod val="75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400">
              <a:solidFill>
                <a:srgbClr val="FFFFFF"/>
              </a:solidFill>
              <a:latin typeface="Tw Cen MT" charset="0"/>
              <a:ea typeface="MS PGothic" charset="0"/>
              <a:cs typeface="MS PGothic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063179" y="2026479"/>
            <a:ext cx="518694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d-ID" sz="1200" b="1" dirty="0" smtClean="0">
                <a:solidFill>
                  <a:srgbClr val="000000"/>
                </a:solidFill>
              </a:rPr>
              <a:t>PAD</a:t>
            </a:r>
            <a:endParaRPr lang="en-US" sz="1200" b="1" dirty="0">
              <a:solidFill>
                <a:srgbClr val="000000"/>
              </a:solidFill>
            </a:endParaRPr>
          </a:p>
        </p:txBody>
      </p:sp>
      <p:graphicFrame>
        <p:nvGraphicFramePr>
          <p:cNvPr id="53" name="Chart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8412229"/>
              </p:ext>
            </p:extLst>
          </p:nvPr>
        </p:nvGraphicFramePr>
        <p:xfrm>
          <a:off x="5827042" y="1725261"/>
          <a:ext cx="3077156" cy="259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0" name="Chart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0455069"/>
              </p:ext>
            </p:extLst>
          </p:nvPr>
        </p:nvGraphicFramePr>
        <p:xfrm>
          <a:off x="5436359" y="4168589"/>
          <a:ext cx="3467839" cy="185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34837" y="5650335"/>
            <a:ext cx="3711743" cy="738664"/>
          </a:xfrm>
          <a:prstGeom prst="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r>
              <a:rPr lang="id-ID" sz="1400" b="1" dirty="0" smtClean="0"/>
              <a:t>Sumber dana PAD  di Dinkes </a:t>
            </a:r>
            <a:r>
              <a:rPr lang="id-ID" sz="1400" b="1" dirty="0" smtClean="0">
                <a:sym typeface="Wingdings"/>
              </a:rPr>
              <a:t>bersumber Dana </a:t>
            </a:r>
            <a:r>
              <a:rPr lang="mr-IN" sz="1400" b="1" dirty="0" smtClean="0">
                <a:sym typeface="Wingdings"/>
              </a:rPr>
              <a:t>–</a:t>
            </a:r>
            <a:r>
              <a:rPr lang="id-ID" sz="1400" b="1" dirty="0" smtClean="0">
                <a:sym typeface="Wingdings"/>
              </a:rPr>
              <a:t> dana Pusat (BOK, JKN-Kapitasi</a:t>
            </a:r>
            <a:r>
              <a:rPr lang="id-ID" sz="1400" b="1" dirty="0" smtClean="0">
                <a:sym typeface="Wingdings"/>
              </a:rPr>
              <a:t>)  Ketergantungan dana Pusat</a:t>
            </a:r>
            <a:endParaRPr lang="id-ID" sz="14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1122943" y="4474913"/>
            <a:ext cx="1010576" cy="43088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d-ID" sz="1100" b="1" dirty="0" smtClean="0">
                <a:latin typeface="Arial" charset="0"/>
                <a:ea typeface="ＭＳ Ｐゴシック" charset="0"/>
                <a:cs typeface="Arial" charset="0"/>
              </a:rPr>
              <a:t>Rp. 2,8 M (BOK-2016)</a:t>
            </a:r>
            <a:endParaRPr lang="id-ID" sz="1100" b="1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1736" y="4107371"/>
            <a:ext cx="1010576" cy="43088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d-ID" sz="1100" b="1" dirty="0" smtClean="0">
                <a:latin typeface="Arial" charset="0"/>
                <a:ea typeface="ＭＳ Ｐゴシック" charset="0"/>
                <a:cs typeface="Arial" charset="0"/>
              </a:rPr>
              <a:t>Rp. ??? M (JKN-2016)</a:t>
            </a:r>
            <a:endParaRPr lang="id-ID" sz="1100" b="1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049726" y="4107371"/>
            <a:ext cx="1010576" cy="43088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d-ID" sz="1100" b="1" dirty="0" smtClean="0">
                <a:latin typeface="Arial" charset="0"/>
                <a:ea typeface="ＭＳ Ｐゴシック" charset="0"/>
                <a:cs typeface="Arial" charset="0"/>
              </a:rPr>
              <a:t>Rp. ? M (JKN-2016)</a:t>
            </a:r>
            <a:endParaRPr lang="id-ID" sz="1100" b="1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456235" y="2267155"/>
            <a:ext cx="1010576" cy="43088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d-ID" sz="1100" b="1" dirty="0" smtClean="0">
                <a:latin typeface="Arial" charset="0"/>
                <a:ea typeface="ＭＳ Ｐゴシック" charset="0"/>
                <a:cs typeface="Arial" charset="0"/>
              </a:rPr>
              <a:t>Rp. 73,19 M (2016)</a:t>
            </a:r>
            <a:endParaRPr lang="id-ID" sz="1100" b="1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5" name="Right Arrow 84"/>
          <p:cNvSpPr>
            <a:spLocks noChangeArrowheads="1"/>
          </p:cNvSpPr>
          <p:nvPr/>
        </p:nvSpPr>
        <p:spPr bwMode="auto">
          <a:xfrm>
            <a:off x="4806352" y="3252963"/>
            <a:ext cx="1020691" cy="226303"/>
          </a:xfrm>
          <a:prstGeom prst="rightArrow">
            <a:avLst>
              <a:gd name="adj1" fmla="val 50000"/>
              <a:gd name="adj2" fmla="val 50003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400">
              <a:solidFill>
                <a:srgbClr val="FFFFFF"/>
              </a:solidFill>
              <a:latin typeface="Tw Cen MT" charset="0"/>
              <a:ea typeface="MS PGothic" charset="0"/>
              <a:cs typeface="MS PGothic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637491" y="3575116"/>
            <a:ext cx="985572" cy="43088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d-ID" sz="1100" b="1" dirty="0" smtClean="0">
                <a:latin typeface="Arial" charset="0"/>
                <a:ea typeface="ＭＳ Ｐゴシック" charset="0"/>
                <a:cs typeface="Arial" charset="0"/>
              </a:rPr>
              <a:t>6% dari APBD</a:t>
            </a:r>
            <a:endParaRPr lang="id-ID" sz="1100" b="1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702" y="6330462"/>
            <a:ext cx="1923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Trisnantoro</a:t>
            </a:r>
            <a:r>
              <a:rPr lang="en-US" dirty="0" smtClean="0">
                <a:solidFill>
                  <a:srgbClr val="FFFFFF"/>
                </a:solidFill>
              </a:rPr>
              <a:t>, 2014)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9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72629" y="1934578"/>
            <a:ext cx="6323446" cy="1362075"/>
          </a:xfrm>
        </p:spPr>
        <p:txBody>
          <a:bodyPr>
            <a:noAutofit/>
          </a:bodyPr>
          <a:lstStyle/>
          <a:p>
            <a:r>
              <a:rPr lang="id-ID" sz="4400" dirty="0" smtClean="0"/>
              <a:t>Bagian 1. </a:t>
            </a:r>
            <a:br>
              <a:rPr lang="id-ID" sz="4400" dirty="0" smtClean="0"/>
            </a:br>
            <a:r>
              <a:rPr lang="id-ID" sz="4400" dirty="0" smtClean="0"/>
              <a:t>Pendahuluan</a:t>
            </a:r>
            <a:endParaRPr lang="id-ID" sz="4400" dirty="0"/>
          </a:p>
        </p:txBody>
      </p:sp>
    </p:spTree>
    <p:extLst>
      <p:ext uri="{BB962C8B-B14F-4D97-AF65-F5344CB8AC3E}">
        <p14:creationId xmlns:p14="http://schemas.microsoft.com/office/powerpoint/2010/main" val="3978402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Anggaran JKN-PBI 2015-2019</a:t>
            </a:r>
            <a:endParaRPr lang="id-ID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555587"/>
              </p:ext>
            </p:extLst>
          </p:nvPr>
        </p:nvGraphicFramePr>
        <p:xfrm>
          <a:off x="707575" y="1570169"/>
          <a:ext cx="7801429" cy="4507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0646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8695" y="6649"/>
            <a:ext cx="8229600" cy="1143000"/>
          </a:xfrm>
        </p:spPr>
        <p:txBody>
          <a:bodyPr/>
          <a:lstStyle/>
          <a:p>
            <a:r>
              <a:rPr lang="id-ID" dirty="0" smtClean="0"/>
              <a:t>Dana Kapitasi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AA9F-4A01-F340-AB11-972A150A7953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863937"/>
              </p:ext>
            </p:extLst>
          </p:nvPr>
        </p:nvGraphicFramePr>
        <p:xfrm>
          <a:off x="5147730" y="695672"/>
          <a:ext cx="351202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0179109"/>
              </p:ext>
            </p:extLst>
          </p:nvPr>
        </p:nvGraphicFramePr>
        <p:xfrm>
          <a:off x="675091" y="1374589"/>
          <a:ext cx="4688792" cy="3148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16002" y="3288465"/>
            <a:ext cx="21993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mtClean="0"/>
              <a:t>Pemanfaatan Dana Kapitasi:</a:t>
            </a:r>
          </a:p>
          <a:p>
            <a:pPr marL="285750" indent="-285750">
              <a:buFont typeface="Arial"/>
              <a:buChar char="•"/>
            </a:pPr>
            <a:r>
              <a:rPr lang="id-ID" smtClean="0"/>
              <a:t>Peruntukan utk Obat dan Alkes berkisar 12%-13%</a:t>
            </a:r>
          </a:p>
          <a:p>
            <a:pPr marL="285750" indent="-285750">
              <a:buFont typeface="Arial"/>
              <a:buChar char="•"/>
            </a:pPr>
            <a:endParaRPr lang="id-ID" smtClean="0"/>
          </a:p>
          <a:p>
            <a:pPr marL="285750" indent="-285750">
              <a:buFont typeface="Arial"/>
              <a:buChar char="•"/>
            </a:pPr>
            <a:r>
              <a:rPr lang="id-ID" smtClean="0"/>
              <a:t>Peruntukan Opr lainnya 15% termasuk pembelian inventaris</a:t>
            </a:r>
            <a:endParaRPr lang="id-ID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796197"/>
              </p:ext>
            </p:extLst>
          </p:nvPr>
        </p:nvGraphicFramePr>
        <p:xfrm>
          <a:off x="491862" y="4223114"/>
          <a:ext cx="3623686" cy="2133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46105" y="5162922"/>
            <a:ext cx="19705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d-ID" sz="1600" dirty="0" smtClean="0"/>
              <a:t>Masih terdapat sisa alokasi dana Kapitasi – ratusan juta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599024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E234F6-A623-BD46-95F2-8AC3A8423E6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22530" name="Title 1"/>
          <p:cNvSpPr txBox="1">
            <a:spLocks/>
          </p:cNvSpPr>
          <p:nvPr/>
        </p:nvSpPr>
        <p:spPr bwMode="auto">
          <a:xfrm>
            <a:off x="1039814" y="61913"/>
            <a:ext cx="55133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</a:pPr>
            <a:r>
              <a:rPr lang="id-ID" b="1" dirty="0" smtClean="0"/>
              <a:t>Ketepatan alokasi anggaran </a:t>
            </a:r>
            <a:r>
              <a:rPr lang="id-ID" b="1" dirty="0"/>
              <a:t>Program Kesehatan </a:t>
            </a:r>
            <a:r>
              <a:rPr lang="id-ID" b="1" dirty="0" smtClean="0"/>
              <a:t>di Dinkes</a:t>
            </a:r>
            <a:endParaRPr lang="id-ID" b="1" dirty="0"/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478463" y="1193619"/>
          <a:ext cx="2689827" cy="2969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53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" r="5383" b="8812"/>
          <a:stretch>
            <a:fillRect/>
          </a:stretch>
        </p:blipFill>
        <p:spPr bwMode="auto">
          <a:xfrm>
            <a:off x="4124326" y="1393825"/>
            <a:ext cx="3959225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7535864" y="2884490"/>
            <a:ext cx="477837" cy="32543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3943350" y="3440114"/>
            <a:ext cx="4572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d-ID"/>
              <a:t>Prosentase belanja gaji 38% dari total anggaran dinas kesehatan, meskipun belum ada aturan standar besaran tersebut sudah di bawah 50% belanja program dan kegiatan</a:t>
            </a:r>
          </a:p>
          <a:p>
            <a:pPr marL="285750" indent="-285750">
              <a:buFont typeface="Arial" charset="0"/>
              <a:buChar char="•"/>
            </a:pPr>
            <a:r>
              <a:rPr lang="id-ID"/>
              <a:t>Besaran belanja </a:t>
            </a:r>
            <a:r>
              <a:rPr lang="id-ID" b="1"/>
              <a:t>UKM 14% </a:t>
            </a:r>
            <a:r>
              <a:rPr lang="id-ID"/>
              <a:t>di bawah belanja </a:t>
            </a:r>
            <a:r>
              <a:rPr lang="id-ID" b="1"/>
              <a:t>UKP 21%</a:t>
            </a:r>
          </a:p>
          <a:p>
            <a:pPr marL="285750" indent="-285750">
              <a:buFont typeface="Arial" charset="0"/>
              <a:buChar char="•"/>
            </a:pPr>
            <a:r>
              <a:rPr lang="id-ID" b="1"/>
              <a:t>Belanja UKP termasuk belanja Jamkesda </a:t>
            </a:r>
          </a:p>
        </p:txBody>
      </p:sp>
      <p:sp>
        <p:nvSpPr>
          <p:cNvPr id="18" name="Right Arrow 17"/>
          <p:cNvSpPr>
            <a:spLocks noChangeArrowheads="1"/>
          </p:cNvSpPr>
          <p:nvPr/>
        </p:nvSpPr>
        <p:spPr bwMode="auto">
          <a:xfrm rot="21219303">
            <a:off x="2784475" y="2244725"/>
            <a:ext cx="1187450" cy="192088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600">
              <a:solidFill>
                <a:srgbClr val="FFFFFF"/>
              </a:solidFill>
              <a:latin typeface="Tw Cen MT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235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3" t="3407" r="12977" b="9280"/>
          <a:stretch/>
        </p:blipFill>
        <p:spPr bwMode="auto">
          <a:xfrm>
            <a:off x="196947" y="1180717"/>
            <a:ext cx="4510619" cy="326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" t="4457" r="19981" b="8155"/>
          <a:stretch/>
        </p:blipFill>
        <p:spPr bwMode="auto">
          <a:xfrm>
            <a:off x="4360995" y="3287463"/>
            <a:ext cx="4557932" cy="329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6946" y="190117"/>
            <a:ext cx="4653733" cy="5269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400" b="1" dirty="0" smtClean="0">
                <a:latin typeface="Arial" pitchFamily="34" charset="0"/>
                <a:cs typeface="Arial" pitchFamily="34" charset="0"/>
              </a:rPr>
              <a:t>Meningkatkan Proporsi </a:t>
            </a:r>
            <a:r>
              <a:rPr lang="id-ID" sz="2400" b="1" dirty="0" smtClean="0">
                <a:latin typeface="Arial" pitchFamily="34" charset="0"/>
                <a:cs typeface="Arial" pitchFamily="34" charset="0"/>
              </a:rPr>
              <a:t>Pendanaan di </a:t>
            </a:r>
            <a:r>
              <a:rPr lang="id-ID" sz="2400" b="1" dirty="0" smtClean="0">
                <a:latin typeface="Arial" pitchFamily="34" charset="0"/>
                <a:cs typeface="Arial" pitchFamily="34" charset="0"/>
              </a:rPr>
              <a:t>Puskesmas</a:t>
            </a:r>
          </a:p>
        </p:txBody>
      </p:sp>
    </p:spTree>
    <p:extLst>
      <p:ext uri="{BB962C8B-B14F-4D97-AF65-F5344CB8AC3E}">
        <p14:creationId xmlns:p14="http://schemas.microsoft.com/office/powerpoint/2010/main" val="11978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1"/>
          <p:cNvGrpSpPr>
            <a:grpSpLocks/>
          </p:cNvGrpSpPr>
          <p:nvPr/>
        </p:nvGrpSpPr>
        <p:grpSpPr bwMode="auto">
          <a:xfrm>
            <a:off x="641351" y="1198563"/>
            <a:ext cx="3602038" cy="2876550"/>
            <a:chOff x="407988" y="989879"/>
            <a:chExt cx="8184252" cy="5639521"/>
          </a:xfrm>
        </p:grpSpPr>
        <p:sp>
          <p:nvSpPr>
            <p:cNvPr id="4" name="Rectangle 3"/>
            <p:cNvSpPr/>
            <p:nvPr/>
          </p:nvSpPr>
          <p:spPr>
            <a:xfrm>
              <a:off x="2056382" y="989879"/>
              <a:ext cx="1450008" cy="97104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600">
                  <a:solidFill>
                    <a:srgbClr val="000000"/>
                  </a:solidFill>
                </a:rPr>
                <a:t>Kementrian Kesehatan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056382" y="3859437"/>
              <a:ext cx="1450008" cy="96793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600" dirty="0">
                  <a:solidFill>
                    <a:srgbClr val="000000"/>
                  </a:solidFill>
                </a:rPr>
                <a:t>Dinkes Kab/Kota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056382" y="5561874"/>
              <a:ext cx="1450008" cy="106752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600">
                  <a:solidFill>
                    <a:srgbClr val="000000"/>
                  </a:solidFill>
                </a:rPr>
                <a:t>Puskesmas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34234" y="3843874"/>
              <a:ext cx="988314" cy="69404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600" dirty="0">
                  <a:solidFill>
                    <a:srgbClr val="000000"/>
                  </a:solidFill>
                </a:rPr>
                <a:t>DIPA TP Dinkes Kab/Kota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85122" y="3700707"/>
              <a:ext cx="1143416" cy="83099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600" dirty="0">
                  <a:solidFill>
                    <a:srgbClr val="000000"/>
                  </a:solidFill>
                </a:rPr>
                <a:t>DPA SKPD Dinkes Kab/Kota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028538" y="2664306"/>
              <a:ext cx="1450008" cy="76251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600" dirty="0">
                  <a:solidFill>
                    <a:srgbClr val="000000"/>
                  </a:solidFill>
                </a:rPr>
                <a:t>APBD Kab/Kota</a:t>
              </a:r>
            </a:p>
          </p:txBody>
        </p:sp>
        <p:cxnSp>
          <p:nvCxnSpPr>
            <p:cNvPr id="11" name="Straight Arrow Connector 10"/>
            <p:cNvCxnSpPr>
              <a:stCxn id="4" idx="2"/>
              <a:endCxn id="5" idx="0"/>
            </p:cNvCxnSpPr>
            <p:nvPr/>
          </p:nvCxnSpPr>
          <p:spPr>
            <a:xfrm>
              <a:off x="2781385" y="1960922"/>
              <a:ext cx="0" cy="18985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5" idx="2"/>
              <a:endCxn id="6" idx="0"/>
            </p:cNvCxnSpPr>
            <p:nvPr/>
          </p:nvCxnSpPr>
          <p:spPr>
            <a:xfrm>
              <a:off x="2781385" y="4861603"/>
              <a:ext cx="0" cy="669147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/>
            <p:nvPr/>
          </p:nvCxnSpPr>
          <p:spPr>
            <a:xfrm rot="10800000" flipV="1">
              <a:off x="1028390" y="1864439"/>
              <a:ext cx="1027992" cy="2122601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7" idx="2"/>
              <a:endCxn id="6" idx="1"/>
            </p:cNvCxnSpPr>
            <p:nvPr/>
          </p:nvCxnSpPr>
          <p:spPr>
            <a:xfrm rot="16200000" flipH="1">
              <a:off x="762749" y="4850454"/>
              <a:ext cx="1559271" cy="934208"/>
            </a:xfrm>
            <a:prstGeom prst="bentConnector2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>
              <a:stCxn id="9" idx="2"/>
              <a:endCxn id="8" idx="3"/>
            </p:cNvCxnSpPr>
            <p:nvPr/>
          </p:nvCxnSpPr>
          <p:spPr>
            <a:xfrm rot="5400000">
              <a:off x="5047129" y="3440694"/>
              <a:ext cx="687823" cy="660080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stCxn id="8" idx="2"/>
              <a:endCxn id="6" idx="3"/>
            </p:cNvCxnSpPr>
            <p:nvPr/>
          </p:nvCxnSpPr>
          <p:spPr>
            <a:xfrm rot="5400000">
              <a:off x="3199765" y="4881607"/>
              <a:ext cx="1565495" cy="865677"/>
            </a:xfrm>
            <a:prstGeom prst="bentConnector2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2896808" y="1988932"/>
              <a:ext cx="988314" cy="69404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600" dirty="0">
                  <a:solidFill>
                    <a:srgbClr val="000000"/>
                  </a:solidFill>
                </a:rPr>
                <a:t>DIPA BUK (TP)</a:t>
              </a:r>
            </a:p>
          </p:txBody>
        </p:sp>
        <p:sp>
          <p:nvSpPr>
            <p:cNvPr id="38978" name="TextBox 41"/>
            <p:cNvSpPr txBox="1">
              <a:spLocks noChangeArrowheads="1"/>
            </p:cNvSpPr>
            <p:nvPr/>
          </p:nvSpPr>
          <p:spPr bwMode="auto">
            <a:xfrm>
              <a:off x="2743199" y="2694783"/>
              <a:ext cx="1352187" cy="543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d-ID" sz="600">
                  <a:latin typeface="Arial" charset="0"/>
                </a:rPr>
                <a:t>Jamkesmas</a:t>
              </a:r>
            </a:p>
            <a:p>
              <a:pPr eaLnBrk="1" hangingPunct="1"/>
              <a:r>
                <a:rPr lang="id-ID" sz="600">
                  <a:latin typeface="Arial" charset="0"/>
                </a:rPr>
                <a:t>Jampersal</a:t>
              </a:r>
            </a:p>
          </p:txBody>
        </p:sp>
        <p:sp>
          <p:nvSpPr>
            <p:cNvPr id="38979" name="TextBox 42"/>
            <p:cNvSpPr txBox="1">
              <a:spLocks noChangeArrowheads="1"/>
            </p:cNvSpPr>
            <p:nvPr/>
          </p:nvSpPr>
          <p:spPr bwMode="auto">
            <a:xfrm>
              <a:off x="407988" y="2379012"/>
              <a:ext cx="798372" cy="362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d-ID" sz="600">
                  <a:latin typeface="Arial" charset="0"/>
                </a:rPr>
                <a:t>BOK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6024066" y="4740222"/>
              <a:ext cx="458086" cy="34858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300">
                <a:solidFill>
                  <a:srgbClr val="000000"/>
                </a:solidFill>
              </a:endParaRPr>
            </a:p>
          </p:txBody>
        </p:sp>
        <p:sp>
          <p:nvSpPr>
            <p:cNvPr id="38981" name="TextBox 56"/>
            <p:cNvSpPr txBox="1">
              <a:spLocks noChangeArrowheads="1"/>
            </p:cNvSpPr>
            <p:nvPr/>
          </p:nvSpPr>
          <p:spPr bwMode="auto">
            <a:xfrm>
              <a:off x="6634164" y="4461595"/>
              <a:ext cx="1905002" cy="72408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d-ID" sz="600">
                  <a:latin typeface="Arial" charset="0"/>
                </a:rPr>
                <a:t>1,2,3 adalah alur turunnya dana ke puskesmas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456904" y="1220191"/>
              <a:ext cx="2135336" cy="13165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600">
                  <a:solidFill>
                    <a:srgbClr val="000000"/>
                  </a:solidFill>
                </a:rPr>
                <a:t>PAD</a:t>
              </a:r>
            </a:p>
            <a:p>
              <a:pPr algn="ctr">
                <a:defRPr/>
              </a:pPr>
              <a:r>
                <a:rPr lang="id-ID" sz="600">
                  <a:solidFill>
                    <a:srgbClr val="000000"/>
                  </a:solidFill>
                </a:rPr>
                <a:t>Dana Perimbangan</a:t>
              </a:r>
            </a:p>
            <a:p>
              <a:pPr algn="ctr">
                <a:defRPr/>
              </a:pPr>
              <a:r>
                <a:rPr lang="id-ID" sz="600">
                  <a:solidFill>
                    <a:srgbClr val="000000"/>
                  </a:solidFill>
                </a:rPr>
                <a:t>Lain-lain Pend Darh yg Sah</a:t>
              </a:r>
            </a:p>
          </p:txBody>
        </p:sp>
        <p:cxnSp>
          <p:nvCxnSpPr>
            <p:cNvPr id="32" name="Elbow Connector 31"/>
            <p:cNvCxnSpPr>
              <a:stCxn id="31" idx="2"/>
              <a:endCxn id="9" idx="3"/>
            </p:cNvCxnSpPr>
            <p:nvPr/>
          </p:nvCxnSpPr>
          <p:spPr>
            <a:xfrm rot="5400000">
              <a:off x="6746350" y="2268896"/>
              <a:ext cx="510420" cy="1046026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480128" y="1537647"/>
              <a:ext cx="991922" cy="69093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600" dirty="0">
                  <a:solidFill>
                    <a:srgbClr val="000000"/>
                  </a:solidFill>
                </a:rPr>
                <a:t>TP BGKIA</a:t>
              </a:r>
            </a:p>
          </p:txBody>
        </p:sp>
      </p:grpSp>
      <p:sp>
        <p:nvSpPr>
          <p:cNvPr id="33816" name="TextBox 2"/>
          <p:cNvSpPr txBox="1">
            <a:spLocks noChangeArrowheads="1"/>
          </p:cNvSpPr>
          <p:nvPr/>
        </p:nvSpPr>
        <p:spPr bwMode="auto">
          <a:xfrm>
            <a:off x="947738" y="982663"/>
            <a:ext cx="2416046" cy="2154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d-ID" sz="800" b="1" dirty="0"/>
              <a:t>PEMBIAYAAN PUSKESMAS – SEBELUM 2014</a:t>
            </a:r>
          </a:p>
        </p:txBody>
      </p:sp>
      <p:sp>
        <p:nvSpPr>
          <p:cNvPr id="28" name="Oval 27"/>
          <p:cNvSpPr/>
          <p:nvPr/>
        </p:nvSpPr>
        <p:spPr>
          <a:xfrm>
            <a:off x="908051" y="3565525"/>
            <a:ext cx="287338" cy="182563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5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0" name="Oval 59"/>
          <p:cNvSpPr/>
          <p:nvPr/>
        </p:nvSpPr>
        <p:spPr>
          <a:xfrm>
            <a:off x="1668464" y="3197225"/>
            <a:ext cx="288925" cy="18415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5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1" name="Oval 60"/>
          <p:cNvSpPr/>
          <p:nvPr/>
        </p:nvSpPr>
        <p:spPr>
          <a:xfrm>
            <a:off x="2287589" y="3224213"/>
            <a:ext cx="288925" cy="182562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500" dirty="0">
                <a:solidFill>
                  <a:srgbClr val="000000"/>
                </a:solidFill>
              </a:rPr>
              <a:t>3</a:t>
            </a:r>
          </a:p>
        </p:txBody>
      </p:sp>
      <p:grpSp>
        <p:nvGrpSpPr>
          <p:cNvPr id="38918" name="Group 61"/>
          <p:cNvGrpSpPr>
            <a:grpSpLocks/>
          </p:cNvGrpSpPr>
          <p:nvPr/>
        </p:nvGrpSpPr>
        <p:grpSpPr bwMode="auto">
          <a:xfrm>
            <a:off x="4668839" y="1287465"/>
            <a:ext cx="3868737" cy="2357437"/>
            <a:chOff x="407988" y="1312863"/>
            <a:chExt cx="8431212" cy="4783137"/>
          </a:xfrm>
        </p:grpSpPr>
        <p:sp>
          <p:nvSpPr>
            <p:cNvPr id="63" name="Rectangle 62"/>
            <p:cNvSpPr/>
            <p:nvPr/>
          </p:nvSpPr>
          <p:spPr>
            <a:xfrm>
              <a:off x="2058249" y="1425596"/>
              <a:ext cx="1446142" cy="1069361"/>
            </a:xfrm>
            <a:prstGeom prst="rect">
              <a:avLst/>
            </a:prstGeom>
            <a:solidFill>
              <a:srgbClr val="DAE3F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800">
                  <a:solidFill>
                    <a:srgbClr val="000000"/>
                  </a:solidFill>
                </a:rPr>
                <a:t>Kementrian Kesehatan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058249" y="5029860"/>
              <a:ext cx="1446142" cy="1066140"/>
            </a:xfrm>
            <a:prstGeom prst="rect">
              <a:avLst/>
            </a:prstGeom>
            <a:solidFill>
              <a:srgbClr val="DAE3F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800">
                  <a:solidFill>
                    <a:srgbClr val="000000"/>
                  </a:solidFill>
                </a:rPr>
                <a:t>Puskesmas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32536" y="3809112"/>
              <a:ext cx="992924" cy="763371"/>
            </a:xfrm>
            <a:prstGeom prst="rect">
              <a:avLst/>
            </a:prstGeom>
            <a:solidFill>
              <a:srgbClr val="DAE3F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600" dirty="0">
                  <a:solidFill>
                    <a:srgbClr val="000000"/>
                  </a:solidFill>
                </a:rPr>
                <a:t>DIPA TP Dinkes Kab/Kota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884954" y="3657728"/>
              <a:ext cx="1145151" cy="914755"/>
            </a:xfrm>
            <a:prstGeom prst="rect">
              <a:avLst/>
            </a:prstGeom>
            <a:solidFill>
              <a:srgbClr val="DAE3F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600" dirty="0">
                  <a:solidFill>
                    <a:srgbClr val="000000"/>
                  </a:solidFill>
                </a:rPr>
                <a:t>DPA SKPD Dinkes Kab/Kota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30106" y="2627018"/>
              <a:ext cx="1446142" cy="837452"/>
            </a:xfrm>
            <a:prstGeom prst="rect">
              <a:avLst/>
            </a:prstGeom>
            <a:solidFill>
              <a:srgbClr val="DAE3F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800" dirty="0">
                  <a:solidFill>
                    <a:srgbClr val="000000"/>
                  </a:solidFill>
                </a:rPr>
                <a:t>APBD Kab/Kota</a:t>
              </a:r>
            </a:p>
          </p:txBody>
        </p:sp>
        <p:cxnSp>
          <p:nvCxnSpPr>
            <p:cNvPr id="68" name="Elbow Connector 67"/>
            <p:cNvCxnSpPr>
              <a:stCxn id="63" idx="1"/>
              <a:endCxn id="65" idx="0"/>
            </p:cNvCxnSpPr>
            <p:nvPr/>
          </p:nvCxnSpPr>
          <p:spPr>
            <a:xfrm rot="10800000" flipV="1">
              <a:off x="1027268" y="1960277"/>
              <a:ext cx="1030981" cy="1848836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Elbow Connector 68"/>
            <p:cNvCxnSpPr>
              <a:stCxn id="65" idx="2"/>
              <a:endCxn id="64" idx="1"/>
            </p:cNvCxnSpPr>
            <p:nvPr/>
          </p:nvCxnSpPr>
          <p:spPr>
            <a:xfrm rot="16200000" flipH="1">
              <a:off x="1048341" y="4551409"/>
              <a:ext cx="988836" cy="1030981"/>
            </a:xfrm>
            <a:prstGeom prst="bentConnector2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Elbow Connector 69"/>
            <p:cNvCxnSpPr>
              <a:stCxn id="67" idx="2"/>
              <a:endCxn id="66" idx="3"/>
            </p:cNvCxnSpPr>
            <p:nvPr/>
          </p:nvCxnSpPr>
          <p:spPr>
            <a:xfrm rot="5400000">
              <a:off x="5066323" y="3428253"/>
              <a:ext cx="650636" cy="723070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Elbow Connector 70"/>
            <p:cNvCxnSpPr>
              <a:stCxn id="66" idx="1"/>
              <a:endCxn id="64" idx="0"/>
            </p:cNvCxnSpPr>
            <p:nvPr/>
          </p:nvCxnSpPr>
          <p:spPr>
            <a:xfrm rot="10800000" flipV="1">
              <a:off x="2781321" y="4115105"/>
              <a:ext cx="1103633" cy="914755"/>
            </a:xfrm>
            <a:prstGeom prst="bentConnector2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>
              <a:off x="1027268" y="4807613"/>
              <a:ext cx="460137" cy="383296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8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73" name="Oval 72"/>
            <p:cNvSpPr/>
            <p:nvPr/>
          </p:nvSpPr>
          <p:spPr>
            <a:xfrm>
              <a:off x="3047714" y="4192409"/>
              <a:ext cx="456676" cy="380074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4" name="Oval 73"/>
            <p:cNvSpPr/>
            <p:nvPr/>
          </p:nvSpPr>
          <p:spPr>
            <a:xfrm>
              <a:off x="4144430" y="5603193"/>
              <a:ext cx="456676" cy="380074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8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38957" name="TextBox 42"/>
            <p:cNvSpPr txBox="1">
              <a:spLocks noChangeArrowheads="1"/>
            </p:cNvSpPr>
            <p:nvPr/>
          </p:nvSpPr>
          <p:spPr bwMode="auto">
            <a:xfrm>
              <a:off x="407988" y="2455863"/>
              <a:ext cx="905503" cy="437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d-ID" sz="800">
                  <a:latin typeface="Arial" charset="0"/>
                </a:rPr>
                <a:t>BOK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6400135" y="4382445"/>
              <a:ext cx="456676" cy="380074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800">
                <a:solidFill>
                  <a:srgbClr val="000000"/>
                </a:solidFill>
              </a:endParaRPr>
            </a:p>
          </p:txBody>
        </p:sp>
        <p:sp>
          <p:nvSpPr>
            <p:cNvPr id="38959" name="TextBox 56"/>
            <p:cNvSpPr txBox="1">
              <a:spLocks noChangeArrowheads="1"/>
            </p:cNvSpPr>
            <p:nvPr/>
          </p:nvSpPr>
          <p:spPr bwMode="auto">
            <a:xfrm>
              <a:off x="6819902" y="4346577"/>
              <a:ext cx="1904999" cy="11864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d-ID" sz="800">
                  <a:latin typeface="Arial" charset="0"/>
                </a:rPr>
                <a:t>1,2,3,adalah alur turunnya dana ke puskesmas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704585" y="1312863"/>
              <a:ext cx="2134615" cy="1446214"/>
            </a:xfrm>
            <a:prstGeom prst="rect">
              <a:avLst/>
            </a:prstGeom>
            <a:solidFill>
              <a:srgbClr val="DAE3F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600">
                  <a:solidFill>
                    <a:srgbClr val="000000"/>
                  </a:solidFill>
                </a:rPr>
                <a:t>PAD</a:t>
              </a:r>
            </a:p>
            <a:p>
              <a:pPr algn="ctr">
                <a:defRPr/>
              </a:pPr>
              <a:r>
                <a:rPr lang="id-ID" sz="600">
                  <a:solidFill>
                    <a:srgbClr val="000000"/>
                  </a:solidFill>
                </a:rPr>
                <a:t>Dana Perimbangan</a:t>
              </a:r>
            </a:p>
            <a:p>
              <a:pPr algn="ctr">
                <a:defRPr/>
              </a:pPr>
              <a:r>
                <a:rPr lang="id-ID" sz="600">
                  <a:solidFill>
                    <a:srgbClr val="000000"/>
                  </a:solidFill>
                </a:rPr>
                <a:t>Lain-lain Pend Darh yg Sah</a:t>
              </a:r>
            </a:p>
          </p:txBody>
        </p:sp>
        <p:cxnSp>
          <p:nvCxnSpPr>
            <p:cNvPr id="79" name="Elbow Connector 78"/>
            <p:cNvCxnSpPr>
              <a:stCxn id="78" idx="2"/>
              <a:endCxn id="67" idx="3"/>
            </p:cNvCxnSpPr>
            <p:nvPr/>
          </p:nvCxnSpPr>
          <p:spPr>
            <a:xfrm rot="5400000">
              <a:off x="6981601" y="2253723"/>
              <a:ext cx="286667" cy="1297375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>
            <a:xfrm>
              <a:off x="511778" y="1628518"/>
              <a:ext cx="992924" cy="760149"/>
            </a:xfrm>
            <a:prstGeom prst="rect">
              <a:avLst/>
            </a:prstGeom>
            <a:solidFill>
              <a:srgbClr val="DAE3F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800" dirty="0">
                  <a:solidFill>
                    <a:srgbClr val="000000"/>
                  </a:solidFill>
                </a:rPr>
                <a:t>TP BGKIA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258444" y="5145815"/>
              <a:ext cx="1446142" cy="837452"/>
            </a:xfrm>
            <a:prstGeom prst="rect">
              <a:avLst/>
            </a:prstGeom>
            <a:solidFill>
              <a:srgbClr val="DAE3F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800" dirty="0">
                  <a:solidFill>
                    <a:srgbClr val="000000"/>
                  </a:solidFill>
                </a:rPr>
                <a:t>Dana Kapitasi</a:t>
              </a:r>
            </a:p>
            <a:p>
              <a:pPr algn="ctr">
                <a:defRPr/>
              </a:pPr>
              <a:r>
                <a:rPr lang="id-ID" sz="800" dirty="0">
                  <a:solidFill>
                    <a:srgbClr val="000000"/>
                  </a:solidFill>
                </a:rPr>
                <a:t>(BPJSK)</a:t>
              </a:r>
            </a:p>
            <a:p>
              <a:pPr algn="ctr">
                <a:defRPr/>
              </a:pPr>
              <a:endParaRPr lang="id-ID" sz="800" dirty="0">
                <a:solidFill>
                  <a:srgbClr val="000000"/>
                </a:solidFill>
              </a:endParaRPr>
            </a:p>
          </p:txBody>
        </p:sp>
        <p:cxnSp>
          <p:nvCxnSpPr>
            <p:cNvPr id="82" name="Elbow Connector 81"/>
            <p:cNvCxnSpPr>
              <a:stCxn id="81" idx="1"/>
              <a:endCxn id="64" idx="3"/>
            </p:cNvCxnSpPr>
            <p:nvPr/>
          </p:nvCxnSpPr>
          <p:spPr>
            <a:xfrm rot="10800000">
              <a:off x="3504391" y="5561319"/>
              <a:ext cx="1754053" cy="322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2"/>
          <p:cNvSpPr txBox="1">
            <a:spLocks noChangeArrowheads="1"/>
          </p:cNvSpPr>
          <p:nvPr/>
        </p:nvSpPr>
        <p:spPr bwMode="auto">
          <a:xfrm>
            <a:off x="5581651" y="919163"/>
            <a:ext cx="2351926" cy="2154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d-ID" sz="800" b="1" dirty="0"/>
              <a:t>PEMBIAYAAN PUSKESMAS – </a:t>
            </a:r>
            <a:r>
              <a:rPr lang="id-ID" sz="800" b="1" dirty="0" smtClean="0"/>
              <a:t>2014 dan 2015</a:t>
            </a:r>
            <a:endParaRPr lang="id-ID" sz="800" b="1" dirty="0"/>
          </a:p>
        </p:txBody>
      </p:sp>
      <p:grpSp>
        <p:nvGrpSpPr>
          <p:cNvPr id="38920" name="Group 83"/>
          <p:cNvGrpSpPr>
            <a:grpSpLocks/>
          </p:cNvGrpSpPr>
          <p:nvPr/>
        </p:nvGrpSpPr>
        <p:grpSpPr bwMode="auto">
          <a:xfrm>
            <a:off x="2287588" y="4075115"/>
            <a:ext cx="4095750" cy="2319337"/>
            <a:chOff x="211689" y="403225"/>
            <a:chExt cx="8627511" cy="5819593"/>
          </a:xfrm>
        </p:grpSpPr>
        <p:sp>
          <p:nvSpPr>
            <p:cNvPr id="85" name="Rectangle 84"/>
            <p:cNvSpPr/>
            <p:nvPr/>
          </p:nvSpPr>
          <p:spPr>
            <a:xfrm>
              <a:off x="3505525" y="3103899"/>
              <a:ext cx="1447952" cy="1175071"/>
            </a:xfrm>
            <a:prstGeom prst="rect">
              <a:avLst/>
            </a:prstGeom>
            <a:solidFill>
              <a:srgbClr val="DAE3F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900" dirty="0">
                  <a:solidFill>
                    <a:srgbClr val="000000"/>
                  </a:solidFill>
                </a:rPr>
                <a:t>Dinkes Kab/Kota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057575" y="5027829"/>
              <a:ext cx="1906078" cy="1067523"/>
            </a:xfrm>
            <a:prstGeom prst="rect">
              <a:avLst/>
            </a:prstGeom>
            <a:solidFill>
              <a:srgbClr val="DAE3F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900" dirty="0">
                  <a:solidFill>
                    <a:srgbClr val="000000"/>
                  </a:solidFill>
                </a:rPr>
                <a:t>Puskesmas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30387" y="2032391"/>
              <a:ext cx="1447952" cy="948024"/>
            </a:xfrm>
            <a:prstGeom prst="rect">
              <a:avLst/>
            </a:prstGeom>
            <a:solidFill>
              <a:srgbClr val="DAE3F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900" dirty="0">
                  <a:solidFill>
                    <a:srgbClr val="000000"/>
                  </a:solidFill>
                </a:rPr>
                <a:t>APBD Kab/Kota</a:t>
              </a:r>
            </a:p>
          </p:txBody>
        </p:sp>
        <p:cxnSp>
          <p:nvCxnSpPr>
            <p:cNvPr id="88" name="Straight Arrow Connector 87"/>
            <p:cNvCxnSpPr>
              <a:stCxn id="85" idx="2"/>
              <a:endCxn id="86" idx="0"/>
            </p:cNvCxnSpPr>
            <p:nvPr/>
          </p:nvCxnSpPr>
          <p:spPr>
            <a:xfrm flipH="1">
              <a:off x="3010613" y="4278970"/>
              <a:ext cx="1217215" cy="74885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Elbow Connector 88"/>
            <p:cNvCxnSpPr>
              <a:stCxn id="87" idx="3"/>
              <a:endCxn id="99" idx="0"/>
            </p:cNvCxnSpPr>
            <p:nvPr/>
          </p:nvCxnSpPr>
          <p:spPr>
            <a:xfrm>
              <a:off x="6478338" y="2506405"/>
              <a:ext cx="220704" cy="641309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/>
            <p:cNvSpPr/>
            <p:nvPr/>
          </p:nvSpPr>
          <p:spPr>
            <a:xfrm>
              <a:off x="1311863" y="4255070"/>
              <a:ext cx="458129" cy="382396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9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91" name="Oval 90"/>
            <p:cNvSpPr/>
            <p:nvPr/>
          </p:nvSpPr>
          <p:spPr>
            <a:xfrm>
              <a:off x="3963653" y="4255070"/>
              <a:ext cx="454784" cy="382396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9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92" name="Oval 91"/>
            <p:cNvSpPr/>
            <p:nvPr/>
          </p:nvSpPr>
          <p:spPr>
            <a:xfrm>
              <a:off x="5729283" y="5434126"/>
              <a:ext cx="454784" cy="382396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900">
                <a:solidFill>
                  <a:srgbClr val="000000"/>
                </a:solidFill>
              </a:endParaRPr>
            </a:p>
          </p:txBody>
        </p:sp>
        <p:sp>
          <p:nvSpPr>
            <p:cNvPr id="38936" name="TextBox 56"/>
            <p:cNvSpPr txBox="1">
              <a:spLocks noChangeArrowheads="1"/>
            </p:cNvSpPr>
            <p:nvPr/>
          </p:nvSpPr>
          <p:spPr bwMode="auto">
            <a:xfrm>
              <a:off x="6303961" y="4948238"/>
              <a:ext cx="2535237" cy="12745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d-ID" sz="900">
                  <a:latin typeface="Arial" charset="0"/>
                </a:rPr>
                <a:t>1 dan 2 adalah alur turunnya dana ke puskesmas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705730" y="403225"/>
              <a:ext cx="2133470" cy="1445935"/>
            </a:xfrm>
            <a:prstGeom prst="rect">
              <a:avLst/>
            </a:prstGeom>
            <a:solidFill>
              <a:srgbClr val="DAE3F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700" dirty="0">
                  <a:solidFill>
                    <a:srgbClr val="000000"/>
                  </a:solidFill>
                </a:rPr>
                <a:t>PAD</a:t>
              </a:r>
            </a:p>
            <a:p>
              <a:pPr algn="ctr">
                <a:defRPr/>
              </a:pPr>
              <a:r>
                <a:rPr lang="id-ID" sz="700" dirty="0">
                  <a:solidFill>
                    <a:srgbClr val="000000"/>
                  </a:solidFill>
                </a:rPr>
                <a:t>Dana Perimbangan</a:t>
              </a:r>
            </a:p>
            <a:p>
              <a:pPr algn="ctr">
                <a:defRPr/>
              </a:pPr>
              <a:r>
                <a:rPr lang="id-ID" sz="700" dirty="0">
                  <a:solidFill>
                    <a:srgbClr val="000000"/>
                  </a:solidFill>
                </a:rPr>
                <a:t>Lain-lain Pend Daerah yg Sah</a:t>
              </a:r>
            </a:p>
          </p:txBody>
        </p:sp>
        <p:cxnSp>
          <p:nvCxnSpPr>
            <p:cNvPr id="95" name="Elbow Connector 94"/>
            <p:cNvCxnSpPr>
              <a:stCxn id="94" idx="1"/>
              <a:endCxn id="87" idx="0"/>
            </p:cNvCxnSpPr>
            <p:nvPr/>
          </p:nvCxnSpPr>
          <p:spPr>
            <a:xfrm rot="10800000" flipV="1">
              <a:off x="5752690" y="1128185"/>
              <a:ext cx="953040" cy="904207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3505525" y="435091"/>
              <a:ext cx="1909423" cy="948024"/>
            </a:xfrm>
            <a:prstGeom prst="rect">
              <a:avLst/>
            </a:prstGeom>
            <a:solidFill>
              <a:srgbClr val="DAE3F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900" dirty="0">
                  <a:solidFill>
                    <a:srgbClr val="000000"/>
                  </a:solidFill>
                </a:rPr>
                <a:t>DAK-Non Fisik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11689" y="3171614"/>
              <a:ext cx="2170253" cy="1107356"/>
            </a:xfrm>
            <a:prstGeom prst="rect">
              <a:avLst/>
            </a:prstGeom>
            <a:solidFill>
              <a:srgbClr val="DAE3F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900" dirty="0">
                  <a:solidFill>
                    <a:srgbClr val="000000"/>
                  </a:solidFill>
                </a:rPr>
                <a:t>Dana Kapitasi</a:t>
              </a:r>
            </a:p>
            <a:p>
              <a:pPr algn="ctr">
                <a:defRPr/>
              </a:pPr>
              <a:r>
                <a:rPr lang="id-ID" sz="900" dirty="0">
                  <a:solidFill>
                    <a:srgbClr val="000000"/>
                  </a:solidFill>
                </a:rPr>
                <a:t>BPJS </a:t>
              </a:r>
            </a:p>
            <a:p>
              <a:pPr algn="ctr">
                <a:defRPr/>
              </a:pPr>
              <a:r>
                <a:rPr lang="id-ID" sz="900" dirty="0">
                  <a:solidFill>
                    <a:srgbClr val="000000"/>
                  </a:solidFill>
                </a:rPr>
                <a:t>Kesehatan</a:t>
              </a:r>
            </a:p>
          </p:txBody>
        </p:sp>
        <p:cxnSp>
          <p:nvCxnSpPr>
            <p:cNvPr id="98" name="Elbow Connector 97"/>
            <p:cNvCxnSpPr>
              <a:stCxn id="96" idx="3"/>
              <a:endCxn id="87" idx="0"/>
            </p:cNvCxnSpPr>
            <p:nvPr/>
          </p:nvCxnSpPr>
          <p:spPr>
            <a:xfrm>
              <a:off x="5414948" y="909102"/>
              <a:ext cx="337743" cy="1123289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5939954" y="3147714"/>
              <a:ext cx="1518174" cy="1107356"/>
            </a:xfrm>
            <a:prstGeom prst="rect">
              <a:avLst/>
            </a:prstGeom>
            <a:solidFill>
              <a:srgbClr val="DAE3F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700" dirty="0">
                  <a:solidFill>
                    <a:srgbClr val="000000"/>
                  </a:solidFill>
                </a:rPr>
                <a:t>DPA SKPD Dinkes Kab/Kota</a:t>
              </a:r>
            </a:p>
          </p:txBody>
        </p:sp>
        <p:cxnSp>
          <p:nvCxnSpPr>
            <p:cNvPr id="100" name="Elbow Connector 99"/>
            <p:cNvCxnSpPr>
              <a:stCxn id="99" idx="1"/>
              <a:endCxn id="85" idx="3"/>
            </p:cNvCxnSpPr>
            <p:nvPr/>
          </p:nvCxnSpPr>
          <p:spPr>
            <a:xfrm rot="10800000">
              <a:off x="4953476" y="3693427"/>
              <a:ext cx="986478" cy="7967"/>
            </a:xfrm>
            <a:prstGeom prst="bentConnector3">
              <a:avLst>
                <a:gd name="adj1" fmla="val -246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97" idx="2"/>
              <a:endCxn id="86" idx="0"/>
            </p:cNvCxnSpPr>
            <p:nvPr/>
          </p:nvCxnSpPr>
          <p:spPr>
            <a:xfrm>
              <a:off x="1298487" y="4278970"/>
              <a:ext cx="1712126" cy="74885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Box 2"/>
          <p:cNvSpPr txBox="1">
            <a:spLocks noChangeArrowheads="1"/>
          </p:cNvSpPr>
          <p:nvPr/>
        </p:nvSpPr>
        <p:spPr bwMode="auto">
          <a:xfrm>
            <a:off x="2309814" y="4689475"/>
            <a:ext cx="1851789" cy="2154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d-ID" sz="800" b="1" dirty="0"/>
              <a:t>PEMBIAYAAN PUSKESMAS </a:t>
            </a:r>
            <a:r>
              <a:rPr lang="id-ID" sz="800" b="1" dirty="0" smtClean="0"/>
              <a:t>–2016</a:t>
            </a:r>
            <a:endParaRPr lang="id-ID" sz="800" b="1" dirty="0"/>
          </a:p>
        </p:txBody>
      </p:sp>
      <p:sp>
        <p:nvSpPr>
          <p:cNvPr id="18" name="Rectangle 17"/>
          <p:cNvSpPr/>
          <p:nvPr/>
        </p:nvSpPr>
        <p:spPr>
          <a:xfrm>
            <a:off x="641350" y="1198563"/>
            <a:ext cx="3644900" cy="287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4603750" y="1149350"/>
            <a:ext cx="4008438" cy="287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2239964" y="4075115"/>
            <a:ext cx="4319587" cy="23193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25" name="TextBox 19"/>
          <p:cNvSpPr txBox="1">
            <a:spLocks noChangeArrowheads="1"/>
          </p:cNvSpPr>
          <p:nvPr/>
        </p:nvSpPr>
        <p:spPr bwMode="auto">
          <a:xfrm>
            <a:off x="7323138" y="4846640"/>
            <a:ext cx="1820862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d-ID" sz="1400" dirty="0"/>
              <a:t>Perbedaaan mekanisme penyaluran dana kesehatan dari Pusat ke Puskesmas dalam kurun waktu 3 tahun</a:t>
            </a:r>
          </a:p>
        </p:txBody>
      </p:sp>
      <p:sp>
        <p:nvSpPr>
          <p:cNvPr id="22" name="Left Arrow 21"/>
          <p:cNvSpPr/>
          <p:nvPr/>
        </p:nvSpPr>
        <p:spPr>
          <a:xfrm rot="2599419">
            <a:off x="6497638" y="4664075"/>
            <a:ext cx="838200" cy="4826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27" name="TextBox 2"/>
          <p:cNvSpPr txBox="1">
            <a:spLocks noChangeArrowheads="1"/>
          </p:cNvSpPr>
          <p:nvPr/>
        </p:nvSpPr>
        <p:spPr bwMode="auto">
          <a:xfrm>
            <a:off x="430214" y="58740"/>
            <a:ext cx="38131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d-ID" sz="1800" b="1" dirty="0" smtClean="0"/>
              <a:t>Memperbaiki Penyaluran </a:t>
            </a:r>
            <a:r>
              <a:rPr lang="id-ID" sz="1800" b="1" dirty="0"/>
              <a:t>Dana di Puskesmas – Pengaruh Pada Perencanaan di Dinas Kesehatan</a:t>
            </a:r>
          </a:p>
        </p:txBody>
      </p:sp>
    </p:spTree>
    <p:extLst>
      <p:ext uri="{BB962C8B-B14F-4D97-AF65-F5344CB8AC3E}">
        <p14:creationId xmlns:p14="http://schemas.microsoft.com/office/powerpoint/2010/main" val="180792414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6908" y="1718419"/>
            <a:ext cx="5819409" cy="1362075"/>
          </a:xfrm>
        </p:spPr>
        <p:txBody>
          <a:bodyPr/>
          <a:lstStyle/>
          <a:p>
            <a:r>
              <a:rPr lang="id-ID" smtClean="0"/>
              <a:t>Kesimpulan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694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5C631-38D2-4113-8732-D30B9D25254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801" y="6540540"/>
            <a:ext cx="2477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 smtClean="0"/>
              <a:t>Sumber: Sekjen Kemenkes, 2016 </a:t>
            </a:r>
            <a:endParaRPr lang="id-ID" sz="1200" dirty="0"/>
          </a:p>
        </p:txBody>
      </p:sp>
      <p:pic>
        <p:nvPicPr>
          <p:cNvPr id="4" name="Picture 3" descr="Screen Shot 2016-09-30 at 9.13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168"/>
            <a:ext cx="8320824" cy="563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16240"/>
      </p:ext>
    </p:extLst>
  </p:cSld>
  <p:clrMapOvr>
    <a:masterClrMapping/>
  </p:clrMapOvr>
  <p:transition xmlns:p14="http://schemas.microsoft.com/office/powerpoint/2010/main"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9"/>
            <a:ext cx="3744919" cy="1143000"/>
          </a:xfrm>
        </p:spPr>
        <p:txBody>
          <a:bodyPr>
            <a:normAutofit/>
          </a:bodyPr>
          <a:lstStyle/>
          <a:p>
            <a:pPr algn="ctr"/>
            <a:r>
              <a:rPr lang="id-ID" b="1" dirty="0" smtClean="0"/>
              <a:t>Kesimpulan</a:t>
            </a:r>
            <a:endParaRPr lang="id-ID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u="sng" dirty="0" smtClean="0"/>
              <a:t>Memperbaiki </a:t>
            </a:r>
          </a:p>
          <a:p>
            <a:r>
              <a:rPr lang="id-ID" dirty="0" smtClean="0"/>
              <a:t>Tata Kelola keuangan </a:t>
            </a:r>
          </a:p>
          <a:p>
            <a:r>
              <a:rPr lang="id-ID" dirty="0" smtClean="0"/>
              <a:t>Perencanaan program </a:t>
            </a:r>
            <a:r>
              <a:rPr lang="mr-IN" dirty="0" smtClean="0"/>
              <a:t>–</a:t>
            </a:r>
            <a:r>
              <a:rPr lang="id-ID" dirty="0" smtClean="0"/>
              <a:t> program </a:t>
            </a:r>
            <a:endParaRPr lang="id-ID" dirty="0"/>
          </a:p>
          <a:p>
            <a:r>
              <a:rPr lang="id-ID" dirty="0" smtClean="0"/>
              <a:t>Besaran </a:t>
            </a:r>
            <a:r>
              <a:rPr lang="id-ID" dirty="0"/>
              <a:t>a</a:t>
            </a:r>
            <a:r>
              <a:rPr lang="id-ID" dirty="0" smtClean="0"/>
              <a:t>lokasi </a:t>
            </a:r>
            <a:r>
              <a:rPr lang="id-ID" dirty="0" smtClean="0"/>
              <a:t>untuk </a:t>
            </a:r>
            <a:r>
              <a:rPr lang="id-ID" dirty="0" smtClean="0"/>
              <a:t>kesehatan</a:t>
            </a:r>
            <a:r>
              <a:rPr lang="en-US" dirty="0"/>
              <a:t> </a:t>
            </a:r>
            <a:r>
              <a:rPr lang="en-US" dirty="0" smtClean="0"/>
              <a:t>5</a:t>
            </a:r>
            <a:r>
              <a:rPr lang="id-ID" dirty="0" smtClean="0"/>
              <a:t>% Pusat dan 15% Daerah</a:t>
            </a:r>
            <a:endParaRPr lang="id-ID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d-ID" dirty="0"/>
              <a:t>Sinergitas informasi data-data dari BPJS Kesehatan (jml iuran, jumlah kapitasi, klam non kapitasi, klaim INA-CBGs FKTP dan FKTL Pemerintah dan Swasta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AA9F-4A01-F340-AB11-972A150A795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9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98"/>
          <p:cNvGrpSpPr/>
          <p:nvPr/>
        </p:nvGrpSpPr>
        <p:grpSpPr>
          <a:xfrm>
            <a:off x="1289305" y="2105030"/>
            <a:ext cx="6548558" cy="3457573"/>
            <a:chOff x="-49155" y="1060622"/>
            <a:chExt cx="11533214" cy="4567066"/>
          </a:xfrm>
          <a:effectLst/>
        </p:grpSpPr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3800475" y="2198688"/>
              <a:ext cx="3489325" cy="3411538"/>
            </a:xfrm>
            <a:custGeom>
              <a:avLst/>
              <a:gdLst/>
              <a:ahLst/>
              <a:cxnLst>
                <a:cxn ang="0">
                  <a:pos x="359" y="473"/>
                </a:cxn>
                <a:cxn ang="0">
                  <a:pos x="448" y="575"/>
                </a:cxn>
                <a:cxn ang="0">
                  <a:pos x="640" y="667"/>
                </a:cxn>
                <a:cxn ang="0">
                  <a:pos x="872" y="641"/>
                </a:cxn>
                <a:cxn ang="0">
                  <a:pos x="1027" y="572"/>
                </a:cxn>
                <a:cxn ang="0">
                  <a:pos x="1182" y="503"/>
                </a:cxn>
                <a:cxn ang="0">
                  <a:pos x="1220" y="499"/>
                </a:cxn>
                <a:cxn ang="0">
                  <a:pos x="1323" y="585"/>
                </a:cxn>
                <a:cxn ang="0">
                  <a:pos x="1525" y="712"/>
                </a:cxn>
                <a:cxn ang="0">
                  <a:pos x="2182" y="1297"/>
                </a:cxn>
                <a:cxn ang="0">
                  <a:pos x="2198" y="1377"/>
                </a:cxn>
                <a:cxn ang="0">
                  <a:pos x="2127" y="1498"/>
                </a:cxn>
                <a:cxn ang="0">
                  <a:pos x="2012" y="1512"/>
                </a:cxn>
                <a:cxn ang="0">
                  <a:pos x="1954" y="1473"/>
                </a:cxn>
                <a:cxn ang="0">
                  <a:pos x="1865" y="1381"/>
                </a:cxn>
                <a:cxn ang="0">
                  <a:pos x="1756" y="1262"/>
                </a:cxn>
                <a:cxn ang="0">
                  <a:pos x="1679" y="1177"/>
                </a:cxn>
                <a:cxn ang="0">
                  <a:pos x="1638" y="1179"/>
                </a:cxn>
                <a:cxn ang="0">
                  <a:pos x="1970" y="1558"/>
                </a:cxn>
                <a:cxn ang="0">
                  <a:pos x="1978" y="1640"/>
                </a:cxn>
                <a:cxn ang="0">
                  <a:pos x="1893" y="1739"/>
                </a:cxn>
                <a:cxn ang="0">
                  <a:pos x="1775" y="1730"/>
                </a:cxn>
                <a:cxn ang="0">
                  <a:pos x="1460" y="1407"/>
                </a:cxn>
                <a:cxn ang="0">
                  <a:pos x="1431" y="1423"/>
                </a:cxn>
                <a:cxn ang="0">
                  <a:pos x="1749" y="1786"/>
                </a:cxn>
                <a:cxn ang="0">
                  <a:pos x="1745" y="1903"/>
                </a:cxn>
                <a:cxn ang="0">
                  <a:pos x="1696" y="1951"/>
                </a:cxn>
                <a:cxn ang="0">
                  <a:pos x="1602" y="1969"/>
                </a:cxn>
                <a:cxn ang="0">
                  <a:pos x="1241" y="1641"/>
                </a:cxn>
                <a:cxn ang="0">
                  <a:pos x="1211" y="1648"/>
                </a:cxn>
                <a:cxn ang="0">
                  <a:pos x="1500" y="1979"/>
                </a:cxn>
                <a:cxn ang="0">
                  <a:pos x="1503" y="2060"/>
                </a:cxn>
                <a:cxn ang="0">
                  <a:pos x="1410" y="2145"/>
                </a:cxn>
                <a:cxn ang="0">
                  <a:pos x="1341" y="2137"/>
                </a:cxn>
                <a:cxn ang="0">
                  <a:pos x="1320" y="2050"/>
                </a:cxn>
                <a:cxn ang="0">
                  <a:pos x="1344" y="1922"/>
                </a:cxn>
                <a:cxn ang="0">
                  <a:pos x="1252" y="1825"/>
                </a:cxn>
                <a:cxn ang="0">
                  <a:pos x="1154" y="1795"/>
                </a:cxn>
                <a:cxn ang="0">
                  <a:pos x="1097" y="1653"/>
                </a:cxn>
                <a:cxn ang="0">
                  <a:pos x="953" y="1612"/>
                </a:cxn>
                <a:cxn ang="0">
                  <a:pos x="931" y="1504"/>
                </a:cxn>
                <a:cxn ang="0">
                  <a:pos x="820" y="1382"/>
                </a:cxn>
                <a:cxn ang="0">
                  <a:pos x="676" y="1389"/>
                </a:cxn>
                <a:cxn ang="0">
                  <a:pos x="645" y="1243"/>
                </a:cxn>
                <a:cxn ang="0">
                  <a:pos x="508" y="1176"/>
                </a:cxn>
                <a:cxn ang="0">
                  <a:pos x="392" y="1226"/>
                </a:cxn>
                <a:cxn ang="0">
                  <a:pos x="104" y="1133"/>
                </a:cxn>
                <a:cxn ang="0">
                  <a:pos x="2" y="1082"/>
                </a:cxn>
                <a:cxn ang="0">
                  <a:pos x="29" y="976"/>
                </a:cxn>
                <a:cxn ang="0">
                  <a:pos x="82" y="745"/>
                </a:cxn>
                <a:cxn ang="0">
                  <a:pos x="178" y="309"/>
                </a:cxn>
                <a:cxn ang="0">
                  <a:pos x="228" y="67"/>
                </a:cxn>
              </a:cxnLst>
              <a:rect l="0" t="0" r="r" b="b"/>
              <a:pathLst>
                <a:path w="2198" h="2149">
                  <a:moveTo>
                    <a:pt x="1038" y="0"/>
                  </a:moveTo>
                  <a:lnTo>
                    <a:pt x="345" y="448"/>
                  </a:lnTo>
                  <a:lnTo>
                    <a:pt x="346" y="451"/>
                  </a:lnTo>
                  <a:lnTo>
                    <a:pt x="351" y="459"/>
                  </a:lnTo>
                  <a:lnTo>
                    <a:pt x="359" y="473"/>
                  </a:lnTo>
                  <a:lnTo>
                    <a:pt x="370" y="489"/>
                  </a:lnTo>
                  <a:lnTo>
                    <a:pt x="385" y="509"/>
                  </a:lnTo>
                  <a:lnTo>
                    <a:pt x="402" y="530"/>
                  </a:lnTo>
                  <a:lnTo>
                    <a:pt x="423" y="553"/>
                  </a:lnTo>
                  <a:lnTo>
                    <a:pt x="448" y="575"/>
                  </a:lnTo>
                  <a:lnTo>
                    <a:pt x="476" y="597"/>
                  </a:lnTo>
                  <a:lnTo>
                    <a:pt x="507" y="617"/>
                  </a:lnTo>
                  <a:lnTo>
                    <a:pt x="541" y="636"/>
                  </a:lnTo>
                  <a:lnTo>
                    <a:pt x="591" y="654"/>
                  </a:lnTo>
                  <a:lnTo>
                    <a:pt x="640" y="667"/>
                  </a:lnTo>
                  <a:lnTo>
                    <a:pt x="689" y="672"/>
                  </a:lnTo>
                  <a:lnTo>
                    <a:pt x="736" y="671"/>
                  </a:lnTo>
                  <a:lnTo>
                    <a:pt x="784" y="666"/>
                  </a:lnTo>
                  <a:lnTo>
                    <a:pt x="828" y="654"/>
                  </a:lnTo>
                  <a:lnTo>
                    <a:pt x="872" y="641"/>
                  </a:lnTo>
                  <a:lnTo>
                    <a:pt x="913" y="623"/>
                  </a:lnTo>
                  <a:lnTo>
                    <a:pt x="939" y="612"/>
                  </a:lnTo>
                  <a:lnTo>
                    <a:pt x="966" y="599"/>
                  </a:lnTo>
                  <a:lnTo>
                    <a:pt x="996" y="586"/>
                  </a:lnTo>
                  <a:lnTo>
                    <a:pt x="1027" y="572"/>
                  </a:lnTo>
                  <a:lnTo>
                    <a:pt x="1087" y="545"/>
                  </a:lnTo>
                  <a:lnTo>
                    <a:pt x="1115" y="533"/>
                  </a:lnTo>
                  <a:lnTo>
                    <a:pt x="1140" y="522"/>
                  </a:lnTo>
                  <a:lnTo>
                    <a:pt x="1164" y="510"/>
                  </a:lnTo>
                  <a:lnTo>
                    <a:pt x="1182" y="503"/>
                  </a:lnTo>
                  <a:lnTo>
                    <a:pt x="1197" y="495"/>
                  </a:lnTo>
                  <a:lnTo>
                    <a:pt x="1206" y="492"/>
                  </a:lnTo>
                  <a:lnTo>
                    <a:pt x="1210" y="490"/>
                  </a:lnTo>
                  <a:lnTo>
                    <a:pt x="1212" y="493"/>
                  </a:lnTo>
                  <a:lnTo>
                    <a:pt x="1220" y="499"/>
                  </a:lnTo>
                  <a:lnTo>
                    <a:pt x="1231" y="510"/>
                  </a:lnTo>
                  <a:lnTo>
                    <a:pt x="1247" y="525"/>
                  </a:lnTo>
                  <a:lnTo>
                    <a:pt x="1268" y="543"/>
                  </a:lnTo>
                  <a:lnTo>
                    <a:pt x="1293" y="563"/>
                  </a:lnTo>
                  <a:lnTo>
                    <a:pt x="1323" y="585"/>
                  </a:lnTo>
                  <a:lnTo>
                    <a:pt x="1355" y="608"/>
                  </a:lnTo>
                  <a:lnTo>
                    <a:pt x="1392" y="635"/>
                  </a:lnTo>
                  <a:lnTo>
                    <a:pt x="1433" y="659"/>
                  </a:lnTo>
                  <a:lnTo>
                    <a:pt x="1478" y="686"/>
                  </a:lnTo>
                  <a:lnTo>
                    <a:pt x="1525" y="712"/>
                  </a:lnTo>
                  <a:lnTo>
                    <a:pt x="1577" y="736"/>
                  </a:lnTo>
                  <a:lnTo>
                    <a:pt x="1632" y="760"/>
                  </a:lnTo>
                  <a:lnTo>
                    <a:pt x="1689" y="782"/>
                  </a:lnTo>
                  <a:lnTo>
                    <a:pt x="2181" y="1294"/>
                  </a:lnTo>
                  <a:lnTo>
                    <a:pt x="2182" y="1297"/>
                  </a:lnTo>
                  <a:lnTo>
                    <a:pt x="2186" y="1305"/>
                  </a:lnTo>
                  <a:lnTo>
                    <a:pt x="2191" y="1318"/>
                  </a:lnTo>
                  <a:lnTo>
                    <a:pt x="2194" y="1335"/>
                  </a:lnTo>
                  <a:lnTo>
                    <a:pt x="2198" y="1355"/>
                  </a:lnTo>
                  <a:lnTo>
                    <a:pt x="2198" y="1377"/>
                  </a:lnTo>
                  <a:lnTo>
                    <a:pt x="2196" y="1401"/>
                  </a:lnTo>
                  <a:lnTo>
                    <a:pt x="2188" y="1426"/>
                  </a:lnTo>
                  <a:lnTo>
                    <a:pt x="2173" y="1452"/>
                  </a:lnTo>
                  <a:lnTo>
                    <a:pt x="2152" y="1478"/>
                  </a:lnTo>
                  <a:lnTo>
                    <a:pt x="2127" y="1498"/>
                  </a:lnTo>
                  <a:lnTo>
                    <a:pt x="2103" y="1512"/>
                  </a:lnTo>
                  <a:lnTo>
                    <a:pt x="2078" y="1518"/>
                  </a:lnTo>
                  <a:lnTo>
                    <a:pt x="2054" y="1520"/>
                  </a:lnTo>
                  <a:lnTo>
                    <a:pt x="2032" y="1517"/>
                  </a:lnTo>
                  <a:lnTo>
                    <a:pt x="2012" y="1512"/>
                  </a:lnTo>
                  <a:lnTo>
                    <a:pt x="1993" y="1504"/>
                  </a:lnTo>
                  <a:lnTo>
                    <a:pt x="1980" y="1495"/>
                  </a:lnTo>
                  <a:lnTo>
                    <a:pt x="1968" y="1488"/>
                  </a:lnTo>
                  <a:lnTo>
                    <a:pt x="1962" y="1483"/>
                  </a:lnTo>
                  <a:lnTo>
                    <a:pt x="1954" y="1473"/>
                  </a:lnTo>
                  <a:lnTo>
                    <a:pt x="1940" y="1459"/>
                  </a:lnTo>
                  <a:lnTo>
                    <a:pt x="1925" y="1443"/>
                  </a:lnTo>
                  <a:lnTo>
                    <a:pt x="1906" y="1425"/>
                  </a:lnTo>
                  <a:lnTo>
                    <a:pt x="1886" y="1404"/>
                  </a:lnTo>
                  <a:lnTo>
                    <a:pt x="1865" y="1381"/>
                  </a:lnTo>
                  <a:lnTo>
                    <a:pt x="1844" y="1356"/>
                  </a:lnTo>
                  <a:lnTo>
                    <a:pt x="1822" y="1333"/>
                  </a:lnTo>
                  <a:lnTo>
                    <a:pt x="1798" y="1308"/>
                  </a:lnTo>
                  <a:lnTo>
                    <a:pt x="1777" y="1284"/>
                  </a:lnTo>
                  <a:lnTo>
                    <a:pt x="1756" y="1262"/>
                  </a:lnTo>
                  <a:lnTo>
                    <a:pt x="1736" y="1240"/>
                  </a:lnTo>
                  <a:lnTo>
                    <a:pt x="1718" y="1220"/>
                  </a:lnTo>
                  <a:lnTo>
                    <a:pt x="1701" y="1204"/>
                  </a:lnTo>
                  <a:lnTo>
                    <a:pt x="1689" y="1189"/>
                  </a:lnTo>
                  <a:lnTo>
                    <a:pt x="1679" y="1177"/>
                  </a:lnTo>
                  <a:lnTo>
                    <a:pt x="1670" y="1169"/>
                  </a:lnTo>
                  <a:lnTo>
                    <a:pt x="1658" y="1169"/>
                  </a:lnTo>
                  <a:lnTo>
                    <a:pt x="1650" y="1170"/>
                  </a:lnTo>
                  <a:lnTo>
                    <a:pt x="1643" y="1172"/>
                  </a:lnTo>
                  <a:lnTo>
                    <a:pt x="1638" y="1179"/>
                  </a:lnTo>
                  <a:lnTo>
                    <a:pt x="1636" y="1186"/>
                  </a:lnTo>
                  <a:lnTo>
                    <a:pt x="1637" y="1199"/>
                  </a:lnTo>
                  <a:lnTo>
                    <a:pt x="1966" y="1548"/>
                  </a:lnTo>
                  <a:lnTo>
                    <a:pt x="1967" y="1550"/>
                  </a:lnTo>
                  <a:lnTo>
                    <a:pt x="1970" y="1558"/>
                  </a:lnTo>
                  <a:lnTo>
                    <a:pt x="1975" y="1569"/>
                  </a:lnTo>
                  <a:lnTo>
                    <a:pt x="1978" y="1582"/>
                  </a:lnTo>
                  <a:lnTo>
                    <a:pt x="1981" y="1600"/>
                  </a:lnTo>
                  <a:lnTo>
                    <a:pt x="1981" y="1620"/>
                  </a:lnTo>
                  <a:lnTo>
                    <a:pt x="1978" y="1640"/>
                  </a:lnTo>
                  <a:lnTo>
                    <a:pt x="1972" y="1662"/>
                  </a:lnTo>
                  <a:lnTo>
                    <a:pt x="1960" y="1684"/>
                  </a:lnTo>
                  <a:lnTo>
                    <a:pt x="1942" y="1705"/>
                  </a:lnTo>
                  <a:lnTo>
                    <a:pt x="1918" y="1725"/>
                  </a:lnTo>
                  <a:lnTo>
                    <a:pt x="1893" y="1739"/>
                  </a:lnTo>
                  <a:lnTo>
                    <a:pt x="1867" y="1745"/>
                  </a:lnTo>
                  <a:lnTo>
                    <a:pt x="1842" y="1748"/>
                  </a:lnTo>
                  <a:lnTo>
                    <a:pt x="1817" y="1745"/>
                  </a:lnTo>
                  <a:lnTo>
                    <a:pt x="1795" y="1739"/>
                  </a:lnTo>
                  <a:lnTo>
                    <a:pt x="1775" y="1730"/>
                  </a:lnTo>
                  <a:lnTo>
                    <a:pt x="1757" y="1719"/>
                  </a:lnTo>
                  <a:lnTo>
                    <a:pt x="1744" y="1707"/>
                  </a:lnTo>
                  <a:lnTo>
                    <a:pt x="1467" y="1409"/>
                  </a:lnTo>
                  <a:lnTo>
                    <a:pt x="1465" y="1409"/>
                  </a:lnTo>
                  <a:lnTo>
                    <a:pt x="1460" y="1407"/>
                  </a:lnTo>
                  <a:lnTo>
                    <a:pt x="1448" y="1405"/>
                  </a:lnTo>
                  <a:lnTo>
                    <a:pt x="1441" y="1406"/>
                  </a:lnTo>
                  <a:lnTo>
                    <a:pt x="1436" y="1409"/>
                  </a:lnTo>
                  <a:lnTo>
                    <a:pt x="1432" y="1415"/>
                  </a:lnTo>
                  <a:lnTo>
                    <a:pt x="1431" y="1423"/>
                  </a:lnTo>
                  <a:lnTo>
                    <a:pt x="1433" y="1436"/>
                  </a:lnTo>
                  <a:lnTo>
                    <a:pt x="1735" y="1753"/>
                  </a:lnTo>
                  <a:lnTo>
                    <a:pt x="1740" y="1763"/>
                  </a:lnTo>
                  <a:lnTo>
                    <a:pt x="1744" y="1773"/>
                  </a:lnTo>
                  <a:lnTo>
                    <a:pt x="1749" y="1786"/>
                  </a:lnTo>
                  <a:lnTo>
                    <a:pt x="1754" y="1804"/>
                  </a:lnTo>
                  <a:lnTo>
                    <a:pt x="1759" y="1841"/>
                  </a:lnTo>
                  <a:lnTo>
                    <a:pt x="1757" y="1862"/>
                  </a:lnTo>
                  <a:lnTo>
                    <a:pt x="1754" y="1883"/>
                  </a:lnTo>
                  <a:lnTo>
                    <a:pt x="1745" y="1903"/>
                  </a:lnTo>
                  <a:lnTo>
                    <a:pt x="1732" y="1922"/>
                  </a:lnTo>
                  <a:lnTo>
                    <a:pt x="1714" y="1939"/>
                  </a:lnTo>
                  <a:lnTo>
                    <a:pt x="1711" y="1940"/>
                  </a:lnTo>
                  <a:lnTo>
                    <a:pt x="1706" y="1945"/>
                  </a:lnTo>
                  <a:lnTo>
                    <a:pt x="1696" y="1951"/>
                  </a:lnTo>
                  <a:lnTo>
                    <a:pt x="1683" y="1958"/>
                  </a:lnTo>
                  <a:lnTo>
                    <a:pt x="1667" y="1964"/>
                  </a:lnTo>
                  <a:lnTo>
                    <a:pt x="1648" y="1968"/>
                  </a:lnTo>
                  <a:lnTo>
                    <a:pt x="1627" y="1970"/>
                  </a:lnTo>
                  <a:lnTo>
                    <a:pt x="1602" y="1969"/>
                  </a:lnTo>
                  <a:lnTo>
                    <a:pt x="1576" y="1963"/>
                  </a:lnTo>
                  <a:lnTo>
                    <a:pt x="1549" y="1950"/>
                  </a:lnTo>
                  <a:lnTo>
                    <a:pt x="1519" y="1932"/>
                  </a:lnTo>
                  <a:lnTo>
                    <a:pt x="1242" y="1641"/>
                  </a:lnTo>
                  <a:lnTo>
                    <a:pt x="1241" y="1641"/>
                  </a:lnTo>
                  <a:lnTo>
                    <a:pt x="1236" y="1640"/>
                  </a:lnTo>
                  <a:lnTo>
                    <a:pt x="1229" y="1640"/>
                  </a:lnTo>
                  <a:lnTo>
                    <a:pt x="1222" y="1641"/>
                  </a:lnTo>
                  <a:lnTo>
                    <a:pt x="1216" y="1643"/>
                  </a:lnTo>
                  <a:lnTo>
                    <a:pt x="1211" y="1648"/>
                  </a:lnTo>
                  <a:lnTo>
                    <a:pt x="1207" y="1656"/>
                  </a:lnTo>
                  <a:lnTo>
                    <a:pt x="1207" y="1667"/>
                  </a:lnTo>
                  <a:lnTo>
                    <a:pt x="1495" y="1970"/>
                  </a:lnTo>
                  <a:lnTo>
                    <a:pt x="1496" y="1973"/>
                  </a:lnTo>
                  <a:lnTo>
                    <a:pt x="1500" y="1979"/>
                  </a:lnTo>
                  <a:lnTo>
                    <a:pt x="1504" y="1990"/>
                  </a:lnTo>
                  <a:lnTo>
                    <a:pt x="1508" y="2004"/>
                  </a:lnTo>
                  <a:lnTo>
                    <a:pt x="1509" y="2020"/>
                  </a:lnTo>
                  <a:lnTo>
                    <a:pt x="1508" y="2038"/>
                  </a:lnTo>
                  <a:lnTo>
                    <a:pt x="1503" y="2060"/>
                  </a:lnTo>
                  <a:lnTo>
                    <a:pt x="1492" y="2081"/>
                  </a:lnTo>
                  <a:lnTo>
                    <a:pt x="1475" y="2102"/>
                  </a:lnTo>
                  <a:lnTo>
                    <a:pt x="1451" y="2124"/>
                  </a:lnTo>
                  <a:lnTo>
                    <a:pt x="1429" y="2138"/>
                  </a:lnTo>
                  <a:lnTo>
                    <a:pt x="1410" y="2145"/>
                  </a:lnTo>
                  <a:lnTo>
                    <a:pt x="1391" y="2149"/>
                  </a:lnTo>
                  <a:lnTo>
                    <a:pt x="1375" y="2148"/>
                  </a:lnTo>
                  <a:lnTo>
                    <a:pt x="1361" y="2145"/>
                  </a:lnTo>
                  <a:lnTo>
                    <a:pt x="1350" y="2141"/>
                  </a:lnTo>
                  <a:lnTo>
                    <a:pt x="1341" y="2137"/>
                  </a:lnTo>
                  <a:lnTo>
                    <a:pt x="1335" y="2133"/>
                  </a:lnTo>
                  <a:lnTo>
                    <a:pt x="1334" y="2132"/>
                  </a:lnTo>
                  <a:lnTo>
                    <a:pt x="1334" y="2130"/>
                  </a:lnTo>
                  <a:lnTo>
                    <a:pt x="1288" y="2089"/>
                  </a:lnTo>
                  <a:lnTo>
                    <a:pt x="1320" y="2050"/>
                  </a:lnTo>
                  <a:lnTo>
                    <a:pt x="1335" y="2027"/>
                  </a:lnTo>
                  <a:lnTo>
                    <a:pt x="1346" y="2002"/>
                  </a:lnTo>
                  <a:lnTo>
                    <a:pt x="1350" y="1975"/>
                  </a:lnTo>
                  <a:lnTo>
                    <a:pt x="1350" y="1949"/>
                  </a:lnTo>
                  <a:lnTo>
                    <a:pt x="1344" y="1922"/>
                  </a:lnTo>
                  <a:lnTo>
                    <a:pt x="1334" y="1896"/>
                  </a:lnTo>
                  <a:lnTo>
                    <a:pt x="1318" y="1872"/>
                  </a:lnTo>
                  <a:lnTo>
                    <a:pt x="1297" y="1851"/>
                  </a:lnTo>
                  <a:lnTo>
                    <a:pt x="1275" y="1836"/>
                  </a:lnTo>
                  <a:lnTo>
                    <a:pt x="1252" y="1825"/>
                  </a:lnTo>
                  <a:lnTo>
                    <a:pt x="1226" y="1817"/>
                  </a:lnTo>
                  <a:lnTo>
                    <a:pt x="1200" y="1815"/>
                  </a:lnTo>
                  <a:lnTo>
                    <a:pt x="1174" y="1817"/>
                  </a:lnTo>
                  <a:lnTo>
                    <a:pt x="1149" y="1825"/>
                  </a:lnTo>
                  <a:lnTo>
                    <a:pt x="1154" y="1795"/>
                  </a:lnTo>
                  <a:lnTo>
                    <a:pt x="1154" y="1764"/>
                  </a:lnTo>
                  <a:lnTo>
                    <a:pt x="1148" y="1734"/>
                  </a:lnTo>
                  <a:lnTo>
                    <a:pt x="1136" y="1704"/>
                  </a:lnTo>
                  <a:lnTo>
                    <a:pt x="1119" y="1677"/>
                  </a:lnTo>
                  <a:lnTo>
                    <a:pt x="1097" y="1653"/>
                  </a:lnTo>
                  <a:lnTo>
                    <a:pt x="1071" y="1635"/>
                  </a:lnTo>
                  <a:lnTo>
                    <a:pt x="1043" y="1621"/>
                  </a:lnTo>
                  <a:lnTo>
                    <a:pt x="1013" y="1612"/>
                  </a:lnTo>
                  <a:lnTo>
                    <a:pt x="982" y="1610"/>
                  </a:lnTo>
                  <a:lnTo>
                    <a:pt x="953" y="1612"/>
                  </a:lnTo>
                  <a:lnTo>
                    <a:pt x="925" y="1620"/>
                  </a:lnTo>
                  <a:lnTo>
                    <a:pt x="934" y="1594"/>
                  </a:lnTo>
                  <a:lnTo>
                    <a:pt x="938" y="1568"/>
                  </a:lnTo>
                  <a:lnTo>
                    <a:pt x="938" y="1539"/>
                  </a:lnTo>
                  <a:lnTo>
                    <a:pt x="931" y="1504"/>
                  </a:lnTo>
                  <a:lnTo>
                    <a:pt x="919" y="1472"/>
                  </a:lnTo>
                  <a:lnTo>
                    <a:pt x="900" y="1442"/>
                  </a:lnTo>
                  <a:lnTo>
                    <a:pt x="877" y="1416"/>
                  </a:lnTo>
                  <a:lnTo>
                    <a:pt x="849" y="1396"/>
                  </a:lnTo>
                  <a:lnTo>
                    <a:pt x="820" y="1382"/>
                  </a:lnTo>
                  <a:lnTo>
                    <a:pt x="789" y="1373"/>
                  </a:lnTo>
                  <a:lnTo>
                    <a:pt x="755" y="1370"/>
                  </a:lnTo>
                  <a:lnTo>
                    <a:pt x="728" y="1373"/>
                  </a:lnTo>
                  <a:lnTo>
                    <a:pt x="702" y="1379"/>
                  </a:lnTo>
                  <a:lnTo>
                    <a:pt x="676" y="1389"/>
                  </a:lnTo>
                  <a:lnTo>
                    <a:pt x="681" y="1361"/>
                  </a:lnTo>
                  <a:lnTo>
                    <a:pt x="681" y="1333"/>
                  </a:lnTo>
                  <a:lnTo>
                    <a:pt x="674" y="1300"/>
                  </a:lnTo>
                  <a:lnTo>
                    <a:pt x="662" y="1271"/>
                  </a:lnTo>
                  <a:lnTo>
                    <a:pt x="645" y="1243"/>
                  </a:lnTo>
                  <a:lnTo>
                    <a:pt x="622" y="1220"/>
                  </a:lnTo>
                  <a:lnTo>
                    <a:pt x="596" y="1201"/>
                  </a:lnTo>
                  <a:lnTo>
                    <a:pt x="569" y="1187"/>
                  </a:lnTo>
                  <a:lnTo>
                    <a:pt x="539" y="1179"/>
                  </a:lnTo>
                  <a:lnTo>
                    <a:pt x="508" y="1176"/>
                  </a:lnTo>
                  <a:lnTo>
                    <a:pt x="482" y="1179"/>
                  </a:lnTo>
                  <a:lnTo>
                    <a:pt x="456" y="1185"/>
                  </a:lnTo>
                  <a:lnTo>
                    <a:pt x="432" y="1195"/>
                  </a:lnTo>
                  <a:lnTo>
                    <a:pt x="411" y="1209"/>
                  </a:lnTo>
                  <a:lnTo>
                    <a:pt x="392" y="1226"/>
                  </a:lnTo>
                  <a:lnTo>
                    <a:pt x="370" y="1252"/>
                  </a:lnTo>
                  <a:lnTo>
                    <a:pt x="369" y="1252"/>
                  </a:lnTo>
                  <a:lnTo>
                    <a:pt x="158" y="1155"/>
                  </a:lnTo>
                  <a:lnTo>
                    <a:pt x="130" y="1144"/>
                  </a:lnTo>
                  <a:lnTo>
                    <a:pt x="104" y="1133"/>
                  </a:lnTo>
                  <a:lnTo>
                    <a:pt x="79" y="1122"/>
                  </a:lnTo>
                  <a:lnTo>
                    <a:pt x="57" y="1112"/>
                  </a:lnTo>
                  <a:lnTo>
                    <a:pt x="37" y="1102"/>
                  </a:lnTo>
                  <a:lnTo>
                    <a:pt x="21" y="1094"/>
                  </a:lnTo>
                  <a:lnTo>
                    <a:pt x="2" y="1082"/>
                  </a:lnTo>
                  <a:lnTo>
                    <a:pt x="0" y="1078"/>
                  </a:lnTo>
                  <a:lnTo>
                    <a:pt x="5" y="1062"/>
                  </a:lnTo>
                  <a:lnTo>
                    <a:pt x="12" y="1038"/>
                  </a:lnTo>
                  <a:lnTo>
                    <a:pt x="20" y="1010"/>
                  </a:lnTo>
                  <a:lnTo>
                    <a:pt x="29" y="976"/>
                  </a:lnTo>
                  <a:lnTo>
                    <a:pt x="38" y="936"/>
                  </a:lnTo>
                  <a:lnTo>
                    <a:pt x="48" y="893"/>
                  </a:lnTo>
                  <a:lnTo>
                    <a:pt x="60" y="847"/>
                  </a:lnTo>
                  <a:lnTo>
                    <a:pt x="71" y="797"/>
                  </a:lnTo>
                  <a:lnTo>
                    <a:pt x="82" y="745"/>
                  </a:lnTo>
                  <a:lnTo>
                    <a:pt x="107" y="636"/>
                  </a:lnTo>
                  <a:lnTo>
                    <a:pt x="119" y="579"/>
                  </a:lnTo>
                  <a:lnTo>
                    <a:pt x="144" y="467"/>
                  </a:lnTo>
                  <a:lnTo>
                    <a:pt x="166" y="360"/>
                  </a:lnTo>
                  <a:lnTo>
                    <a:pt x="178" y="309"/>
                  </a:lnTo>
                  <a:lnTo>
                    <a:pt x="188" y="262"/>
                  </a:lnTo>
                  <a:lnTo>
                    <a:pt x="197" y="217"/>
                  </a:lnTo>
                  <a:lnTo>
                    <a:pt x="206" y="177"/>
                  </a:lnTo>
                  <a:lnTo>
                    <a:pt x="214" y="141"/>
                  </a:lnTo>
                  <a:lnTo>
                    <a:pt x="228" y="67"/>
                  </a:lnTo>
                  <a:lnTo>
                    <a:pt x="231" y="56"/>
                  </a:lnTo>
                  <a:lnTo>
                    <a:pt x="232" y="52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-49155" y="1060622"/>
              <a:ext cx="11533214" cy="4567066"/>
              <a:chOff x="-49155" y="1060622"/>
              <a:chExt cx="11533214" cy="4567066"/>
            </a:xfrm>
          </p:grpSpPr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>
                <a:off x="-49155" y="1060622"/>
                <a:ext cx="4078229" cy="2997027"/>
              </a:xfrm>
              <a:custGeom>
                <a:avLst/>
                <a:gdLst>
                  <a:gd name="connsiteX0" fmla="*/ 0 w 10107"/>
                  <a:gd name="connsiteY0" fmla="*/ 0 h 10491"/>
                  <a:gd name="connsiteX1" fmla="*/ 8998 w 10107"/>
                  <a:gd name="connsiteY1" fmla="*/ 1407 h 10491"/>
                  <a:gd name="connsiteX2" fmla="*/ 9019 w 10107"/>
                  <a:gd name="connsiteY2" fmla="*/ 1407 h 10491"/>
                  <a:gd name="connsiteX3" fmla="*/ 9071 w 10107"/>
                  <a:gd name="connsiteY3" fmla="*/ 1414 h 10491"/>
                  <a:gd name="connsiteX4" fmla="*/ 9145 w 10107"/>
                  <a:gd name="connsiteY4" fmla="*/ 1421 h 10491"/>
                  <a:gd name="connsiteX5" fmla="*/ 9354 w 10107"/>
                  <a:gd name="connsiteY5" fmla="*/ 1455 h 10491"/>
                  <a:gd name="connsiteX6" fmla="*/ 9479 w 10107"/>
                  <a:gd name="connsiteY6" fmla="*/ 1490 h 10491"/>
                  <a:gd name="connsiteX7" fmla="*/ 9605 w 10107"/>
                  <a:gd name="connsiteY7" fmla="*/ 1545 h 10491"/>
                  <a:gd name="connsiteX8" fmla="*/ 9730 w 10107"/>
                  <a:gd name="connsiteY8" fmla="*/ 1600 h 10491"/>
                  <a:gd name="connsiteX9" fmla="*/ 9845 w 10107"/>
                  <a:gd name="connsiteY9" fmla="*/ 1682 h 10491"/>
                  <a:gd name="connsiteX10" fmla="*/ 9950 w 10107"/>
                  <a:gd name="connsiteY10" fmla="*/ 1772 h 10491"/>
                  <a:gd name="connsiteX11" fmla="*/ 10034 w 10107"/>
                  <a:gd name="connsiteY11" fmla="*/ 1896 h 10491"/>
                  <a:gd name="connsiteX12" fmla="*/ 10086 w 10107"/>
                  <a:gd name="connsiteY12" fmla="*/ 2020 h 10491"/>
                  <a:gd name="connsiteX13" fmla="*/ 10107 w 10107"/>
                  <a:gd name="connsiteY13" fmla="*/ 2185 h 10491"/>
                  <a:gd name="connsiteX14" fmla="*/ 10097 w 10107"/>
                  <a:gd name="connsiteY14" fmla="*/ 2364 h 10491"/>
                  <a:gd name="connsiteX15" fmla="*/ 10044 w 10107"/>
                  <a:gd name="connsiteY15" fmla="*/ 2578 h 10491"/>
                  <a:gd name="connsiteX16" fmla="*/ 9992 w 10107"/>
                  <a:gd name="connsiteY16" fmla="*/ 2729 h 10491"/>
                  <a:gd name="connsiteX17" fmla="*/ 9929 w 10107"/>
                  <a:gd name="connsiteY17" fmla="*/ 2922 h 10491"/>
                  <a:gd name="connsiteX18" fmla="*/ 9845 w 10107"/>
                  <a:gd name="connsiteY18" fmla="*/ 3149 h 10491"/>
                  <a:gd name="connsiteX19" fmla="*/ 9762 w 10107"/>
                  <a:gd name="connsiteY19" fmla="*/ 3411 h 10491"/>
                  <a:gd name="connsiteX20" fmla="*/ 9657 w 10107"/>
                  <a:gd name="connsiteY20" fmla="*/ 3707 h 10491"/>
                  <a:gd name="connsiteX21" fmla="*/ 9532 w 10107"/>
                  <a:gd name="connsiteY21" fmla="*/ 4024 h 10491"/>
                  <a:gd name="connsiteX22" fmla="*/ 9417 w 10107"/>
                  <a:gd name="connsiteY22" fmla="*/ 4362 h 10491"/>
                  <a:gd name="connsiteX23" fmla="*/ 9302 w 10107"/>
                  <a:gd name="connsiteY23" fmla="*/ 4720 h 10491"/>
                  <a:gd name="connsiteX24" fmla="*/ 9176 w 10107"/>
                  <a:gd name="connsiteY24" fmla="*/ 5085 h 10491"/>
                  <a:gd name="connsiteX25" fmla="*/ 8915 w 10107"/>
                  <a:gd name="connsiteY25" fmla="*/ 5856 h 10491"/>
                  <a:gd name="connsiteX26" fmla="*/ 8779 w 10107"/>
                  <a:gd name="connsiteY26" fmla="*/ 6249 h 10491"/>
                  <a:gd name="connsiteX27" fmla="*/ 8643 w 10107"/>
                  <a:gd name="connsiteY27" fmla="*/ 6634 h 10491"/>
                  <a:gd name="connsiteX28" fmla="*/ 8507 w 10107"/>
                  <a:gd name="connsiteY28" fmla="*/ 7020 h 10491"/>
                  <a:gd name="connsiteX29" fmla="*/ 8381 w 10107"/>
                  <a:gd name="connsiteY29" fmla="*/ 7399 h 10491"/>
                  <a:gd name="connsiteX30" fmla="*/ 8266 w 10107"/>
                  <a:gd name="connsiteY30" fmla="*/ 7757 h 10491"/>
                  <a:gd name="connsiteX31" fmla="*/ 8151 w 10107"/>
                  <a:gd name="connsiteY31" fmla="*/ 8108 h 10491"/>
                  <a:gd name="connsiteX32" fmla="*/ 8025 w 10107"/>
                  <a:gd name="connsiteY32" fmla="*/ 8432 h 10491"/>
                  <a:gd name="connsiteX33" fmla="*/ 7921 w 10107"/>
                  <a:gd name="connsiteY33" fmla="*/ 8728 h 10491"/>
                  <a:gd name="connsiteX34" fmla="*/ 7837 w 10107"/>
                  <a:gd name="connsiteY34" fmla="*/ 9003 h 10491"/>
                  <a:gd name="connsiteX35" fmla="*/ 7753 w 10107"/>
                  <a:gd name="connsiteY35" fmla="*/ 9251 h 10491"/>
                  <a:gd name="connsiteX36" fmla="*/ 7680 w 10107"/>
                  <a:gd name="connsiteY36" fmla="*/ 9458 h 10491"/>
                  <a:gd name="connsiteX37" fmla="*/ 7628 w 10107"/>
                  <a:gd name="connsiteY37" fmla="*/ 9623 h 10491"/>
                  <a:gd name="connsiteX38" fmla="*/ 7586 w 10107"/>
                  <a:gd name="connsiteY38" fmla="*/ 9747 h 10491"/>
                  <a:gd name="connsiteX39" fmla="*/ 7565 w 10107"/>
                  <a:gd name="connsiteY39" fmla="*/ 9823 h 10491"/>
                  <a:gd name="connsiteX40" fmla="*/ 7544 w 10107"/>
                  <a:gd name="connsiteY40" fmla="*/ 9851 h 10491"/>
                  <a:gd name="connsiteX41" fmla="*/ 7534 w 10107"/>
                  <a:gd name="connsiteY41" fmla="*/ 9871 h 10491"/>
                  <a:gd name="connsiteX42" fmla="*/ 7513 w 10107"/>
                  <a:gd name="connsiteY42" fmla="*/ 9912 h 10491"/>
                  <a:gd name="connsiteX43" fmla="*/ 7471 w 10107"/>
                  <a:gd name="connsiteY43" fmla="*/ 9968 h 10491"/>
                  <a:gd name="connsiteX44" fmla="*/ 7408 w 10107"/>
                  <a:gd name="connsiteY44" fmla="*/ 10050 h 10491"/>
                  <a:gd name="connsiteX45" fmla="*/ 7314 w 10107"/>
                  <a:gd name="connsiteY45" fmla="*/ 10133 h 10491"/>
                  <a:gd name="connsiteX46" fmla="*/ 7210 w 10107"/>
                  <a:gd name="connsiteY46" fmla="*/ 10216 h 10491"/>
                  <a:gd name="connsiteX47" fmla="*/ 7084 w 10107"/>
                  <a:gd name="connsiteY47" fmla="*/ 10305 h 10491"/>
                  <a:gd name="connsiteX48" fmla="*/ 6927 w 10107"/>
                  <a:gd name="connsiteY48" fmla="*/ 10381 h 10491"/>
                  <a:gd name="connsiteX49" fmla="*/ 6739 w 10107"/>
                  <a:gd name="connsiteY49" fmla="*/ 10443 h 10491"/>
                  <a:gd name="connsiteX50" fmla="*/ 6540 w 10107"/>
                  <a:gd name="connsiteY50" fmla="*/ 10484 h 10491"/>
                  <a:gd name="connsiteX51" fmla="*/ 6299 w 10107"/>
                  <a:gd name="connsiteY51" fmla="*/ 10491 h 10491"/>
                  <a:gd name="connsiteX52" fmla="*/ 6038 w 10107"/>
                  <a:gd name="connsiteY52" fmla="*/ 10477 h 10491"/>
                  <a:gd name="connsiteX53" fmla="*/ 107 w 10107"/>
                  <a:gd name="connsiteY53" fmla="*/ 9561 h 10491"/>
                  <a:gd name="connsiteX54" fmla="*/ 0 w 10107"/>
                  <a:gd name="connsiteY54" fmla="*/ 0 h 10491"/>
                  <a:gd name="connsiteX0" fmla="*/ 104 w 10211"/>
                  <a:gd name="connsiteY0" fmla="*/ 0 h 10491"/>
                  <a:gd name="connsiteX1" fmla="*/ 9102 w 10211"/>
                  <a:gd name="connsiteY1" fmla="*/ 1407 h 10491"/>
                  <a:gd name="connsiteX2" fmla="*/ 9123 w 10211"/>
                  <a:gd name="connsiteY2" fmla="*/ 1407 h 10491"/>
                  <a:gd name="connsiteX3" fmla="*/ 9175 w 10211"/>
                  <a:gd name="connsiteY3" fmla="*/ 1414 h 10491"/>
                  <a:gd name="connsiteX4" fmla="*/ 9249 w 10211"/>
                  <a:gd name="connsiteY4" fmla="*/ 1421 h 10491"/>
                  <a:gd name="connsiteX5" fmla="*/ 9458 w 10211"/>
                  <a:gd name="connsiteY5" fmla="*/ 1455 h 10491"/>
                  <a:gd name="connsiteX6" fmla="*/ 9583 w 10211"/>
                  <a:gd name="connsiteY6" fmla="*/ 1490 h 10491"/>
                  <a:gd name="connsiteX7" fmla="*/ 9709 w 10211"/>
                  <a:gd name="connsiteY7" fmla="*/ 1545 h 10491"/>
                  <a:gd name="connsiteX8" fmla="*/ 9834 w 10211"/>
                  <a:gd name="connsiteY8" fmla="*/ 1600 h 10491"/>
                  <a:gd name="connsiteX9" fmla="*/ 9949 w 10211"/>
                  <a:gd name="connsiteY9" fmla="*/ 1682 h 10491"/>
                  <a:gd name="connsiteX10" fmla="*/ 10054 w 10211"/>
                  <a:gd name="connsiteY10" fmla="*/ 1772 h 10491"/>
                  <a:gd name="connsiteX11" fmla="*/ 10138 w 10211"/>
                  <a:gd name="connsiteY11" fmla="*/ 1896 h 10491"/>
                  <a:gd name="connsiteX12" fmla="*/ 10190 w 10211"/>
                  <a:gd name="connsiteY12" fmla="*/ 2020 h 10491"/>
                  <a:gd name="connsiteX13" fmla="*/ 10211 w 10211"/>
                  <a:gd name="connsiteY13" fmla="*/ 2185 h 10491"/>
                  <a:gd name="connsiteX14" fmla="*/ 10201 w 10211"/>
                  <a:gd name="connsiteY14" fmla="*/ 2364 h 10491"/>
                  <a:gd name="connsiteX15" fmla="*/ 10148 w 10211"/>
                  <a:gd name="connsiteY15" fmla="*/ 2578 h 10491"/>
                  <a:gd name="connsiteX16" fmla="*/ 10096 w 10211"/>
                  <a:gd name="connsiteY16" fmla="*/ 2729 h 10491"/>
                  <a:gd name="connsiteX17" fmla="*/ 10033 w 10211"/>
                  <a:gd name="connsiteY17" fmla="*/ 2922 h 10491"/>
                  <a:gd name="connsiteX18" fmla="*/ 9949 w 10211"/>
                  <a:gd name="connsiteY18" fmla="*/ 3149 h 10491"/>
                  <a:gd name="connsiteX19" fmla="*/ 9866 w 10211"/>
                  <a:gd name="connsiteY19" fmla="*/ 3411 h 10491"/>
                  <a:gd name="connsiteX20" fmla="*/ 9761 w 10211"/>
                  <a:gd name="connsiteY20" fmla="*/ 3707 h 10491"/>
                  <a:gd name="connsiteX21" fmla="*/ 9636 w 10211"/>
                  <a:gd name="connsiteY21" fmla="*/ 4024 h 10491"/>
                  <a:gd name="connsiteX22" fmla="*/ 9521 w 10211"/>
                  <a:gd name="connsiteY22" fmla="*/ 4362 h 10491"/>
                  <a:gd name="connsiteX23" fmla="*/ 9406 w 10211"/>
                  <a:gd name="connsiteY23" fmla="*/ 4720 h 10491"/>
                  <a:gd name="connsiteX24" fmla="*/ 9280 w 10211"/>
                  <a:gd name="connsiteY24" fmla="*/ 5085 h 10491"/>
                  <a:gd name="connsiteX25" fmla="*/ 9019 w 10211"/>
                  <a:gd name="connsiteY25" fmla="*/ 5856 h 10491"/>
                  <a:gd name="connsiteX26" fmla="*/ 8883 w 10211"/>
                  <a:gd name="connsiteY26" fmla="*/ 6249 h 10491"/>
                  <a:gd name="connsiteX27" fmla="*/ 8747 w 10211"/>
                  <a:gd name="connsiteY27" fmla="*/ 6634 h 10491"/>
                  <a:gd name="connsiteX28" fmla="*/ 8611 w 10211"/>
                  <a:gd name="connsiteY28" fmla="*/ 7020 h 10491"/>
                  <a:gd name="connsiteX29" fmla="*/ 8485 w 10211"/>
                  <a:gd name="connsiteY29" fmla="*/ 7399 h 10491"/>
                  <a:gd name="connsiteX30" fmla="*/ 8370 w 10211"/>
                  <a:gd name="connsiteY30" fmla="*/ 7757 h 10491"/>
                  <a:gd name="connsiteX31" fmla="*/ 8255 w 10211"/>
                  <a:gd name="connsiteY31" fmla="*/ 8108 h 10491"/>
                  <a:gd name="connsiteX32" fmla="*/ 8129 w 10211"/>
                  <a:gd name="connsiteY32" fmla="*/ 8432 h 10491"/>
                  <a:gd name="connsiteX33" fmla="*/ 8025 w 10211"/>
                  <a:gd name="connsiteY33" fmla="*/ 8728 h 10491"/>
                  <a:gd name="connsiteX34" fmla="*/ 7941 w 10211"/>
                  <a:gd name="connsiteY34" fmla="*/ 9003 h 10491"/>
                  <a:gd name="connsiteX35" fmla="*/ 7857 w 10211"/>
                  <a:gd name="connsiteY35" fmla="*/ 9251 h 10491"/>
                  <a:gd name="connsiteX36" fmla="*/ 7784 w 10211"/>
                  <a:gd name="connsiteY36" fmla="*/ 9458 h 10491"/>
                  <a:gd name="connsiteX37" fmla="*/ 7732 w 10211"/>
                  <a:gd name="connsiteY37" fmla="*/ 9623 h 10491"/>
                  <a:gd name="connsiteX38" fmla="*/ 7690 w 10211"/>
                  <a:gd name="connsiteY38" fmla="*/ 9747 h 10491"/>
                  <a:gd name="connsiteX39" fmla="*/ 7669 w 10211"/>
                  <a:gd name="connsiteY39" fmla="*/ 9823 h 10491"/>
                  <a:gd name="connsiteX40" fmla="*/ 7648 w 10211"/>
                  <a:gd name="connsiteY40" fmla="*/ 9851 h 10491"/>
                  <a:gd name="connsiteX41" fmla="*/ 7638 w 10211"/>
                  <a:gd name="connsiteY41" fmla="*/ 9871 h 10491"/>
                  <a:gd name="connsiteX42" fmla="*/ 7617 w 10211"/>
                  <a:gd name="connsiteY42" fmla="*/ 9912 h 10491"/>
                  <a:gd name="connsiteX43" fmla="*/ 7575 w 10211"/>
                  <a:gd name="connsiteY43" fmla="*/ 9968 h 10491"/>
                  <a:gd name="connsiteX44" fmla="*/ 7512 w 10211"/>
                  <a:gd name="connsiteY44" fmla="*/ 10050 h 10491"/>
                  <a:gd name="connsiteX45" fmla="*/ 7418 w 10211"/>
                  <a:gd name="connsiteY45" fmla="*/ 10133 h 10491"/>
                  <a:gd name="connsiteX46" fmla="*/ 7314 w 10211"/>
                  <a:gd name="connsiteY46" fmla="*/ 10216 h 10491"/>
                  <a:gd name="connsiteX47" fmla="*/ 7188 w 10211"/>
                  <a:gd name="connsiteY47" fmla="*/ 10305 h 10491"/>
                  <a:gd name="connsiteX48" fmla="*/ 7031 w 10211"/>
                  <a:gd name="connsiteY48" fmla="*/ 10381 h 10491"/>
                  <a:gd name="connsiteX49" fmla="*/ 6843 w 10211"/>
                  <a:gd name="connsiteY49" fmla="*/ 10443 h 10491"/>
                  <a:gd name="connsiteX50" fmla="*/ 6644 w 10211"/>
                  <a:gd name="connsiteY50" fmla="*/ 10484 h 10491"/>
                  <a:gd name="connsiteX51" fmla="*/ 6403 w 10211"/>
                  <a:gd name="connsiteY51" fmla="*/ 10491 h 10491"/>
                  <a:gd name="connsiteX52" fmla="*/ 6142 w 10211"/>
                  <a:gd name="connsiteY52" fmla="*/ 10477 h 10491"/>
                  <a:gd name="connsiteX53" fmla="*/ 4 w 10211"/>
                  <a:gd name="connsiteY53" fmla="*/ 9534 h 10491"/>
                  <a:gd name="connsiteX54" fmla="*/ 104 w 10211"/>
                  <a:gd name="connsiteY54" fmla="*/ 0 h 10491"/>
                  <a:gd name="connsiteX0" fmla="*/ 16763 w 26870"/>
                  <a:gd name="connsiteY0" fmla="*/ 0 h 10491"/>
                  <a:gd name="connsiteX1" fmla="*/ 25761 w 26870"/>
                  <a:gd name="connsiteY1" fmla="*/ 1407 h 10491"/>
                  <a:gd name="connsiteX2" fmla="*/ 25782 w 26870"/>
                  <a:gd name="connsiteY2" fmla="*/ 1407 h 10491"/>
                  <a:gd name="connsiteX3" fmla="*/ 25834 w 26870"/>
                  <a:gd name="connsiteY3" fmla="*/ 1414 h 10491"/>
                  <a:gd name="connsiteX4" fmla="*/ 25908 w 26870"/>
                  <a:gd name="connsiteY4" fmla="*/ 1421 h 10491"/>
                  <a:gd name="connsiteX5" fmla="*/ 26117 w 26870"/>
                  <a:gd name="connsiteY5" fmla="*/ 1455 h 10491"/>
                  <a:gd name="connsiteX6" fmla="*/ 26242 w 26870"/>
                  <a:gd name="connsiteY6" fmla="*/ 1490 h 10491"/>
                  <a:gd name="connsiteX7" fmla="*/ 26368 w 26870"/>
                  <a:gd name="connsiteY7" fmla="*/ 1545 h 10491"/>
                  <a:gd name="connsiteX8" fmla="*/ 26493 w 26870"/>
                  <a:gd name="connsiteY8" fmla="*/ 1600 h 10491"/>
                  <a:gd name="connsiteX9" fmla="*/ 26608 w 26870"/>
                  <a:gd name="connsiteY9" fmla="*/ 1682 h 10491"/>
                  <a:gd name="connsiteX10" fmla="*/ 26713 w 26870"/>
                  <a:gd name="connsiteY10" fmla="*/ 1772 h 10491"/>
                  <a:gd name="connsiteX11" fmla="*/ 26797 w 26870"/>
                  <a:gd name="connsiteY11" fmla="*/ 1896 h 10491"/>
                  <a:gd name="connsiteX12" fmla="*/ 26849 w 26870"/>
                  <a:gd name="connsiteY12" fmla="*/ 2020 h 10491"/>
                  <a:gd name="connsiteX13" fmla="*/ 26870 w 26870"/>
                  <a:gd name="connsiteY13" fmla="*/ 2185 h 10491"/>
                  <a:gd name="connsiteX14" fmla="*/ 26860 w 26870"/>
                  <a:gd name="connsiteY14" fmla="*/ 2364 h 10491"/>
                  <a:gd name="connsiteX15" fmla="*/ 26807 w 26870"/>
                  <a:gd name="connsiteY15" fmla="*/ 2578 h 10491"/>
                  <a:gd name="connsiteX16" fmla="*/ 26755 w 26870"/>
                  <a:gd name="connsiteY16" fmla="*/ 2729 h 10491"/>
                  <a:gd name="connsiteX17" fmla="*/ 26692 w 26870"/>
                  <a:gd name="connsiteY17" fmla="*/ 2922 h 10491"/>
                  <a:gd name="connsiteX18" fmla="*/ 26608 w 26870"/>
                  <a:gd name="connsiteY18" fmla="*/ 3149 h 10491"/>
                  <a:gd name="connsiteX19" fmla="*/ 26525 w 26870"/>
                  <a:gd name="connsiteY19" fmla="*/ 3411 h 10491"/>
                  <a:gd name="connsiteX20" fmla="*/ 26420 w 26870"/>
                  <a:gd name="connsiteY20" fmla="*/ 3707 h 10491"/>
                  <a:gd name="connsiteX21" fmla="*/ 26295 w 26870"/>
                  <a:gd name="connsiteY21" fmla="*/ 4024 h 10491"/>
                  <a:gd name="connsiteX22" fmla="*/ 26180 w 26870"/>
                  <a:gd name="connsiteY22" fmla="*/ 4362 h 10491"/>
                  <a:gd name="connsiteX23" fmla="*/ 26065 w 26870"/>
                  <a:gd name="connsiteY23" fmla="*/ 4720 h 10491"/>
                  <a:gd name="connsiteX24" fmla="*/ 25939 w 26870"/>
                  <a:gd name="connsiteY24" fmla="*/ 5085 h 10491"/>
                  <a:gd name="connsiteX25" fmla="*/ 25678 w 26870"/>
                  <a:gd name="connsiteY25" fmla="*/ 5856 h 10491"/>
                  <a:gd name="connsiteX26" fmla="*/ 25542 w 26870"/>
                  <a:gd name="connsiteY26" fmla="*/ 6249 h 10491"/>
                  <a:gd name="connsiteX27" fmla="*/ 25406 w 26870"/>
                  <a:gd name="connsiteY27" fmla="*/ 6634 h 10491"/>
                  <a:gd name="connsiteX28" fmla="*/ 25270 w 26870"/>
                  <a:gd name="connsiteY28" fmla="*/ 7020 h 10491"/>
                  <a:gd name="connsiteX29" fmla="*/ 25144 w 26870"/>
                  <a:gd name="connsiteY29" fmla="*/ 7399 h 10491"/>
                  <a:gd name="connsiteX30" fmla="*/ 25029 w 26870"/>
                  <a:gd name="connsiteY30" fmla="*/ 7757 h 10491"/>
                  <a:gd name="connsiteX31" fmla="*/ 24914 w 26870"/>
                  <a:gd name="connsiteY31" fmla="*/ 8108 h 10491"/>
                  <a:gd name="connsiteX32" fmla="*/ 24788 w 26870"/>
                  <a:gd name="connsiteY32" fmla="*/ 8432 h 10491"/>
                  <a:gd name="connsiteX33" fmla="*/ 24684 w 26870"/>
                  <a:gd name="connsiteY33" fmla="*/ 8728 h 10491"/>
                  <a:gd name="connsiteX34" fmla="*/ 24600 w 26870"/>
                  <a:gd name="connsiteY34" fmla="*/ 9003 h 10491"/>
                  <a:gd name="connsiteX35" fmla="*/ 24516 w 26870"/>
                  <a:gd name="connsiteY35" fmla="*/ 9251 h 10491"/>
                  <a:gd name="connsiteX36" fmla="*/ 24443 w 26870"/>
                  <a:gd name="connsiteY36" fmla="*/ 9458 h 10491"/>
                  <a:gd name="connsiteX37" fmla="*/ 24391 w 26870"/>
                  <a:gd name="connsiteY37" fmla="*/ 9623 h 10491"/>
                  <a:gd name="connsiteX38" fmla="*/ 24349 w 26870"/>
                  <a:gd name="connsiteY38" fmla="*/ 9747 h 10491"/>
                  <a:gd name="connsiteX39" fmla="*/ 24328 w 26870"/>
                  <a:gd name="connsiteY39" fmla="*/ 9823 h 10491"/>
                  <a:gd name="connsiteX40" fmla="*/ 24307 w 26870"/>
                  <a:gd name="connsiteY40" fmla="*/ 9851 h 10491"/>
                  <a:gd name="connsiteX41" fmla="*/ 24297 w 26870"/>
                  <a:gd name="connsiteY41" fmla="*/ 9871 h 10491"/>
                  <a:gd name="connsiteX42" fmla="*/ 24276 w 26870"/>
                  <a:gd name="connsiteY42" fmla="*/ 9912 h 10491"/>
                  <a:gd name="connsiteX43" fmla="*/ 24234 w 26870"/>
                  <a:gd name="connsiteY43" fmla="*/ 9968 h 10491"/>
                  <a:gd name="connsiteX44" fmla="*/ 24171 w 26870"/>
                  <a:gd name="connsiteY44" fmla="*/ 10050 h 10491"/>
                  <a:gd name="connsiteX45" fmla="*/ 24077 w 26870"/>
                  <a:gd name="connsiteY45" fmla="*/ 10133 h 10491"/>
                  <a:gd name="connsiteX46" fmla="*/ 23973 w 26870"/>
                  <a:gd name="connsiteY46" fmla="*/ 10216 h 10491"/>
                  <a:gd name="connsiteX47" fmla="*/ 23847 w 26870"/>
                  <a:gd name="connsiteY47" fmla="*/ 10305 h 10491"/>
                  <a:gd name="connsiteX48" fmla="*/ 23690 w 26870"/>
                  <a:gd name="connsiteY48" fmla="*/ 10381 h 10491"/>
                  <a:gd name="connsiteX49" fmla="*/ 23502 w 26870"/>
                  <a:gd name="connsiteY49" fmla="*/ 10443 h 10491"/>
                  <a:gd name="connsiteX50" fmla="*/ 23303 w 26870"/>
                  <a:gd name="connsiteY50" fmla="*/ 10484 h 10491"/>
                  <a:gd name="connsiteX51" fmla="*/ 23062 w 26870"/>
                  <a:gd name="connsiteY51" fmla="*/ 10491 h 10491"/>
                  <a:gd name="connsiteX52" fmla="*/ 22801 w 26870"/>
                  <a:gd name="connsiteY52" fmla="*/ 10477 h 10491"/>
                  <a:gd name="connsiteX53" fmla="*/ 0 w 26870"/>
                  <a:gd name="connsiteY53" fmla="*/ 7242 h 10491"/>
                  <a:gd name="connsiteX54" fmla="*/ 16763 w 26870"/>
                  <a:gd name="connsiteY54" fmla="*/ 0 h 10491"/>
                  <a:gd name="connsiteX0" fmla="*/ 268 w 26872"/>
                  <a:gd name="connsiteY0" fmla="*/ 0 h 13002"/>
                  <a:gd name="connsiteX1" fmla="*/ 25763 w 26872"/>
                  <a:gd name="connsiteY1" fmla="*/ 3918 h 13002"/>
                  <a:gd name="connsiteX2" fmla="*/ 25784 w 26872"/>
                  <a:gd name="connsiteY2" fmla="*/ 3918 h 13002"/>
                  <a:gd name="connsiteX3" fmla="*/ 25836 w 26872"/>
                  <a:gd name="connsiteY3" fmla="*/ 3925 h 13002"/>
                  <a:gd name="connsiteX4" fmla="*/ 25910 w 26872"/>
                  <a:gd name="connsiteY4" fmla="*/ 3932 h 13002"/>
                  <a:gd name="connsiteX5" fmla="*/ 26119 w 26872"/>
                  <a:gd name="connsiteY5" fmla="*/ 3966 h 13002"/>
                  <a:gd name="connsiteX6" fmla="*/ 26244 w 26872"/>
                  <a:gd name="connsiteY6" fmla="*/ 4001 h 13002"/>
                  <a:gd name="connsiteX7" fmla="*/ 26370 w 26872"/>
                  <a:gd name="connsiteY7" fmla="*/ 4056 h 13002"/>
                  <a:gd name="connsiteX8" fmla="*/ 26495 w 26872"/>
                  <a:gd name="connsiteY8" fmla="*/ 4111 h 13002"/>
                  <a:gd name="connsiteX9" fmla="*/ 26610 w 26872"/>
                  <a:gd name="connsiteY9" fmla="*/ 4193 h 13002"/>
                  <a:gd name="connsiteX10" fmla="*/ 26715 w 26872"/>
                  <a:gd name="connsiteY10" fmla="*/ 4283 h 13002"/>
                  <a:gd name="connsiteX11" fmla="*/ 26799 w 26872"/>
                  <a:gd name="connsiteY11" fmla="*/ 4407 h 13002"/>
                  <a:gd name="connsiteX12" fmla="*/ 26851 w 26872"/>
                  <a:gd name="connsiteY12" fmla="*/ 4531 h 13002"/>
                  <a:gd name="connsiteX13" fmla="*/ 26872 w 26872"/>
                  <a:gd name="connsiteY13" fmla="*/ 4696 h 13002"/>
                  <a:gd name="connsiteX14" fmla="*/ 26862 w 26872"/>
                  <a:gd name="connsiteY14" fmla="*/ 4875 h 13002"/>
                  <a:gd name="connsiteX15" fmla="*/ 26809 w 26872"/>
                  <a:gd name="connsiteY15" fmla="*/ 5089 h 13002"/>
                  <a:gd name="connsiteX16" fmla="*/ 26757 w 26872"/>
                  <a:gd name="connsiteY16" fmla="*/ 5240 h 13002"/>
                  <a:gd name="connsiteX17" fmla="*/ 26694 w 26872"/>
                  <a:gd name="connsiteY17" fmla="*/ 5433 h 13002"/>
                  <a:gd name="connsiteX18" fmla="*/ 26610 w 26872"/>
                  <a:gd name="connsiteY18" fmla="*/ 5660 h 13002"/>
                  <a:gd name="connsiteX19" fmla="*/ 26527 w 26872"/>
                  <a:gd name="connsiteY19" fmla="*/ 5922 h 13002"/>
                  <a:gd name="connsiteX20" fmla="*/ 26422 w 26872"/>
                  <a:gd name="connsiteY20" fmla="*/ 6218 h 13002"/>
                  <a:gd name="connsiteX21" fmla="*/ 26297 w 26872"/>
                  <a:gd name="connsiteY21" fmla="*/ 6535 h 13002"/>
                  <a:gd name="connsiteX22" fmla="*/ 26182 w 26872"/>
                  <a:gd name="connsiteY22" fmla="*/ 6873 h 13002"/>
                  <a:gd name="connsiteX23" fmla="*/ 26067 w 26872"/>
                  <a:gd name="connsiteY23" fmla="*/ 7231 h 13002"/>
                  <a:gd name="connsiteX24" fmla="*/ 25941 w 26872"/>
                  <a:gd name="connsiteY24" fmla="*/ 7596 h 13002"/>
                  <a:gd name="connsiteX25" fmla="*/ 25680 w 26872"/>
                  <a:gd name="connsiteY25" fmla="*/ 8367 h 13002"/>
                  <a:gd name="connsiteX26" fmla="*/ 25544 w 26872"/>
                  <a:gd name="connsiteY26" fmla="*/ 8760 h 13002"/>
                  <a:gd name="connsiteX27" fmla="*/ 25408 w 26872"/>
                  <a:gd name="connsiteY27" fmla="*/ 9145 h 13002"/>
                  <a:gd name="connsiteX28" fmla="*/ 25272 w 26872"/>
                  <a:gd name="connsiteY28" fmla="*/ 9531 h 13002"/>
                  <a:gd name="connsiteX29" fmla="*/ 25146 w 26872"/>
                  <a:gd name="connsiteY29" fmla="*/ 9910 h 13002"/>
                  <a:gd name="connsiteX30" fmla="*/ 25031 w 26872"/>
                  <a:gd name="connsiteY30" fmla="*/ 10268 h 13002"/>
                  <a:gd name="connsiteX31" fmla="*/ 24916 w 26872"/>
                  <a:gd name="connsiteY31" fmla="*/ 10619 h 13002"/>
                  <a:gd name="connsiteX32" fmla="*/ 24790 w 26872"/>
                  <a:gd name="connsiteY32" fmla="*/ 10943 h 13002"/>
                  <a:gd name="connsiteX33" fmla="*/ 24686 w 26872"/>
                  <a:gd name="connsiteY33" fmla="*/ 11239 h 13002"/>
                  <a:gd name="connsiteX34" fmla="*/ 24602 w 26872"/>
                  <a:gd name="connsiteY34" fmla="*/ 11514 h 13002"/>
                  <a:gd name="connsiteX35" fmla="*/ 24518 w 26872"/>
                  <a:gd name="connsiteY35" fmla="*/ 11762 h 13002"/>
                  <a:gd name="connsiteX36" fmla="*/ 24445 w 26872"/>
                  <a:gd name="connsiteY36" fmla="*/ 11969 h 13002"/>
                  <a:gd name="connsiteX37" fmla="*/ 24393 w 26872"/>
                  <a:gd name="connsiteY37" fmla="*/ 12134 h 13002"/>
                  <a:gd name="connsiteX38" fmla="*/ 24351 w 26872"/>
                  <a:gd name="connsiteY38" fmla="*/ 12258 h 13002"/>
                  <a:gd name="connsiteX39" fmla="*/ 24330 w 26872"/>
                  <a:gd name="connsiteY39" fmla="*/ 12334 h 13002"/>
                  <a:gd name="connsiteX40" fmla="*/ 24309 w 26872"/>
                  <a:gd name="connsiteY40" fmla="*/ 12362 h 13002"/>
                  <a:gd name="connsiteX41" fmla="*/ 24299 w 26872"/>
                  <a:gd name="connsiteY41" fmla="*/ 12382 h 13002"/>
                  <a:gd name="connsiteX42" fmla="*/ 24278 w 26872"/>
                  <a:gd name="connsiteY42" fmla="*/ 12423 h 13002"/>
                  <a:gd name="connsiteX43" fmla="*/ 24236 w 26872"/>
                  <a:gd name="connsiteY43" fmla="*/ 12479 h 13002"/>
                  <a:gd name="connsiteX44" fmla="*/ 24173 w 26872"/>
                  <a:gd name="connsiteY44" fmla="*/ 12561 h 13002"/>
                  <a:gd name="connsiteX45" fmla="*/ 24079 w 26872"/>
                  <a:gd name="connsiteY45" fmla="*/ 12644 h 13002"/>
                  <a:gd name="connsiteX46" fmla="*/ 23975 w 26872"/>
                  <a:gd name="connsiteY46" fmla="*/ 12727 h 13002"/>
                  <a:gd name="connsiteX47" fmla="*/ 23849 w 26872"/>
                  <a:gd name="connsiteY47" fmla="*/ 12816 h 13002"/>
                  <a:gd name="connsiteX48" fmla="*/ 23692 w 26872"/>
                  <a:gd name="connsiteY48" fmla="*/ 12892 h 13002"/>
                  <a:gd name="connsiteX49" fmla="*/ 23504 w 26872"/>
                  <a:gd name="connsiteY49" fmla="*/ 12954 h 13002"/>
                  <a:gd name="connsiteX50" fmla="*/ 23305 w 26872"/>
                  <a:gd name="connsiteY50" fmla="*/ 12995 h 13002"/>
                  <a:gd name="connsiteX51" fmla="*/ 23064 w 26872"/>
                  <a:gd name="connsiteY51" fmla="*/ 13002 h 13002"/>
                  <a:gd name="connsiteX52" fmla="*/ 22803 w 26872"/>
                  <a:gd name="connsiteY52" fmla="*/ 12988 h 13002"/>
                  <a:gd name="connsiteX53" fmla="*/ 2 w 26872"/>
                  <a:gd name="connsiteY53" fmla="*/ 9753 h 13002"/>
                  <a:gd name="connsiteX54" fmla="*/ 268 w 26872"/>
                  <a:gd name="connsiteY54" fmla="*/ 0 h 1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26872" h="13002">
                    <a:moveTo>
                      <a:pt x="268" y="0"/>
                    </a:moveTo>
                    <a:lnTo>
                      <a:pt x="25763" y="3918"/>
                    </a:lnTo>
                    <a:lnTo>
                      <a:pt x="25784" y="3918"/>
                    </a:lnTo>
                    <a:cubicBezTo>
                      <a:pt x="25801" y="3920"/>
                      <a:pt x="25819" y="3923"/>
                      <a:pt x="25836" y="3925"/>
                    </a:cubicBezTo>
                    <a:cubicBezTo>
                      <a:pt x="25861" y="3927"/>
                      <a:pt x="25885" y="3930"/>
                      <a:pt x="25910" y="3932"/>
                    </a:cubicBezTo>
                    <a:lnTo>
                      <a:pt x="26119" y="3966"/>
                    </a:lnTo>
                    <a:lnTo>
                      <a:pt x="26244" y="4001"/>
                    </a:lnTo>
                    <a:lnTo>
                      <a:pt x="26370" y="4056"/>
                    </a:lnTo>
                    <a:cubicBezTo>
                      <a:pt x="26412" y="4074"/>
                      <a:pt x="26453" y="4093"/>
                      <a:pt x="26495" y="4111"/>
                    </a:cubicBezTo>
                    <a:lnTo>
                      <a:pt x="26610" y="4193"/>
                    </a:lnTo>
                    <a:lnTo>
                      <a:pt x="26715" y="4283"/>
                    </a:lnTo>
                    <a:cubicBezTo>
                      <a:pt x="26743" y="4324"/>
                      <a:pt x="26771" y="4366"/>
                      <a:pt x="26799" y="4407"/>
                    </a:cubicBezTo>
                    <a:cubicBezTo>
                      <a:pt x="26816" y="4448"/>
                      <a:pt x="26834" y="4490"/>
                      <a:pt x="26851" y="4531"/>
                    </a:cubicBezTo>
                    <a:lnTo>
                      <a:pt x="26872" y="4696"/>
                    </a:lnTo>
                    <a:cubicBezTo>
                      <a:pt x="26869" y="4756"/>
                      <a:pt x="26865" y="4815"/>
                      <a:pt x="26862" y="4875"/>
                    </a:cubicBezTo>
                    <a:cubicBezTo>
                      <a:pt x="26844" y="4946"/>
                      <a:pt x="26827" y="5018"/>
                      <a:pt x="26809" y="5089"/>
                    </a:cubicBezTo>
                    <a:cubicBezTo>
                      <a:pt x="26792" y="5139"/>
                      <a:pt x="26774" y="5190"/>
                      <a:pt x="26757" y="5240"/>
                    </a:cubicBezTo>
                    <a:cubicBezTo>
                      <a:pt x="26736" y="5304"/>
                      <a:pt x="26715" y="5369"/>
                      <a:pt x="26694" y="5433"/>
                    </a:cubicBezTo>
                    <a:cubicBezTo>
                      <a:pt x="26666" y="5509"/>
                      <a:pt x="26638" y="5584"/>
                      <a:pt x="26610" y="5660"/>
                    </a:cubicBezTo>
                    <a:cubicBezTo>
                      <a:pt x="26582" y="5747"/>
                      <a:pt x="26555" y="5835"/>
                      <a:pt x="26527" y="5922"/>
                    </a:cubicBezTo>
                    <a:lnTo>
                      <a:pt x="26422" y="6218"/>
                    </a:lnTo>
                    <a:cubicBezTo>
                      <a:pt x="26380" y="6324"/>
                      <a:pt x="26339" y="6429"/>
                      <a:pt x="26297" y="6535"/>
                    </a:cubicBezTo>
                    <a:cubicBezTo>
                      <a:pt x="26259" y="6648"/>
                      <a:pt x="26220" y="6760"/>
                      <a:pt x="26182" y="6873"/>
                    </a:cubicBezTo>
                    <a:cubicBezTo>
                      <a:pt x="26144" y="6992"/>
                      <a:pt x="26105" y="7112"/>
                      <a:pt x="26067" y="7231"/>
                    </a:cubicBezTo>
                    <a:lnTo>
                      <a:pt x="25941" y="7596"/>
                    </a:lnTo>
                    <a:lnTo>
                      <a:pt x="25680" y="8367"/>
                    </a:lnTo>
                    <a:cubicBezTo>
                      <a:pt x="25635" y="8498"/>
                      <a:pt x="25589" y="8629"/>
                      <a:pt x="25544" y="8760"/>
                    </a:cubicBezTo>
                    <a:cubicBezTo>
                      <a:pt x="25499" y="8888"/>
                      <a:pt x="25453" y="9017"/>
                      <a:pt x="25408" y="9145"/>
                    </a:cubicBezTo>
                    <a:cubicBezTo>
                      <a:pt x="25363" y="9274"/>
                      <a:pt x="25317" y="9402"/>
                      <a:pt x="25272" y="9531"/>
                    </a:cubicBezTo>
                    <a:lnTo>
                      <a:pt x="25146" y="9910"/>
                    </a:lnTo>
                    <a:cubicBezTo>
                      <a:pt x="25108" y="10029"/>
                      <a:pt x="25069" y="10149"/>
                      <a:pt x="25031" y="10268"/>
                    </a:cubicBezTo>
                    <a:cubicBezTo>
                      <a:pt x="24993" y="10385"/>
                      <a:pt x="24954" y="10502"/>
                      <a:pt x="24916" y="10619"/>
                    </a:cubicBezTo>
                    <a:lnTo>
                      <a:pt x="24790" y="10943"/>
                    </a:lnTo>
                    <a:cubicBezTo>
                      <a:pt x="24755" y="11042"/>
                      <a:pt x="24721" y="11140"/>
                      <a:pt x="24686" y="11239"/>
                    </a:cubicBezTo>
                    <a:cubicBezTo>
                      <a:pt x="24658" y="11331"/>
                      <a:pt x="24630" y="11422"/>
                      <a:pt x="24602" y="11514"/>
                    </a:cubicBezTo>
                    <a:cubicBezTo>
                      <a:pt x="24574" y="11597"/>
                      <a:pt x="24546" y="11679"/>
                      <a:pt x="24518" y="11762"/>
                    </a:cubicBezTo>
                    <a:cubicBezTo>
                      <a:pt x="24494" y="11831"/>
                      <a:pt x="24469" y="11900"/>
                      <a:pt x="24445" y="11969"/>
                    </a:cubicBezTo>
                    <a:cubicBezTo>
                      <a:pt x="24428" y="12024"/>
                      <a:pt x="24410" y="12079"/>
                      <a:pt x="24393" y="12134"/>
                    </a:cubicBezTo>
                    <a:cubicBezTo>
                      <a:pt x="24379" y="12175"/>
                      <a:pt x="24365" y="12217"/>
                      <a:pt x="24351" y="12258"/>
                    </a:cubicBezTo>
                    <a:cubicBezTo>
                      <a:pt x="24344" y="12283"/>
                      <a:pt x="24337" y="12309"/>
                      <a:pt x="24330" y="12334"/>
                    </a:cubicBezTo>
                    <a:cubicBezTo>
                      <a:pt x="24323" y="12343"/>
                      <a:pt x="24316" y="12353"/>
                      <a:pt x="24309" y="12362"/>
                    </a:cubicBezTo>
                    <a:cubicBezTo>
                      <a:pt x="24306" y="12369"/>
                      <a:pt x="24302" y="12375"/>
                      <a:pt x="24299" y="12382"/>
                    </a:cubicBezTo>
                    <a:cubicBezTo>
                      <a:pt x="24292" y="12396"/>
                      <a:pt x="24285" y="12409"/>
                      <a:pt x="24278" y="12423"/>
                    </a:cubicBezTo>
                    <a:cubicBezTo>
                      <a:pt x="24264" y="12442"/>
                      <a:pt x="24250" y="12460"/>
                      <a:pt x="24236" y="12479"/>
                    </a:cubicBezTo>
                    <a:cubicBezTo>
                      <a:pt x="24215" y="12506"/>
                      <a:pt x="24194" y="12534"/>
                      <a:pt x="24173" y="12561"/>
                    </a:cubicBezTo>
                    <a:cubicBezTo>
                      <a:pt x="24142" y="12589"/>
                      <a:pt x="24110" y="12616"/>
                      <a:pt x="24079" y="12644"/>
                    </a:cubicBezTo>
                    <a:lnTo>
                      <a:pt x="23975" y="12727"/>
                    </a:lnTo>
                    <a:lnTo>
                      <a:pt x="23849" y="12816"/>
                    </a:lnTo>
                    <a:lnTo>
                      <a:pt x="23692" y="12892"/>
                    </a:lnTo>
                    <a:lnTo>
                      <a:pt x="23504" y="12954"/>
                    </a:lnTo>
                    <a:lnTo>
                      <a:pt x="23305" y="12995"/>
                    </a:lnTo>
                    <a:lnTo>
                      <a:pt x="23064" y="13002"/>
                    </a:lnTo>
                    <a:lnTo>
                      <a:pt x="22803" y="12988"/>
                    </a:lnTo>
                    <a:lnTo>
                      <a:pt x="2" y="9753"/>
                    </a:lnTo>
                    <a:cubicBezTo>
                      <a:pt x="-34" y="6566"/>
                      <a:pt x="304" y="3187"/>
                      <a:pt x="2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auto">
              <a:xfrm>
                <a:off x="4522788" y="2160588"/>
                <a:ext cx="3135312" cy="2008188"/>
              </a:xfrm>
              <a:custGeom>
                <a:avLst/>
                <a:gdLst/>
                <a:ahLst/>
                <a:cxnLst>
                  <a:cxn ang="0">
                    <a:pos x="743" y="0"/>
                  </a:cxn>
                  <a:cxn ang="0">
                    <a:pos x="1766" y="88"/>
                  </a:cxn>
                  <a:cxn ang="0">
                    <a:pos x="1975" y="1090"/>
                  </a:cxn>
                  <a:cxn ang="0">
                    <a:pos x="1764" y="1265"/>
                  </a:cxn>
                  <a:cxn ang="0">
                    <a:pos x="1280" y="743"/>
                  </a:cxn>
                  <a:cxn ang="0">
                    <a:pos x="1276" y="742"/>
                  </a:cxn>
                  <a:cxn ang="0">
                    <a:pos x="1266" y="738"/>
                  </a:cxn>
                  <a:cxn ang="0">
                    <a:pos x="1250" y="733"/>
                  </a:cxn>
                  <a:cxn ang="0">
                    <a:pos x="1228" y="724"/>
                  </a:cxn>
                  <a:cxn ang="0">
                    <a:pos x="1200" y="714"/>
                  </a:cxn>
                  <a:cxn ang="0">
                    <a:pos x="1169" y="702"/>
                  </a:cxn>
                  <a:cxn ang="0">
                    <a:pos x="1136" y="686"/>
                  </a:cxn>
                  <a:cxn ang="0">
                    <a:pos x="1097" y="669"/>
                  </a:cxn>
                  <a:cxn ang="0">
                    <a:pos x="1058" y="647"/>
                  </a:cxn>
                  <a:cxn ang="0">
                    <a:pos x="1017" y="625"/>
                  </a:cxn>
                  <a:cxn ang="0">
                    <a:pos x="974" y="599"/>
                  </a:cxn>
                  <a:cxn ang="0">
                    <a:pos x="931" y="569"/>
                  </a:cxn>
                  <a:cxn ang="0">
                    <a:pos x="889" y="538"/>
                  </a:cxn>
                  <a:cxn ang="0">
                    <a:pos x="848" y="503"/>
                  </a:cxn>
                  <a:cxn ang="0">
                    <a:pos x="807" y="466"/>
                  </a:cxn>
                  <a:cxn ang="0">
                    <a:pos x="770" y="425"/>
                  </a:cxn>
                  <a:cxn ang="0">
                    <a:pos x="757" y="431"/>
                  </a:cxn>
                  <a:cxn ang="0">
                    <a:pos x="743" y="437"/>
                  </a:cxn>
                  <a:cxn ang="0">
                    <a:pos x="725" y="446"/>
                  </a:cxn>
                  <a:cxn ang="0">
                    <a:pos x="702" y="456"/>
                  </a:cxn>
                  <a:cxn ang="0">
                    <a:pos x="678" y="468"/>
                  </a:cxn>
                  <a:cxn ang="0">
                    <a:pos x="649" y="481"/>
                  </a:cxn>
                  <a:cxn ang="0">
                    <a:pos x="619" y="495"/>
                  </a:cxn>
                  <a:cxn ang="0">
                    <a:pos x="589" y="509"/>
                  </a:cxn>
                  <a:cxn ang="0">
                    <a:pos x="557" y="524"/>
                  </a:cxn>
                  <a:cxn ang="0">
                    <a:pos x="526" y="539"/>
                  </a:cxn>
                  <a:cxn ang="0">
                    <a:pos x="495" y="553"/>
                  </a:cxn>
                  <a:cxn ang="0">
                    <a:pos x="466" y="567"/>
                  </a:cxn>
                  <a:cxn ang="0">
                    <a:pos x="439" y="579"/>
                  </a:cxn>
                  <a:cxn ang="0">
                    <a:pos x="416" y="590"/>
                  </a:cxn>
                  <a:cxn ang="0">
                    <a:pos x="394" y="600"/>
                  </a:cxn>
                  <a:cxn ang="0">
                    <a:pos x="377" y="608"/>
                  </a:cxn>
                  <a:cxn ang="0">
                    <a:pos x="350" y="618"/>
                  </a:cxn>
                  <a:cxn ang="0">
                    <a:pos x="320" y="624"/>
                  </a:cxn>
                  <a:cxn ang="0">
                    <a:pos x="288" y="628"/>
                  </a:cxn>
                  <a:cxn ang="0">
                    <a:pos x="253" y="628"/>
                  </a:cxn>
                  <a:cxn ang="0">
                    <a:pos x="218" y="624"/>
                  </a:cxn>
                  <a:cxn ang="0">
                    <a:pos x="182" y="616"/>
                  </a:cxn>
                  <a:cxn ang="0">
                    <a:pos x="147" y="606"/>
                  </a:cxn>
                  <a:cxn ang="0">
                    <a:pos x="113" y="591"/>
                  </a:cxn>
                  <a:cxn ang="0">
                    <a:pos x="80" y="574"/>
                  </a:cxn>
                  <a:cxn ang="0">
                    <a:pos x="50" y="553"/>
                  </a:cxn>
                  <a:cxn ang="0">
                    <a:pos x="23" y="527"/>
                  </a:cxn>
                  <a:cxn ang="0">
                    <a:pos x="0" y="497"/>
                  </a:cxn>
                  <a:cxn ang="0">
                    <a:pos x="743" y="0"/>
                  </a:cxn>
                </a:cxnLst>
                <a:rect l="0" t="0" r="r" b="b"/>
                <a:pathLst>
                  <a:path w="1975" h="1265">
                    <a:moveTo>
                      <a:pt x="743" y="0"/>
                    </a:moveTo>
                    <a:lnTo>
                      <a:pt x="1766" y="88"/>
                    </a:lnTo>
                    <a:lnTo>
                      <a:pt x="1975" y="1090"/>
                    </a:lnTo>
                    <a:lnTo>
                      <a:pt x="1764" y="1265"/>
                    </a:lnTo>
                    <a:lnTo>
                      <a:pt x="1280" y="743"/>
                    </a:lnTo>
                    <a:lnTo>
                      <a:pt x="1276" y="742"/>
                    </a:lnTo>
                    <a:lnTo>
                      <a:pt x="1266" y="738"/>
                    </a:lnTo>
                    <a:lnTo>
                      <a:pt x="1250" y="733"/>
                    </a:lnTo>
                    <a:lnTo>
                      <a:pt x="1228" y="724"/>
                    </a:lnTo>
                    <a:lnTo>
                      <a:pt x="1200" y="714"/>
                    </a:lnTo>
                    <a:lnTo>
                      <a:pt x="1169" y="702"/>
                    </a:lnTo>
                    <a:lnTo>
                      <a:pt x="1136" y="686"/>
                    </a:lnTo>
                    <a:lnTo>
                      <a:pt x="1097" y="669"/>
                    </a:lnTo>
                    <a:lnTo>
                      <a:pt x="1058" y="647"/>
                    </a:lnTo>
                    <a:lnTo>
                      <a:pt x="1017" y="625"/>
                    </a:lnTo>
                    <a:lnTo>
                      <a:pt x="974" y="599"/>
                    </a:lnTo>
                    <a:lnTo>
                      <a:pt x="931" y="569"/>
                    </a:lnTo>
                    <a:lnTo>
                      <a:pt x="889" y="538"/>
                    </a:lnTo>
                    <a:lnTo>
                      <a:pt x="848" y="503"/>
                    </a:lnTo>
                    <a:lnTo>
                      <a:pt x="807" y="466"/>
                    </a:lnTo>
                    <a:lnTo>
                      <a:pt x="770" y="425"/>
                    </a:lnTo>
                    <a:lnTo>
                      <a:pt x="757" y="431"/>
                    </a:lnTo>
                    <a:lnTo>
                      <a:pt x="743" y="437"/>
                    </a:lnTo>
                    <a:lnTo>
                      <a:pt x="725" y="446"/>
                    </a:lnTo>
                    <a:lnTo>
                      <a:pt x="702" y="456"/>
                    </a:lnTo>
                    <a:lnTo>
                      <a:pt x="678" y="468"/>
                    </a:lnTo>
                    <a:lnTo>
                      <a:pt x="649" y="481"/>
                    </a:lnTo>
                    <a:lnTo>
                      <a:pt x="619" y="495"/>
                    </a:lnTo>
                    <a:lnTo>
                      <a:pt x="589" y="509"/>
                    </a:lnTo>
                    <a:lnTo>
                      <a:pt x="557" y="524"/>
                    </a:lnTo>
                    <a:lnTo>
                      <a:pt x="526" y="539"/>
                    </a:lnTo>
                    <a:lnTo>
                      <a:pt x="495" y="553"/>
                    </a:lnTo>
                    <a:lnTo>
                      <a:pt x="466" y="567"/>
                    </a:lnTo>
                    <a:lnTo>
                      <a:pt x="439" y="579"/>
                    </a:lnTo>
                    <a:lnTo>
                      <a:pt x="416" y="590"/>
                    </a:lnTo>
                    <a:lnTo>
                      <a:pt x="394" y="600"/>
                    </a:lnTo>
                    <a:lnTo>
                      <a:pt x="377" y="608"/>
                    </a:lnTo>
                    <a:lnTo>
                      <a:pt x="350" y="618"/>
                    </a:lnTo>
                    <a:lnTo>
                      <a:pt x="320" y="624"/>
                    </a:lnTo>
                    <a:lnTo>
                      <a:pt x="288" y="628"/>
                    </a:lnTo>
                    <a:lnTo>
                      <a:pt x="253" y="628"/>
                    </a:lnTo>
                    <a:lnTo>
                      <a:pt x="218" y="624"/>
                    </a:lnTo>
                    <a:lnTo>
                      <a:pt x="182" y="616"/>
                    </a:lnTo>
                    <a:lnTo>
                      <a:pt x="147" y="606"/>
                    </a:lnTo>
                    <a:lnTo>
                      <a:pt x="113" y="591"/>
                    </a:lnTo>
                    <a:lnTo>
                      <a:pt x="80" y="574"/>
                    </a:lnTo>
                    <a:lnTo>
                      <a:pt x="50" y="553"/>
                    </a:lnTo>
                    <a:lnTo>
                      <a:pt x="23" y="527"/>
                    </a:lnTo>
                    <a:lnTo>
                      <a:pt x="0" y="497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7477126" y="1177826"/>
                <a:ext cx="4006933" cy="2836963"/>
              </a:xfrm>
              <a:custGeom>
                <a:avLst/>
                <a:gdLst>
                  <a:gd name="connsiteX0" fmla="*/ 9850 w 10000"/>
                  <a:gd name="connsiteY0" fmla="*/ 0 h 10480"/>
                  <a:gd name="connsiteX1" fmla="*/ 10000 w 10000"/>
                  <a:gd name="connsiteY1" fmla="*/ 9736 h 10480"/>
                  <a:gd name="connsiteX2" fmla="*/ 9959 w 10000"/>
                  <a:gd name="connsiteY2" fmla="*/ 9743 h 10480"/>
                  <a:gd name="connsiteX3" fmla="*/ 9845 w 10000"/>
                  <a:gd name="connsiteY3" fmla="*/ 9758 h 10480"/>
                  <a:gd name="connsiteX4" fmla="*/ 9679 w 10000"/>
                  <a:gd name="connsiteY4" fmla="*/ 9793 h 10480"/>
                  <a:gd name="connsiteX5" fmla="*/ 9430 w 10000"/>
                  <a:gd name="connsiteY5" fmla="*/ 9829 h 10480"/>
                  <a:gd name="connsiteX6" fmla="*/ 9130 w 10000"/>
                  <a:gd name="connsiteY6" fmla="*/ 9886 h 10480"/>
                  <a:gd name="connsiteX7" fmla="*/ 8777 w 10000"/>
                  <a:gd name="connsiteY7" fmla="*/ 9936 h 10480"/>
                  <a:gd name="connsiteX8" fmla="*/ 8363 w 10000"/>
                  <a:gd name="connsiteY8" fmla="*/ 10008 h 10480"/>
                  <a:gd name="connsiteX9" fmla="*/ 7917 w 10000"/>
                  <a:gd name="connsiteY9" fmla="*/ 10072 h 10480"/>
                  <a:gd name="connsiteX10" fmla="*/ 7420 w 10000"/>
                  <a:gd name="connsiteY10" fmla="*/ 10144 h 10480"/>
                  <a:gd name="connsiteX11" fmla="*/ 6891 w 10000"/>
                  <a:gd name="connsiteY11" fmla="*/ 10215 h 10480"/>
                  <a:gd name="connsiteX12" fmla="*/ 6332 w 10000"/>
                  <a:gd name="connsiteY12" fmla="*/ 10287 h 10480"/>
                  <a:gd name="connsiteX13" fmla="*/ 5741 w 10000"/>
                  <a:gd name="connsiteY13" fmla="*/ 10358 h 10480"/>
                  <a:gd name="connsiteX14" fmla="*/ 5119 w 10000"/>
                  <a:gd name="connsiteY14" fmla="*/ 10423 h 10480"/>
                  <a:gd name="connsiteX15" fmla="*/ 4653 w 10000"/>
                  <a:gd name="connsiteY15" fmla="*/ 10459 h 10480"/>
                  <a:gd name="connsiteX16" fmla="*/ 4228 w 10000"/>
                  <a:gd name="connsiteY16" fmla="*/ 10480 h 10480"/>
                  <a:gd name="connsiteX17" fmla="*/ 3865 w 10000"/>
                  <a:gd name="connsiteY17" fmla="*/ 10473 h 10480"/>
                  <a:gd name="connsiteX18" fmla="*/ 3544 w 10000"/>
                  <a:gd name="connsiteY18" fmla="*/ 10444 h 10480"/>
                  <a:gd name="connsiteX19" fmla="*/ 3275 w 10000"/>
                  <a:gd name="connsiteY19" fmla="*/ 10401 h 10480"/>
                  <a:gd name="connsiteX20" fmla="*/ 3036 w 10000"/>
                  <a:gd name="connsiteY20" fmla="*/ 10337 h 10480"/>
                  <a:gd name="connsiteX21" fmla="*/ 2850 w 10000"/>
                  <a:gd name="connsiteY21" fmla="*/ 10273 h 10480"/>
                  <a:gd name="connsiteX22" fmla="*/ 2694 w 10000"/>
                  <a:gd name="connsiteY22" fmla="*/ 10201 h 10480"/>
                  <a:gd name="connsiteX23" fmla="*/ 2580 w 10000"/>
                  <a:gd name="connsiteY23" fmla="*/ 10122 h 10480"/>
                  <a:gd name="connsiteX24" fmla="*/ 2477 w 10000"/>
                  <a:gd name="connsiteY24" fmla="*/ 10044 h 10480"/>
                  <a:gd name="connsiteX25" fmla="*/ 2404 w 10000"/>
                  <a:gd name="connsiteY25" fmla="*/ 9972 h 10480"/>
                  <a:gd name="connsiteX26" fmla="*/ 2321 w 10000"/>
                  <a:gd name="connsiteY26" fmla="*/ 9851 h 10480"/>
                  <a:gd name="connsiteX27" fmla="*/ 2301 w 10000"/>
                  <a:gd name="connsiteY27" fmla="*/ 9808 h 10480"/>
                  <a:gd name="connsiteX28" fmla="*/ 2290 w 10000"/>
                  <a:gd name="connsiteY28" fmla="*/ 9772 h 10480"/>
                  <a:gd name="connsiteX29" fmla="*/ 2290 w 10000"/>
                  <a:gd name="connsiteY29" fmla="*/ 9758 h 10480"/>
                  <a:gd name="connsiteX30" fmla="*/ 2280 w 10000"/>
                  <a:gd name="connsiteY30" fmla="*/ 9736 h 10480"/>
                  <a:gd name="connsiteX31" fmla="*/ 2269 w 10000"/>
                  <a:gd name="connsiteY31" fmla="*/ 9650 h 10480"/>
                  <a:gd name="connsiteX32" fmla="*/ 2228 w 10000"/>
                  <a:gd name="connsiteY32" fmla="*/ 9529 h 10480"/>
                  <a:gd name="connsiteX33" fmla="*/ 2176 w 10000"/>
                  <a:gd name="connsiteY33" fmla="*/ 9357 h 10480"/>
                  <a:gd name="connsiteX34" fmla="*/ 2114 w 10000"/>
                  <a:gd name="connsiteY34" fmla="*/ 9157 h 10480"/>
                  <a:gd name="connsiteX35" fmla="*/ 2031 w 10000"/>
                  <a:gd name="connsiteY35" fmla="*/ 8906 h 10480"/>
                  <a:gd name="connsiteX36" fmla="*/ 1948 w 10000"/>
                  <a:gd name="connsiteY36" fmla="*/ 8635 h 10480"/>
                  <a:gd name="connsiteX37" fmla="*/ 1855 w 10000"/>
                  <a:gd name="connsiteY37" fmla="*/ 8327 h 10480"/>
                  <a:gd name="connsiteX38" fmla="*/ 1762 w 10000"/>
                  <a:gd name="connsiteY38" fmla="*/ 7998 h 10480"/>
                  <a:gd name="connsiteX39" fmla="*/ 1648 w 10000"/>
                  <a:gd name="connsiteY39" fmla="*/ 7655 h 10480"/>
                  <a:gd name="connsiteX40" fmla="*/ 1544 w 10000"/>
                  <a:gd name="connsiteY40" fmla="*/ 7290 h 10480"/>
                  <a:gd name="connsiteX41" fmla="*/ 1430 w 10000"/>
                  <a:gd name="connsiteY41" fmla="*/ 6918 h 10480"/>
                  <a:gd name="connsiteX42" fmla="*/ 1316 w 10000"/>
                  <a:gd name="connsiteY42" fmla="*/ 6532 h 10480"/>
                  <a:gd name="connsiteX43" fmla="*/ 1202 w 10000"/>
                  <a:gd name="connsiteY43" fmla="*/ 6145 h 10480"/>
                  <a:gd name="connsiteX44" fmla="*/ 1067 w 10000"/>
                  <a:gd name="connsiteY44" fmla="*/ 5752 h 10480"/>
                  <a:gd name="connsiteX45" fmla="*/ 953 w 10000"/>
                  <a:gd name="connsiteY45" fmla="*/ 5358 h 10480"/>
                  <a:gd name="connsiteX46" fmla="*/ 839 w 10000"/>
                  <a:gd name="connsiteY46" fmla="*/ 4979 h 10480"/>
                  <a:gd name="connsiteX47" fmla="*/ 725 w 10000"/>
                  <a:gd name="connsiteY47" fmla="*/ 4614 h 10480"/>
                  <a:gd name="connsiteX48" fmla="*/ 622 w 10000"/>
                  <a:gd name="connsiteY48" fmla="*/ 4257 h 10480"/>
                  <a:gd name="connsiteX49" fmla="*/ 518 w 10000"/>
                  <a:gd name="connsiteY49" fmla="*/ 3921 h 10480"/>
                  <a:gd name="connsiteX50" fmla="*/ 415 w 10000"/>
                  <a:gd name="connsiteY50" fmla="*/ 3613 h 10480"/>
                  <a:gd name="connsiteX51" fmla="*/ 321 w 10000"/>
                  <a:gd name="connsiteY51" fmla="*/ 3320 h 10480"/>
                  <a:gd name="connsiteX52" fmla="*/ 249 w 10000"/>
                  <a:gd name="connsiteY52" fmla="*/ 3062 h 10480"/>
                  <a:gd name="connsiteX53" fmla="*/ 187 w 10000"/>
                  <a:gd name="connsiteY53" fmla="*/ 2841 h 10480"/>
                  <a:gd name="connsiteX54" fmla="*/ 114 w 10000"/>
                  <a:gd name="connsiteY54" fmla="*/ 2647 h 10480"/>
                  <a:gd name="connsiteX55" fmla="*/ 83 w 10000"/>
                  <a:gd name="connsiteY55" fmla="*/ 2511 h 10480"/>
                  <a:gd name="connsiteX56" fmla="*/ 41 w 10000"/>
                  <a:gd name="connsiteY56" fmla="*/ 2411 h 10480"/>
                  <a:gd name="connsiteX57" fmla="*/ 0 w 10000"/>
                  <a:gd name="connsiteY57" fmla="*/ 2233 h 10480"/>
                  <a:gd name="connsiteX58" fmla="*/ 10 w 10000"/>
                  <a:gd name="connsiteY58" fmla="*/ 2082 h 10480"/>
                  <a:gd name="connsiteX59" fmla="*/ 62 w 10000"/>
                  <a:gd name="connsiteY59" fmla="*/ 1946 h 10480"/>
                  <a:gd name="connsiteX60" fmla="*/ 155 w 10000"/>
                  <a:gd name="connsiteY60" fmla="*/ 1825 h 10480"/>
                  <a:gd name="connsiteX61" fmla="*/ 269 w 10000"/>
                  <a:gd name="connsiteY61" fmla="*/ 1717 h 10480"/>
                  <a:gd name="connsiteX62" fmla="*/ 425 w 10000"/>
                  <a:gd name="connsiteY62" fmla="*/ 1632 h 10480"/>
                  <a:gd name="connsiteX63" fmla="*/ 756 w 10000"/>
                  <a:gd name="connsiteY63" fmla="*/ 1489 h 10480"/>
                  <a:gd name="connsiteX64" fmla="*/ 943 w 10000"/>
                  <a:gd name="connsiteY64" fmla="*/ 1431 h 10480"/>
                  <a:gd name="connsiteX65" fmla="*/ 1119 w 10000"/>
                  <a:gd name="connsiteY65" fmla="*/ 1388 h 10480"/>
                  <a:gd name="connsiteX66" fmla="*/ 1306 w 10000"/>
                  <a:gd name="connsiteY66" fmla="*/ 1353 h 10480"/>
                  <a:gd name="connsiteX67" fmla="*/ 1430 w 10000"/>
                  <a:gd name="connsiteY67" fmla="*/ 1324 h 10480"/>
                  <a:gd name="connsiteX68" fmla="*/ 1606 w 10000"/>
                  <a:gd name="connsiteY68" fmla="*/ 1303 h 10480"/>
                  <a:gd name="connsiteX69" fmla="*/ 1855 w 10000"/>
                  <a:gd name="connsiteY69" fmla="*/ 1253 h 10480"/>
                  <a:gd name="connsiteX70" fmla="*/ 2135 w 10000"/>
                  <a:gd name="connsiteY70" fmla="*/ 1210 h 10480"/>
                  <a:gd name="connsiteX71" fmla="*/ 2456 w 10000"/>
                  <a:gd name="connsiteY71" fmla="*/ 1167 h 10480"/>
                  <a:gd name="connsiteX72" fmla="*/ 2819 w 10000"/>
                  <a:gd name="connsiteY72" fmla="*/ 1117 h 10480"/>
                  <a:gd name="connsiteX73" fmla="*/ 3596 w 10000"/>
                  <a:gd name="connsiteY73" fmla="*/ 988 h 10480"/>
                  <a:gd name="connsiteX74" fmla="*/ 4000 w 10000"/>
                  <a:gd name="connsiteY74" fmla="*/ 938 h 10480"/>
                  <a:gd name="connsiteX75" fmla="*/ 4829 w 10000"/>
                  <a:gd name="connsiteY75" fmla="*/ 809 h 10480"/>
                  <a:gd name="connsiteX76" fmla="*/ 5212 w 10000"/>
                  <a:gd name="connsiteY76" fmla="*/ 752 h 10480"/>
                  <a:gd name="connsiteX77" fmla="*/ 5585 w 10000"/>
                  <a:gd name="connsiteY77" fmla="*/ 695 h 10480"/>
                  <a:gd name="connsiteX78" fmla="*/ 5938 w 10000"/>
                  <a:gd name="connsiteY78" fmla="*/ 652 h 10480"/>
                  <a:gd name="connsiteX79" fmla="*/ 6259 w 10000"/>
                  <a:gd name="connsiteY79" fmla="*/ 594 h 10480"/>
                  <a:gd name="connsiteX80" fmla="*/ 6528 w 10000"/>
                  <a:gd name="connsiteY80" fmla="*/ 559 h 10480"/>
                  <a:gd name="connsiteX81" fmla="*/ 6756 w 10000"/>
                  <a:gd name="connsiteY81" fmla="*/ 530 h 10480"/>
                  <a:gd name="connsiteX82" fmla="*/ 6922 w 10000"/>
                  <a:gd name="connsiteY82" fmla="*/ 501 h 10480"/>
                  <a:gd name="connsiteX83" fmla="*/ 7026 w 10000"/>
                  <a:gd name="connsiteY83" fmla="*/ 494 h 10480"/>
                  <a:gd name="connsiteX84" fmla="*/ 9850 w 10000"/>
                  <a:gd name="connsiteY84" fmla="*/ 0 h 10480"/>
                  <a:gd name="connsiteX0" fmla="*/ 9850 w 10000"/>
                  <a:gd name="connsiteY0" fmla="*/ 0 h 10423"/>
                  <a:gd name="connsiteX1" fmla="*/ 10000 w 10000"/>
                  <a:gd name="connsiteY1" fmla="*/ 9679 h 10423"/>
                  <a:gd name="connsiteX2" fmla="*/ 9959 w 10000"/>
                  <a:gd name="connsiteY2" fmla="*/ 9686 h 10423"/>
                  <a:gd name="connsiteX3" fmla="*/ 9845 w 10000"/>
                  <a:gd name="connsiteY3" fmla="*/ 9701 h 10423"/>
                  <a:gd name="connsiteX4" fmla="*/ 9679 w 10000"/>
                  <a:gd name="connsiteY4" fmla="*/ 9736 h 10423"/>
                  <a:gd name="connsiteX5" fmla="*/ 9430 w 10000"/>
                  <a:gd name="connsiteY5" fmla="*/ 9772 h 10423"/>
                  <a:gd name="connsiteX6" fmla="*/ 9130 w 10000"/>
                  <a:gd name="connsiteY6" fmla="*/ 9829 h 10423"/>
                  <a:gd name="connsiteX7" fmla="*/ 8777 w 10000"/>
                  <a:gd name="connsiteY7" fmla="*/ 9879 h 10423"/>
                  <a:gd name="connsiteX8" fmla="*/ 8363 w 10000"/>
                  <a:gd name="connsiteY8" fmla="*/ 9951 h 10423"/>
                  <a:gd name="connsiteX9" fmla="*/ 7917 w 10000"/>
                  <a:gd name="connsiteY9" fmla="*/ 10015 h 10423"/>
                  <a:gd name="connsiteX10" fmla="*/ 7420 w 10000"/>
                  <a:gd name="connsiteY10" fmla="*/ 10087 h 10423"/>
                  <a:gd name="connsiteX11" fmla="*/ 6891 w 10000"/>
                  <a:gd name="connsiteY11" fmla="*/ 10158 h 10423"/>
                  <a:gd name="connsiteX12" fmla="*/ 6332 w 10000"/>
                  <a:gd name="connsiteY12" fmla="*/ 10230 h 10423"/>
                  <a:gd name="connsiteX13" fmla="*/ 5741 w 10000"/>
                  <a:gd name="connsiteY13" fmla="*/ 10301 h 10423"/>
                  <a:gd name="connsiteX14" fmla="*/ 5119 w 10000"/>
                  <a:gd name="connsiteY14" fmla="*/ 10366 h 10423"/>
                  <a:gd name="connsiteX15" fmla="*/ 4653 w 10000"/>
                  <a:gd name="connsiteY15" fmla="*/ 10402 h 10423"/>
                  <a:gd name="connsiteX16" fmla="*/ 4228 w 10000"/>
                  <a:gd name="connsiteY16" fmla="*/ 10423 h 10423"/>
                  <a:gd name="connsiteX17" fmla="*/ 3865 w 10000"/>
                  <a:gd name="connsiteY17" fmla="*/ 10416 h 10423"/>
                  <a:gd name="connsiteX18" fmla="*/ 3544 w 10000"/>
                  <a:gd name="connsiteY18" fmla="*/ 10387 h 10423"/>
                  <a:gd name="connsiteX19" fmla="*/ 3275 w 10000"/>
                  <a:gd name="connsiteY19" fmla="*/ 10344 h 10423"/>
                  <a:gd name="connsiteX20" fmla="*/ 3036 w 10000"/>
                  <a:gd name="connsiteY20" fmla="*/ 10280 h 10423"/>
                  <a:gd name="connsiteX21" fmla="*/ 2850 w 10000"/>
                  <a:gd name="connsiteY21" fmla="*/ 10216 h 10423"/>
                  <a:gd name="connsiteX22" fmla="*/ 2694 w 10000"/>
                  <a:gd name="connsiteY22" fmla="*/ 10144 h 10423"/>
                  <a:gd name="connsiteX23" fmla="*/ 2580 w 10000"/>
                  <a:gd name="connsiteY23" fmla="*/ 10065 h 10423"/>
                  <a:gd name="connsiteX24" fmla="*/ 2477 w 10000"/>
                  <a:gd name="connsiteY24" fmla="*/ 9987 h 10423"/>
                  <a:gd name="connsiteX25" fmla="*/ 2404 w 10000"/>
                  <a:gd name="connsiteY25" fmla="*/ 9915 h 10423"/>
                  <a:gd name="connsiteX26" fmla="*/ 2321 w 10000"/>
                  <a:gd name="connsiteY26" fmla="*/ 9794 h 10423"/>
                  <a:gd name="connsiteX27" fmla="*/ 2301 w 10000"/>
                  <a:gd name="connsiteY27" fmla="*/ 9751 h 10423"/>
                  <a:gd name="connsiteX28" fmla="*/ 2290 w 10000"/>
                  <a:gd name="connsiteY28" fmla="*/ 9715 h 10423"/>
                  <a:gd name="connsiteX29" fmla="*/ 2290 w 10000"/>
                  <a:gd name="connsiteY29" fmla="*/ 9701 h 10423"/>
                  <a:gd name="connsiteX30" fmla="*/ 2280 w 10000"/>
                  <a:gd name="connsiteY30" fmla="*/ 9679 h 10423"/>
                  <a:gd name="connsiteX31" fmla="*/ 2269 w 10000"/>
                  <a:gd name="connsiteY31" fmla="*/ 9593 h 10423"/>
                  <a:gd name="connsiteX32" fmla="*/ 2228 w 10000"/>
                  <a:gd name="connsiteY32" fmla="*/ 9472 h 10423"/>
                  <a:gd name="connsiteX33" fmla="*/ 2176 w 10000"/>
                  <a:gd name="connsiteY33" fmla="*/ 9300 h 10423"/>
                  <a:gd name="connsiteX34" fmla="*/ 2114 w 10000"/>
                  <a:gd name="connsiteY34" fmla="*/ 9100 h 10423"/>
                  <a:gd name="connsiteX35" fmla="*/ 2031 w 10000"/>
                  <a:gd name="connsiteY35" fmla="*/ 8849 h 10423"/>
                  <a:gd name="connsiteX36" fmla="*/ 1948 w 10000"/>
                  <a:gd name="connsiteY36" fmla="*/ 8578 h 10423"/>
                  <a:gd name="connsiteX37" fmla="*/ 1855 w 10000"/>
                  <a:gd name="connsiteY37" fmla="*/ 8270 h 10423"/>
                  <a:gd name="connsiteX38" fmla="*/ 1762 w 10000"/>
                  <a:gd name="connsiteY38" fmla="*/ 7941 h 10423"/>
                  <a:gd name="connsiteX39" fmla="*/ 1648 w 10000"/>
                  <a:gd name="connsiteY39" fmla="*/ 7598 h 10423"/>
                  <a:gd name="connsiteX40" fmla="*/ 1544 w 10000"/>
                  <a:gd name="connsiteY40" fmla="*/ 7233 h 10423"/>
                  <a:gd name="connsiteX41" fmla="*/ 1430 w 10000"/>
                  <a:gd name="connsiteY41" fmla="*/ 6861 h 10423"/>
                  <a:gd name="connsiteX42" fmla="*/ 1316 w 10000"/>
                  <a:gd name="connsiteY42" fmla="*/ 6475 h 10423"/>
                  <a:gd name="connsiteX43" fmla="*/ 1202 w 10000"/>
                  <a:gd name="connsiteY43" fmla="*/ 6088 h 10423"/>
                  <a:gd name="connsiteX44" fmla="*/ 1067 w 10000"/>
                  <a:gd name="connsiteY44" fmla="*/ 5695 h 10423"/>
                  <a:gd name="connsiteX45" fmla="*/ 953 w 10000"/>
                  <a:gd name="connsiteY45" fmla="*/ 5301 h 10423"/>
                  <a:gd name="connsiteX46" fmla="*/ 839 w 10000"/>
                  <a:gd name="connsiteY46" fmla="*/ 4922 h 10423"/>
                  <a:gd name="connsiteX47" fmla="*/ 725 w 10000"/>
                  <a:gd name="connsiteY47" fmla="*/ 4557 h 10423"/>
                  <a:gd name="connsiteX48" fmla="*/ 622 w 10000"/>
                  <a:gd name="connsiteY48" fmla="*/ 4200 h 10423"/>
                  <a:gd name="connsiteX49" fmla="*/ 518 w 10000"/>
                  <a:gd name="connsiteY49" fmla="*/ 3864 h 10423"/>
                  <a:gd name="connsiteX50" fmla="*/ 415 w 10000"/>
                  <a:gd name="connsiteY50" fmla="*/ 3556 h 10423"/>
                  <a:gd name="connsiteX51" fmla="*/ 321 w 10000"/>
                  <a:gd name="connsiteY51" fmla="*/ 3263 h 10423"/>
                  <a:gd name="connsiteX52" fmla="*/ 249 w 10000"/>
                  <a:gd name="connsiteY52" fmla="*/ 3005 h 10423"/>
                  <a:gd name="connsiteX53" fmla="*/ 187 w 10000"/>
                  <a:gd name="connsiteY53" fmla="*/ 2784 h 10423"/>
                  <a:gd name="connsiteX54" fmla="*/ 114 w 10000"/>
                  <a:gd name="connsiteY54" fmla="*/ 2590 h 10423"/>
                  <a:gd name="connsiteX55" fmla="*/ 83 w 10000"/>
                  <a:gd name="connsiteY55" fmla="*/ 2454 h 10423"/>
                  <a:gd name="connsiteX56" fmla="*/ 41 w 10000"/>
                  <a:gd name="connsiteY56" fmla="*/ 2354 h 10423"/>
                  <a:gd name="connsiteX57" fmla="*/ 0 w 10000"/>
                  <a:gd name="connsiteY57" fmla="*/ 2176 h 10423"/>
                  <a:gd name="connsiteX58" fmla="*/ 10 w 10000"/>
                  <a:gd name="connsiteY58" fmla="*/ 2025 h 10423"/>
                  <a:gd name="connsiteX59" fmla="*/ 62 w 10000"/>
                  <a:gd name="connsiteY59" fmla="*/ 1889 h 10423"/>
                  <a:gd name="connsiteX60" fmla="*/ 155 w 10000"/>
                  <a:gd name="connsiteY60" fmla="*/ 1768 h 10423"/>
                  <a:gd name="connsiteX61" fmla="*/ 269 w 10000"/>
                  <a:gd name="connsiteY61" fmla="*/ 1660 h 10423"/>
                  <a:gd name="connsiteX62" fmla="*/ 425 w 10000"/>
                  <a:gd name="connsiteY62" fmla="*/ 1575 h 10423"/>
                  <a:gd name="connsiteX63" fmla="*/ 756 w 10000"/>
                  <a:gd name="connsiteY63" fmla="*/ 1432 h 10423"/>
                  <a:gd name="connsiteX64" fmla="*/ 943 w 10000"/>
                  <a:gd name="connsiteY64" fmla="*/ 1374 h 10423"/>
                  <a:gd name="connsiteX65" fmla="*/ 1119 w 10000"/>
                  <a:gd name="connsiteY65" fmla="*/ 1331 h 10423"/>
                  <a:gd name="connsiteX66" fmla="*/ 1306 w 10000"/>
                  <a:gd name="connsiteY66" fmla="*/ 1296 h 10423"/>
                  <a:gd name="connsiteX67" fmla="*/ 1430 w 10000"/>
                  <a:gd name="connsiteY67" fmla="*/ 1267 h 10423"/>
                  <a:gd name="connsiteX68" fmla="*/ 1606 w 10000"/>
                  <a:gd name="connsiteY68" fmla="*/ 1246 h 10423"/>
                  <a:gd name="connsiteX69" fmla="*/ 1855 w 10000"/>
                  <a:gd name="connsiteY69" fmla="*/ 1196 h 10423"/>
                  <a:gd name="connsiteX70" fmla="*/ 2135 w 10000"/>
                  <a:gd name="connsiteY70" fmla="*/ 1153 h 10423"/>
                  <a:gd name="connsiteX71" fmla="*/ 2456 w 10000"/>
                  <a:gd name="connsiteY71" fmla="*/ 1110 h 10423"/>
                  <a:gd name="connsiteX72" fmla="*/ 2819 w 10000"/>
                  <a:gd name="connsiteY72" fmla="*/ 1060 h 10423"/>
                  <a:gd name="connsiteX73" fmla="*/ 3596 w 10000"/>
                  <a:gd name="connsiteY73" fmla="*/ 931 h 10423"/>
                  <a:gd name="connsiteX74" fmla="*/ 4000 w 10000"/>
                  <a:gd name="connsiteY74" fmla="*/ 881 h 10423"/>
                  <a:gd name="connsiteX75" fmla="*/ 4829 w 10000"/>
                  <a:gd name="connsiteY75" fmla="*/ 752 h 10423"/>
                  <a:gd name="connsiteX76" fmla="*/ 5212 w 10000"/>
                  <a:gd name="connsiteY76" fmla="*/ 695 h 10423"/>
                  <a:gd name="connsiteX77" fmla="*/ 5585 w 10000"/>
                  <a:gd name="connsiteY77" fmla="*/ 638 h 10423"/>
                  <a:gd name="connsiteX78" fmla="*/ 5938 w 10000"/>
                  <a:gd name="connsiteY78" fmla="*/ 595 h 10423"/>
                  <a:gd name="connsiteX79" fmla="*/ 6259 w 10000"/>
                  <a:gd name="connsiteY79" fmla="*/ 537 h 10423"/>
                  <a:gd name="connsiteX80" fmla="*/ 6528 w 10000"/>
                  <a:gd name="connsiteY80" fmla="*/ 502 h 10423"/>
                  <a:gd name="connsiteX81" fmla="*/ 6756 w 10000"/>
                  <a:gd name="connsiteY81" fmla="*/ 473 h 10423"/>
                  <a:gd name="connsiteX82" fmla="*/ 6922 w 10000"/>
                  <a:gd name="connsiteY82" fmla="*/ 444 h 10423"/>
                  <a:gd name="connsiteX83" fmla="*/ 7026 w 10000"/>
                  <a:gd name="connsiteY83" fmla="*/ 437 h 10423"/>
                  <a:gd name="connsiteX84" fmla="*/ 9850 w 10000"/>
                  <a:gd name="connsiteY84" fmla="*/ 0 h 10423"/>
                  <a:gd name="connsiteX0" fmla="*/ 26193 w 26193"/>
                  <a:gd name="connsiteY0" fmla="*/ 0 h 12804"/>
                  <a:gd name="connsiteX1" fmla="*/ 10000 w 26193"/>
                  <a:gd name="connsiteY1" fmla="*/ 12060 h 12804"/>
                  <a:gd name="connsiteX2" fmla="*/ 9959 w 26193"/>
                  <a:gd name="connsiteY2" fmla="*/ 12067 h 12804"/>
                  <a:gd name="connsiteX3" fmla="*/ 9845 w 26193"/>
                  <a:gd name="connsiteY3" fmla="*/ 12082 h 12804"/>
                  <a:gd name="connsiteX4" fmla="*/ 9679 w 26193"/>
                  <a:gd name="connsiteY4" fmla="*/ 12117 h 12804"/>
                  <a:gd name="connsiteX5" fmla="*/ 9430 w 26193"/>
                  <a:gd name="connsiteY5" fmla="*/ 12153 h 12804"/>
                  <a:gd name="connsiteX6" fmla="*/ 9130 w 26193"/>
                  <a:gd name="connsiteY6" fmla="*/ 12210 h 12804"/>
                  <a:gd name="connsiteX7" fmla="*/ 8777 w 26193"/>
                  <a:gd name="connsiteY7" fmla="*/ 12260 h 12804"/>
                  <a:gd name="connsiteX8" fmla="*/ 8363 w 26193"/>
                  <a:gd name="connsiteY8" fmla="*/ 12332 h 12804"/>
                  <a:gd name="connsiteX9" fmla="*/ 7917 w 26193"/>
                  <a:gd name="connsiteY9" fmla="*/ 12396 h 12804"/>
                  <a:gd name="connsiteX10" fmla="*/ 7420 w 26193"/>
                  <a:gd name="connsiteY10" fmla="*/ 12468 h 12804"/>
                  <a:gd name="connsiteX11" fmla="*/ 6891 w 26193"/>
                  <a:gd name="connsiteY11" fmla="*/ 12539 h 12804"/>
                  <a:gd name="connsiteX12" fmla="*/ 6332 w 26193"/>
                  <a:gd name="connsiteY12" fmla="*/ 12611 h 12804"/>
                  <a:gd name="connsiteX13" fmla="*/ 5741 w 26193"/>
                  <a:gd name="connsiteY13" fmla="*/ 12682 h 12804"/>
                  <a:gd name="connsiteX14" fmla="*/ 5119 w 26193"/>
                  <a:gd name="connsiteY14" fmla="*/ 12747 h 12804"/>
                  <a:gd name="connsiteX15" fmla="*/ 4653 w 26193"/>
                  <a:gd name="connsiteY15" fmla="*/ 12783 h 12804"/>
                  <a:gd name="connsiteX16" fmla="*/ 4228 w 26193"/>
                  <a:gd name="connsiteY16" fmla="*/ 12804 h 12804"/>
                  <a:gd name="connsiteX17" fmla="*/ 3865 w 26193"/>
                  <a:gd name="connsiteY17" fmla="*/ 12797 h 12804"/>
                  <a:gd name="connsiteX18" fmla="*/ 3544 w 26193"/>
                  <a:gd name="connsiteY18" fmla="*/ 12768 h 12804"/>
                  <a:gd name="connsiteX19" fmla="*/ 3275 w 26193"/>
                  <a:gd name="connsiteY19" fmla="*/ 12725 h 12804"/>
                  <a:gd name="connsiteX20" fmla="*/ 3036 w 26193"/>
                  <a:gd name="connsiteY20" fmla="*/ 12661 h 12804"/>
                  <a:gd name="connsiteX21" fmla="*/ 2850 w 26193"/>
                  <a:gd name="connsiteY21" fmla="*/ 12597 h 12804"/>
                  <a:gd name="connsiteX22" fmla="*/ 2694 w 26193"/>
                  <a:gd name="connsiteY22" fmla="*/ 12525 h 12804"/>
                  <a:gd name="connsiteX23" fmla="*/ 2580 w 26193"/>
                  <a:gd name="connsiteY23" fmla="*/ 12446 h 12804"/>
                  <a:gd name="connsiteX24" fmla="*/ 2477 w 26193"/>
                  <a:gd name="connsiteY24" fmla="*/ 12368 h 12804"/>
                  <a:gd name="connsiteX25" fmla="*/ 2404 w 26193"/>
                  <a:gd name="connsiteY25" fmla="*/ 12296 h 12804"/>
                  <a:gd name="connsiteX26" fmla="*/ 2321 w 26193"/>
                  <a:gd name="connsiteY26" fmla="*/ 12175 h 12804"/>
                  <a:gd name="connsiteX27" fmla="*/ 2301 w 26193"/>
                  <a:gd name="connsiteY27" fmla="*/ 12132 h 12804"/>
                  <a:gd name="connsiteX28" fmla="*/ 2290 w 26193"/>
                  <a:gd name="connsiteY28" fmla="*/ 12096 h 12804"/>
                  <a:gd name="connsiteX29" fmla="*/ 2290 w 26193"/>
                  <a:gd name="connsiteY29" fmla="*/ 12082 h 12804"/>
                  <a:gd name="connsiteX30" fmla="*/ 2280 w 26193"/>
                  <a:gd name="connsiteY30" fmla="*/ 12060 h 12804"/>
                  <a:gd name="connsiteX31" fmla="*/ 2269 w 26193"/>
                  <a:gd name="connsiteY31" fmla="*/ 11974 h 12804"/>
                  <a:gd name="connsiteX32" fmla="*/ 2228 w 26193"/>
                  <a:gd name="connsiteY32" fmla="*/ 11853 h 12804"/>
                  <a:gd name="connsiteX33" fmla="*/ 2176 w 26193"/>
                  <a:gd name="connsiteY33" fmla="*/ 11681 h 12804"/>
                  <a:gd name="connsiteX34" fmla="*/ 2114 w 26193"/>
                  <a:gd name="connsiteY34" fmla="*/ 11481 h 12804"/>
                  <a:gd name="connsiteX35" fmla="*/ 2031 w 26193"/>
                  <a:gd name="connsiteY35" fmla="*/ 11230 h 12804"/>
                  <a:gd name="connsiteX36" fmla="*/ 1948 w 26193"/>
                  <a:gd name="connsiteY36" fmla="*/ 10959 h 12804"/>
                  <a:gd name="connsiteX37" fmla="*/ 1855 w 26193"/>
                  <a:gd name="connsiteY37" fmla="*/ 10651 h 12804"/>
                  <a:gd name="connsiteX38" fmla="*/ 1762 w 26193"/>
                  <a:gd name="connsiteY38" fmla="*/ 10322 h 12804"/>
                  <a:gd name="connsiteX39" fmla="*/ 1648 w 26193"/>
                  <a:gd name="connsiteY39" fmla="*/ 9979 h 12804"/>
                  <a:gd name="connsiteX40" fmla="*/ 1544 w 26193"/>
                  <a:gd name="connsiteY40" fmla="*/ 9614 h 12804"/>
                  <a:gd name="connsiteX41" fmla="*/ 1430 w 26193"/>
                  <a:gd name="connsiteY41" fmla="*/ 9242 h 12804"/>
                  <a:gd name="connsiteX42" fmla="*/ 1316 w 26193"/>
                  <a:gd name="connsiteY42" fmla="*/ 8856 h 12804"/>
                  <a:gd name="connsiteX43" fmla="*/ 1202 w 26193"/>
                  <a:gd name="connsiteY43" fmla="*/ 8469 h 12804"/>
                  <a:gd name="connsiteX44" fmla="*/ 1067 w 26193"/>
                  <a:gd name="connsiteY44" fmla="*/ 8076 h 12804"/>
                  <a:gd name="connsiteX45" fmla="*/ 953 w 26193"/>
                  <a:gd name="connsiteY45" fmla="*/ 7682 h 12804"/>
                  <a:gd name="connsiteX46" fmla="*/ 839 w 26193"/>
                  <a:gd name="connsiteY46" fmla="*/ 7303 h 12804"/>
                  <a:gd name="connsiteX47" fmla="*/ 725 w 26193"/>
                  <a:gd name="connsiteY47" fmla="*/ 6938 h 12804"/>
                  <a:gd name="connsiteX48" fmla="*/ 622 w 26193"/>
                  <a:gd name="connsiteY48" fmla="*/ 6581 h 12804"/>
                  <a:gd name="connsiteX49" fmla="*/ 518 w 26193"/>
                  <a:gd name="connsiteY49" fmla="*/ 6245 h 12804"/>
                  <a:gd name="connsiteX50" fmla="*/ 415 w 26193"/>
                  <a:gd name="connsiteY50" fmla="*/ 5937 h 12804"/>
                  <a:gd name="connsiteX51" fmla="*/ 321 w 26193"/>
                  <a:gd name="connsiteY51" fmla="*/ 5644 h 12804"/>
                  <a:gd name="connsiteX52" fmla="*/ 249 w 26193"/>
                  <a:gd name="connsiteY52" fmla="*/ 5386 h 12804"/>
                  <a:gd name="connsiteX53" fmla="*/ 187 w 26193"/>
                  <a:gd name="connsiteY53" fmla="*/ 5165 h 12804"/>
                  <a:gd name="connsiteX54" fmla="*/ 114 w 26193"/>
                  <a:gd name="connsiteY54" fmla="*/ 4971 h 12804"/>
                  <a:gd name="connsiteX55" fmla="*/ 83 w 26193"/>
                  <a:gd name="connsiteY55" fmla="*/ 4835 h 12804"/>
                  <a:gd name="connsiteX56" fmla="*/ 41 w 26193"/>
                  <a:gd name="connsiteY56" fmla="*/ 4735 h 12804"/>
                  <a:gd name="connsiteX57" fmla="*/ 0 w 26193"/>
                  <a:gd name="connsiteY57" fmla="*/ 4557 h 12804"/>
                  <a:gd name="connsiteX58" fmla="*/ 10 w 26193"/>
                  <a:gd name="connsiteY58" fmla="*/ 4406 h 12804"/>
                  <a:gd name="connsiteX59" fmla="*/ 62 w 26193"/>
                  <a:gd name="connsiteY59" fmla="*/ 4270 h 12804"/>
                  <a:gd name="connsiteX60" fmla="*/ 155 w 26193"/>
                  <a:gd name="connsiteY60" fmla="*/ 4149 h 12804"/>
                  <a:gd name="connsiteX61" fmla="*/ 269 w 26193"/>
                  <a:gd name="connsiteY61" fmla="*/ 4041 h 12804"/>
                  <a:gd name="connsiteX62" fmla="*/ 425 w 26193"/>
                  <a:gd name="connsiteY62" fmla="*/ 3956 h 12804"/>
                  <a:gd name="connsiteX63" fmla="*/ 756 w 26193"/>
                  <a:gd name="connsiteY63" fmla="*/ 3813 h 12804"/>
                  <a:gd name="connsiteX64" fmla="*/ 943 w 26193"/>
                  <a:gd name="connsiteY64" fmla="*/ 3755 h 12804"/>
                  <a:gd name="connsiteX65" fmla="*/ 1119 w 26193"/>
                  <a:gd name="connsiteY65" fmla="*/ 3712 h 12804"/>
                  <a:gd name="connsiteX66" fmla="*/ 1306 w 26193"/>
                  <a:gd name="connsiteY66" fmla="*/ 3677 h 12804"/>
                  <a:gd name="connsiteX67" fmla="*/ 1430 w 26193"/>
                  <a:gd name="connsiteY67" fmla="*/ 3648 h 12804"/>
                  <a:gd name="connsiteX68" fmla="*/ 1606 w 26193"/>
                  <a:gd name="connsiteY68" fmla="*/ 3627 h 12804"/>
                  <a:gd name="connsiteX69" fmla="*/ 1855 w 26193"/>
                  <a:gd name="connsiteY69" fmla="*/ 3577 h 12804"/>
                  <a:gd name="connsiteX70" fmla="*/ 2135 w 26193"/>
                  <a:gd name="connsiteY70" fmla="*/ 3534 h 12804"/>
                  <a:gd name="connsiteX71" fmla="*/ 2456 w 26193"/>
                  <a:gd name="connsiteY71" fmla="*/ 3491 h 12804"/>
                  <a:gd name="connsiteX72" fmla="*/ 2819 w 26193"/>
                  <a:gd name="connsiteY72" fmla="*/ 3441 h 12804"/>
                  <a:gd name="connsiteX73" fmla="*/ 3596 w 26193"/>
                  <a:gd name="connsiteY73" fmla="*/ 3312 h 12804"/>
                  <a:gd name="connsiteX74" fmla="*/ 4000 w 26193"/>
                  <a:gd name="connsiteY74" fmla="*/ 3262 h 12804"/>
                  <a:gd name="connsiteX75" fmla="*/ 4829 w 26193"/>
                  <a:gd name="connsiteY75" fmla="*/ 3133 h 12804"/>
                  <a:gd name="connsiteX76" fmla="*/ 5212 w 26193"/>
                  <a:gd name="connsiteY76" fmla="*/ 3076 h 12804"/>
                  <a:gd name="connsiteX77" fmla="*/ 5585 w 26193"/>
                  <a:gd name="connsiteY77" fmla="*/ 3019 h 12804"/>
                  <a:gd name="connsiteX78" fmla="*/ 5938 w 26193"/>
                  <a:gd name="connsiteY78" fmla="*/ 2976 h 12804"/>
                  <a:gd name="connsiteX79" fmla="*/ 6259 w 26193"/>
                  <a:gd name="connsiteY79" fmla="*/ 2918 h 12804"/>
                  <a:gd name="connsiteX80" fmla="*/ 6528 w 26193"/>
                  <a:gd name="connsiteY80" fmla="*/ 2883 h 12804"/>
                  <a:gd name="connsiteX81" fmla="*/ 6756 w 26193"/>
                  <a:gd name="connsiteY81" fmla="*/ 2854 h 12804"/>
                  <a:gd name="connsiteX82" fmla="*/ 6922 w 26193"/>
                  <a:gd name="connsiteY82" fmla="*/ 2825 h 12804"/>
                  <a:gd name="connsiteX83" fmla="*/ 7026 w 26193"/>
                  <a:gd name="connsiteY83" fmla="*/ 2818 h 12804"/>
                  <a:gd name="connsiteX84" fmla="*/ 26193 w 26193"/>
                  <a:gd name="connsiteY84" fmla="*/ 0 h 12804"/>
                  <a:gd name="connsiteX0" fmla="*/ 26193 w 26193"/>
                  <a:gd name="connsiteY0" fmla="*/ 0 h 12804"/>
                  <a:gd name="connsiteX1" fmla="*/ 10000 w 26193"/>
                  <a:gd name="connsiteY1" fmla="*/ 12060 h 12804"/>
                  <a:gd name="connsiteX2" fmla="*/ 9959 w 26193"/>
                  <a:gd name="connsiteY2" fmla="*/ 12067 h 12804"/>
                  <a:gd name="connsiteX3" fmla="*/ 9845 w 26193"/>
                  <a:gd name="connsiteY3" fmla="*/ 12082 h 12804"/>
                  <a:gd name="connsiteX4" fmla="*/ 9679 w 26193"/>
                  <a:gd name="connsiteY4" fmla="*/ 12117 h 12804"/>
                  <a:gd name="connsiteX5" fmla="*/ 9430 w 26193"/>
                  <a:gd name="connsiteY5" fmla="*/ 12153 h 12804"/>
                  <a:gd name="connsiteX6" fmla="*/ 9130 w 26193"/>
                  <a:gd name="connsiteY6" fmla="*/ 12210 h 12804"/>
                  <a:gd name="connsiteX7" fmla="*/ 8777 w 26193"/>
                  <a:gd name="connsiteY7" fmla="*/ 12260 h 12804"/>
                  <a:gd name="connsiteX8" fmla="*/ 8363 w 26193"/>
                  <a:gd name="connsiteY8" fmla="*/ 12332 h 12804"/>
                  <a:gd name="connsiteX9" fmla="*/ 7917 w 26193"/>
                  <a:gd name="connsiteY9" fmla="*/ 12396 h 12804"/>
                  <a:gd name="connsiteX10" fmla="*/ 7420 w 26193"/>
                  <a:gd name="connsiteY10" fmla="*/ 12468 h 12804"/>
                  <a:gd name="connsiteX11" fmla="*/ 6891 w 26193"/>
                  <a:gd name="connsiteY11" fmla="*/ 12539 h 12804"/>
                  <a:gd name="connsiteX12" fmla="*/ 6332 w 26193"/>
                  <a:gd name="connsiteY12" fmla="*/ 12611 h 12804"/>
                  <a:gd name="connsiteX13" fmla="*/ 5741 w 26193"/>
                  <a:gd name="connsiteY13" fmla="*/ 12682 h 12804"/>
                  <a:gd name="connsiteX14" fmla="*/ 5119 w 26193"/>
                  <a:gd name="connsiteY14" fmla="*/ 12747 h 12804"/>
                  <a:gd name="connsiteX15" fmla="*/ 4653 w 26193"/>
                  <a:gd name="connsiteY15" fmla="*/ 12783 h 12804"/>
                  <a:gd name="connsiteX16" fmla="*/ 4228 w 26193"/>
                  <a:gd name="connsiteY16" fmla="*/ 12804 h 12804"/>
                  <a:gd name="connsiteX17" fmla="*/ 3865 w 26193"/>
                  <a:gd name="connsiteY17" fmla="*/ 12797 h 12804"/>
                  <a:gd name="connsiteX18" fmla="*/ 3544 w 26193"/>
                  <a:gd name="connsiteY18" fmla="*/ 12768 h 12804"/>
                  <a:gd name="connsiteX19" fmla="*/ 3275 w 26193"/>
                  <a:gd name="connsiteY19" fmla="*/ 12725 h 12804"/>
                  <a:gd name="connsiteX20" fmla="*/ 3036 w 26193"/>
                  <a:gd name="connsiteY20" fmla="*/ 12661 h 12804"/>
                  <a:gd name="connsiteX21" fmla="*/ 2850 w 26193"/>
                  <a:gd name="connsiteY21" fmla="*/ 12597 h 12804"/>
                  <a:gd name="connsiteX22" fmla="*/ 2694 w 26193"/>
                  <a:gd name="connsiteY22" fmla="*/ 12525 h 12804"/>
                  <a:gd name="connsiteX23" fmla="*/ 2580 w 26193"/>
                  <a:gd name="connsiteY23" fmla="*/ 12446 h 12804"/>
                  <a:gd name="connsiteX24" fmla="*/ 2477 w 26193"/>
                  <a:gd name="connsiteY24" fmla="*/ 12368 h 12804"/>
                  <a:gd name="connsiteX25" fmla="*/ 2404 w 26193"/>
                  <a:gd name="connsiteY25" fmla="*/ 12296 h 12804"/>
                  <a:gd name="connsiteX26" fmla="*/ 2321 w 26193"/>
                  <a:gd name="connsiteY26" fmla="*/ 12175 h 12804"/>
                  <a:gd name="connsiteX27" fmla="*/ 2301 w 26193"/>
                  <a:gd name="connsiteY27" fmla="*/ 12132 h 12804"/>
                  <a:gd name="connsiteX28" fmla="*/ 2290 w 26193"/>
                  <a:gd name="connsiteY28" fmla="*/ 12096 h 12804"/>
                  <a:gd name="connsiteX29" fmla="*/ 2290 w 26193"/>
                  <a:gd name="connsiteY29" fmla="*/ 12082 h 12804"/>
                  <a:gd name="connsiteX30" fmla="*/ 2280 w 26193"/>
                  <a:gd name="connsiteY30" fmla="*/ 12060 h 12804"/>
                  <a:gd name="connsiteX31" fmla="*/ 2269 w 26193"/>
                  <a:gd name="connsiteY31" fmla="*/ 11974 h 12804"/>
                  <a:gd name="connsiteX32" fmla="*/ 2228 w 26193"/>
                  <a:gd name="connsiteY32" fmla="*/ 11853 h 12804"/>
                  <a:gd name="connsiteX33" fmla="*/ 2176 w 26193"/>
                  <a:gd name="connsiteY33" fmla="*/ 11681 h 12804"/>
                  <a:gd name="connsiteX34" fmla="*/ 2114 w 26193"/>
                  <a:gd name="connsiteY34" fmla="*/ 11481 h 12804"/>
                  <a:gd name="connsiteX35" fmla="*/ 2031 w 26193"/>
                  <a:gd name="connsiteY35" fmla="*/ 11230 h 12804"/>
                  <a:gd name="connsiteX36" fmla="*/ 1948 w 26193"/>
                  <a:gd name="connsiteY36" fmla="*/ 10959 h 12804"/>
                  <a:gd name="connsiteX37" fmla="*/ 1855 w 26193"/>
                  <a:gd name="connsiteY37" fmla="*/ 10651 h 12804"/>
                  <a:gd name="connsiteX38" fmla="*/ 1762 w 26193"/>
                  <a:gd name="connsiteY38" fmla="*/ 10322 h 12804"/>
                  <a:gd name="connsiteX39" fmla="*/ 1648 w 26193"/>
                  <a:gd name="connsiteY39" fmla="*/ 9979 h 12804"/>
                  <a:gd name="connsiteX40" fmla="*/ 1544 w 26193"/>
                  <a:gd name="connsiteY40" fmla="*/ 9614 h 12804"/>
                  <a:gd name="connsiteX41" fmla="*/ 1430 w 26193"/>
                  <a:gd name="connsiteY41" fmla="*/ 9242 h 12804"/>
                  <a:gd name="connsiteX42" fmla="*/ 1316 w 26193"/>
                  <a:gd name="connsiteY42" fmla="*/ 8856 h 12804"/>
                  <a:gd name="connsiteX43" fmla="*/ 1202 w 26193"/>
                  <a:gd name="connsiteY43" fmla="*/ 8469 h 12804"/>
                  <a:gd name="connsiteX44" fmla="*/ 1067 w 26193"/>
                  <a:gd name="connsiteY44" fmla="*/ 8076 h 12804"/>
                  <a:gd name="connsiteX45" fmla="*/ 953 w 26193"/>
                  <a:gd name="connsiteY45" fmla="*/ 7682 h 12804"/>
                  <a:gd name="connsiteX46" fmla="*/ 839 w 26193"/>
                  <a:gd name="connsiteY46" fmla="*/ 7303 h 12804"/>
                  <a:gd name="connsiteX47" fmla="*/ 725 w 26193"/>
                  <a:gd name="connsiteY47" fmla="*/ 6938 h 12804"/>
                  <a:gd name="connsiteX48" fmla="*/ 622 w 26193"/>
                  <a:gd name="connsiteY48" fmla="*/ 6581 h 12804"/>
                  <a:gd name="connsiteX49" fmla="*/ 518 w 26193"/>
                  <a:gd name="connsiteY49" fmla="*/ 6245 h 12804"/>
                  <a:gd name="connsiteX50" fmla="*/ 415 w 26193"/>
                  <a:gd name="connsiteY50" fmla="*/ 5937 h 12804"/>
                  <a:gd name="connsiteX51" fmla="*/ 321 w 26193"/>
                  <a:gd name="connsiteY51" fmla="*/ 5644 h 12804"/>
                  <a:gd name="connsiteX52" fmla="*/ 249 w 26193"/>
                  <a:gd name="connsiteY52" fmla="*/ 5386 h 12804"/>
                  <a:gd name="connsiteX53" fmla="*/ 187 w 26193"/>
                  <a:gd name="connsiteY53" fmla="*/ 5165 h 12804"/>
                  <a:gd name="connsiteX54" fmla="*/ 114 w 26193"/>
                  <a:gd name="connsiteY54" fmla="*/ 4971 h 12804"/>
                  <a:gd name="connsiteX55" fmla="*/ 83 w 26193"/>
                  <a:gd name="connsiteY55" fmla="*/ 4835 h 12804"/>
                  <a:gd name="connsiteX56" fmla="*/ 41 w 26193"/>
                  <a:gd name="connsiteY56" fmla="*/ 4735 h 12804"/>
                  <a:gd name="connsiteX57" fmla="*/ 0 w 26193"/>
                  <a:gd name="connsiteY57" fmla="*/ 4557 h 12804"/>
                  <a:gd name="connsiteX58" fmla="*/ 10 w 26193"/>
                  <a:gd name="connsiteY58" fmla="*/ 4406 h 12804"/>
                  <a:gd name="connsiteX59" fmla="*/ 62 w 26193"/>
                  <a:gd name="connsiteY59" fmla="*/ 4270 h 12804"/>
                  <a:gd name="connsiteX60" fmla="*/ 155 w 26193"/>
                  <a:gd name="connsiteY60" fmla="*/ 4149 h 12804"/>
                  <a:gd name="connsiteX61" fmla="*/ 269 w 26193"/>
                  <a:gd name="connsiteY61" fmla="*/ 4041 h 12804"/>
                  <a:gd name="connsiteX62" fmla="*/ 425 w 26193"/>
                  <a:gd name="connsiteY62" fmla="*/ 3956 h 12804"/>
                  <a:gd name="connsiteX63" fmla="*/ 756 w 26193"/>
                  <a:gd name="connsiteY63" fmla="*/ 3813 h 12804"/>
                  <a:gd name="connsiteX64" fmla="*/ 943 w 26193"/>
                  <a:gd name="connsiteY64" fmla="*/ 3755 h 12804"/>
                  <a:gd name="connsiteX65" fmla="*/ 1119 w 26193"/>
                  <a:gd name="connsiteY65" fmla="*/ 3712 h 12804"/>
                  <a:gd name="connsiteX66" fmla="*/ 1306 w 26193"/>
                  <a:gd name="connsiteY66" fmla="*/ 3677 h 12804"/>
                  <a:gd name="connsiteX67" fmla="*/ 1430 w 26193"/>
                  <a:gd name="connsiteY67" fmla="*/ 3648 h 12804"/>
                  <a:gd name="connsiteX68" fmla="*/ 1606 w 26193"/>
                  <a:gd name="connsiteY68" fmla="*/ 3627 h 12804"/>
                  <a:gd name="connsiteX69" fmla="*/ 1855 w 26193"/>
                  <a:gd name="connsiteY69" fmla="*/ 3577 h 12804"/>
                  <a:gd name="connsiteX70" fmla="*/ 2135 w 26193"/>
                  <a:gd name="connsiteY70" fmla="*/ 3534 h 12804"/>
                  <a:gd name="connsiteX71" fmla="*/ 2456 w 26193"/>
                  <a:gd name="connsiteY71" fmla="*/ 3491 h 12804"/>
                  <a:gd name="connsiteX72" fmla="*/ 2819 w 26193"/>
                  <a:gd name="connsiteY72" fmla="*/ 3441 h 12804"/>
                  <a:gd name="connsiteX73" fmla="*/ 3596 w 26193"/>
                  <a:gd name="connsiteY73" fmla="*/ 3312 h 12804"/>
                  <a:gd name="connsiteX74" fmla="*/ 4000 w 26193"/>
                  <a:gd name="connsiteY74" fmla="*/ 3262 h 12804"/>
                  <a:gd name="connsiteX75" fmla="*/ 4829 w 26193"/>
                  <a:gd name="connsiteY75" fmla="*/ 3133 h 12804"/>
                  <a:gd name="connsiteX76" fmla="*/ 5212 w 26193"/>
                  <a:gd name="connsiteY76" fmla="*/ 3076 h 12804"/>
                  <a:gd name="connsiteX77" fmla="*/ 5585 w 26193"/>
                  <a:gd name="connsiteY77" fmla="*/ 3019 h 12804"/>
                  <a:gd name="connsiteX78" fmla="*/ 5938 w 26193"/>
                  <a:gd name="connsiteY78" fmla="*/ 2976 h 12804"/>
                  <a:gd name="connsiteX79" fmla="*/ 6259 w 26193"/>
                  <a:gd name="connsiteY79" fmla="*/ 2918 h 12804"/>
                  <a:gd name="connsiteX80" fmla="*/ 6528 w 26193"/>
                  <a:gd name="connsiteY80" fmla="*/ 2883 h 12804"/>
                  <a:gd name="connsiteX81" fmla="*/ 6756 w 26193"/>
                  <a:gd name="connsiteY81" fmla="*/ 2854 h 12804"/>
                  <a:gd name="connsiteX82" fmla="*/ 6922 w 26193"/>
                  <a:gd name="connsiteY82" fmla="*/ 2825 h 12804"/>
                  <a:gd name="connsiteX83" fmla="*/ 25806 w 26193"/>
                  <a:gd name="connsiteY83" fmla="*/ 78 h 12804"/>
                  <a:gd name="connsiteX84" fmla="*/ 26193 w 26193"/>
                  <a:gd name="connsiteY84" fmla="*/ 0 h 12804"/>
                  <a:gd name="connsiteX0" fmla="*/ 26083 w 26083"/>
                  <a:gd name="connsiteY0" fmla="*/ 9578 h 12726"/>
                  <a:gd name="connsiteX1" fmla="*/ 10000 w 26083"/>
                  <a:gd name="connsiteY1" fmla="*/ 11982 h 12726"/>
                  <a:gd name="connsiteX2" fmla="*/ 9959 w 26083"/>
                  <a:gd name="connsiteY2" fmla="*/ 11989 h 12726"/>
                  <a:gd name="connsiteX3" fmla="*/ 9845 w 26083"/>
                  <a:gd name="connsiteY3" fmla="*/ 12004 h 12726"/>
                  <a:gd name="connsiteX4" fmla="*/ 9679 w 26083"/>
                  <a:gd name="connsiteY4" fmla="*/ 12039 h 12726"/>
                  <a:gd name="connsiteX5" fmla="*/ 9430 w 26083"/>
                  <a:gd name="connsiteY5" fmla="*/ 12075 h 12726"/>
                  <a:gd name="connsiteX6" fmla="*/ 9130 w 26083"/>
                  <a:gd name="connsiteY6" fmla="*/ 12132 h 12726"/>
                  <a:gd name="connsiteX7" fmla="*/ 8777 w 26083"/>
                  <a:gd name="connsiteY7" fmla="*/ 12182 h 12726"/>
                  <a:gd name="connsiteX8" fmla="*/ 8363 w 26083"/>
                  <a:gd name="connsiteY8" fmla="*/ 12254 h 12726"/>
                  <a:gd name="connsiteX9" fmla="*/ 7917 w 26083"/>
                  <a:gd name="connsiteY9" fmla="*/ 12318 h 12726"/>
                  <a:gd name="connsiteX10" fmla="*/ 7420 w 26083"/>
                  <a:gd name="connsiteY10" fmla="*/ 12390 h 12726"/>
                  <a:gd name="connsiteX11" fmla="*/ 6891 w 26083"/>
                  <a:gd name="connsiteY11" fmla="*/ 12461 h 12726"/>
                  <a:gd name="connsiteX12" fmla="*/ 6332 w 26083"/>
                  <a:gd name="connsiteY12" fmla="*/ 12533 h 12726"/>
                  <a:gd name="connsiteX13" fmla="*/ 5741 w 26083"/>
                  <a:gd name="connsiteY13" fmla="*/ 12604 h 12726"/>
                  <a:gd name="connsiteX14" fmla="*/ 5119 w 26083"/>
                  <a:gd name="connsiteY14" fmla="*/ 12669 h 12726"/>
                  <a:gd name="connsiteX15" fmla="*/ 4653 w 26083"/>
                  <a:gd name="connsiteY15" fmla="*/ 12705 h 12726"/>
                  <a:gd name="connsiteX16" fmla="*/ 4228 w 26083"/>
                  <a:gd name="connsiteY16" fmla="*/ 12726 h 12726"/>
                  <a:gd name="connsiteX17" fmla="*/ 3865 w 26083"/>
                  <a:gd name="connsiteY17" fmla="*/ 12719 h 12726"/>
                  <a:gd name="connsiteX18" fmla="*/ 3544 w 26083"/>
                  <a:gd name="connsiteY18" fmla="*/ 12690 h 12726"/>
                  <a:gd name="connsiteX19" fmla="*/ 3275 w 26083"/>
                  <a:gd name="connsiteY19" fmla="*/ 12647 h 12726"/>
                  <a:gd name="connsiteX20" fmla="*/ 3036 w 26083"/>
                  <a:gd name="connsiteY20" fmla="*/ 12583 h 12726"/>
                  <a:gd name="connsiteX21" fmla="*/ 2850 w 26083"/>
                  <a:gd name="connsiteY21" fmla="*/ 12519 h 12726"/>
                  <a:gd name="connsiteX22" fmla="*/ 2694 w 26083"/>
                  <a:gd name="connsiteY22" fmla="*/ 12447 h 12726"/>
                  <a:gd name="connsiteX23" fmla="*/ 2580 w 26083"/>
                  <a:gd name="connsiteY23" fmla="*/ 12368 h 12726"/>
                  <a:gd name="connsiteX24" fmla="*/ 2477 w 26083"/>
                  <a:gd name="connsiteY24" fmla="*/ 12290 h 12726"/>
                  <a:gd name="connsiteX25" fmla="*/ 2404 w 26083"/>
                  <a:gd name="connsiteY25" fmla="*/ 12218 h 12726"/>
                  <a:gd name="connsiteX26" fmla="*/ 2321 w 26083"/>
                  <a:gd name="connsiteY26" fmla="*/ 12097 h 12726"/>
                  <a:gd name="connsiteX27" fmla="*/ 2301 w 26083"/>
                  <a:gd name="connsiteY27" fmla="*/ 12054 h 12726"/>
                  <a:gd name="connsiteX28" fmla="*/ 2290 w 26083"/>
                  <a:gd name="connsiteY28" fmla="*/ 12018 h 12726"/>
                  <a:gd name="connsiteX29" fmla="*/ 2290 w 26083"/>
                  <a:gd name="connsiteY29" fmla="*/ 12004 h 12726"/>
                  <a:gd name="connsiteX30" fmla="*/ 2280 w 26083"/>
                  <a:gd name="connsiteY30" fmla="*/ 11982 h 12726"/>
                  <a:gd name="connsiteX31" fmla="*/ 2269 w 26083"/>
                  <a:gd name="connsiteY31" fmla="*/ 11896 h 12726"/>
                  <a:gd name="connsiteX32" fmla="*/ 2228 w 26083"/>
                  <a:gd name="connsiteY32" fmla="*/ 11775 h 12726"/>
                  <a:gd name="connsiteX33" fmla="*/ 2176 w 26083"/>
                  <a:gd name="connsiteY33" fmla="*/ 11603 h 12726"/>
                  <a:gd name="connsiteX34" fmla="*/ 2114 w 26083"/>
                  <a:gd name="connsiteY34" fmla="*/ 11403 h 12726"/>
                  <a:gd name="connsiteX35" fmla="*/ 2031 w 26083"/>
                  <a:gd name="connsiteY35" fmla="*/ 11152 h 12726"/>
                  <a:gd name="connsiteX36" fmla="*/ 1948 w 26083"/>
                  <a:gd name="connsiteY36" fmla="*/ 10881 h 12726"/>
                  <a:gd name="connsiteX37" fmla="*/ 1855 w 26083"/>
                  <a:gd name="connsiteY37" fmla="*/ 10573 h 12726"/>
                  <a:gd name="connsiteX38" fmla="*/ 1762 w 26083"/>
                  <a:gd name="connsiteY38" fmla="*/ 10244 h 12726"/>
                  <a:gd name="connsiteX39" fmla="*/ 1648 w 26083"/>
                  <a:gd name="connsiteY39" fmla="*/ 9901 h 12726"/>
                  <a:gd name="connsiteX40" fmla="*/ 1544 w 26083"/>
                  <a:gd name="connsiteY40" fmla="*/ 9536 h 12726"/>
                  <a:gd name="connsiteX41" fmla="*/ 1430 w 26083"/>
                  <a:gd name="connsiteY41" fmla="*/ 9164 h 12726"/>
                  <a:gd name="connsiteX42" fmla="*/ 1316 w 26083"/>
                  <a:gd name="connsiteY42" fmla="*/ 8778 h 12726"/>
                  <a:gd name="connsiteX43" fmla="*/ 1202 w 26083"/>
                  <a:gd name="connsiteY43" fmla="*/ 8391 h 12726"/>
                  <a:gd name="connsiteX44" fmla="*/ 1067 w 26083"/>
                  <a:gd name="connsiteY44" fmla="*/ 7998 h 12726"/>
                  <a:gd name="connsiteX45" fmla="*/ 953 w 26083"/>
                  <a:gd name="connsiteY45" fmla="*/ 7604 h 12726"/>
                  <a:gd name="connsiteX46" fmla="*/ 839 w 26083"/>
                  <a:gd name="connsiteY46" fmla="*/ 7225 h 12726"/>
                  <a:gd name="connsiteX47" fmla="*/ 725 w 26083"/>
                  <a:gd name="connsiteY47" fmla="*/ 6860 h 12726"/>
                  <a:gd name="connsiteX48" fmla="*/ 622 w 26083"/>
                  <a:gd name="connsiteY48" fmla="*/ 6503 h 12726"/>
                  <a:gd name="connsiteX49" fmla="*/ 518 w 26083"/>
                  <a:gd name="connsiteY49" fmla="*/ 6167 h 12726"/>
                  <a:gd name="connsiteX50" fmla="*/ 415 w 26083"/>
                  <a:gd name="connsiteY50" fmla="*/ 5859 h 12726"/>
                  <a:gd name="connsiteX51" fmla="*/ 321 w 26083"/>
                  <a:gd name="connsiteY51" fmla="*/ 5566 h 12726"/>
                  <a:gd name="connsiteX52" fmla="*/ 249 w 26083"/>
                  <a:gd name="connsiteY52" fmla="*/ 5308 h 12726"/>
                  <a:gd name="connsiteX53" fmla="*/ 187 w 26083"/>
                  <a:gd name="connsiteY53" fmla="*/ 5087 h 12726"/>
                  <a:gd name="connsiteX54" fmla="*/ 114 w 26083"/>
                  <a:gd name="connsiteY54" fmla="*/ 4893 h 12726"/>
                  <a:gd name="connsiteX55" fmla="*/ 83 w 26083"/>
                  <a:gd name="connsiteY55" fmla="*/ 4757 h 12726"/>
                  <a:gd name="connsiteX56" fmla="*/ 41 w 26083"/>
                  <a:gd name="connsiteY56" fmla="*/ 4657 h 12726"/>
                  <a:gd name="connsiteX57" fmla="*/ 0 w 26083"/>
                  <a:gd name="connsiteY57" fmla="*/ 4479 h 12726"/>
                  <a:gd name="connsiteX58" fmla="*/ 10 w 26083"/>
                  <a:gd name="connsiteY58" fmla="*/ 4328 h 12726"/>
                  <a:gd name="connsiteX59" fmla="*/ 62 w 26083"/>
                  <a:gd name="connsiteY59" fmla="*/ 4192 h 12726"/>
                  <a:gd name="connsiteX60" fmla="*/ 155 w 26083"/>
                  <a:gd name="connsiteY60" fmla="*/ 4071 h 12726"/>
                  <a:gd name="connsiteX61" fmla="*/ 269 w 26083"/>
                  <a:gd name="connsiteY61" fmla="*/ 3963 h 12726"/>
                  <a:gd name="connsiteX62" fmla="*/ 425 w 26083"/>
                  <a:gd name="connsiteY62" fmla="*/ 3878 h 12726"/>
                  <a:gd name="connsiteX63" fmla="*/ 756 w 26083"/>
                  <a:gd name="connsiteY63" fmla="*/ 3735 h 12726"/>
                  <a:gd name="connsiteX64" fmla="*/ 943 w 26083"/>
                  <a:gd name="connsiteY64" fmla="*/ 3677 h 12726"/>
                  <a:gd name="connsiteX65" fmla="*/ 1119 w 26083"/>
                  <a:gd name="connsiteY65" fmla="*/ 3634 h 12726"/>
                  <a:gd name="connsiteX66" fmla="*/ 1306 w 26083"/>
                  <a:gd name="connsiteY66" fmla="*/ 3599 h 12726"/>
                  <a:gd name="connsiteX67" fmla="*/ 1430 w 26083"/>
                  <a:gd name="connsiteY67" fmla="*/ 3570 h 12726"/>
                  <a:gd name="connsiteX68" fmla="*/ 1606 w 26083"/>
                  <a:gd name="connsiteY68" fmla="*/ 3549 h 12726"/>
                  <a:gd name="connsiteX69" fmla="*/ 1855 w 26083"/>
                  <a:gd name="connsiteY69" fmla="*/ 3499 h 12726"/>
                  <a:gd name="connsiteX70" fmla="*/ 2135 w 26083"/>
                  <a:gd name="connsiteY70" fmla="*/ 3456 h 12726"/>
                  <a:gd name="connsiteX71" fmla="*/ 2456 w 26083"/>
                  <a:gd name="connsiteY71" fmla="*/ 3413 h 12726"/>
                  <a:gd name="connsiteX72" fmla="*/ 2819 w 26083"/>
                  <a:gd name="connsiteY72" fmla="*/ 3363 h 12726"/>
                  <a:gd name="connsiteX73" fmla="*/ 3596 w 26083"/>
                  <a:gd name="connsiteY73" fmla="*/ 3234 h 12726"/>
                  <a:gd name="connsiteX74" fmla="*/ 4000 w 26083"/>
                  <a:gd name="connsiteY74" fmla="*/ 3184 h 12726"/>
                  <a:gd name="connsiteX75" fmla="*/ 4829 w 26083"/>
                  <a:gd name="connsiteY75" fmla="*/ 3055 h 12726"/>
                  <a:gd name="connsiteX76" fmla="*/ 5212 w 26083"/>
                  <a:gd name="connsiteY76" fmla="*/ 2998 h 12726"/>
                  <a:gd name="connsiteX77" fmla="*/ 5585 w 26083"/>
                  <a:gd name="connsiteY77" fmla="*/ 2941 h 12726"/>
                  <a:gd name="connsiteX78" fmla="*/ 5938 w 26083"/>
                  <a:gd name="connsiteY78" fmla="*/ 2898 h 12726"/>
                  <a:gd name="connsiteX79" fmla="*/ 6259 w 26083"/>
                  <a:gd name="connsiteY79" fmla="*/ 2840 h 12726"/>
                  <a:gd name="connsiteX80" fmla="*/ 6528 w 26083"/>
                  <a:gd name="connsiteY80" fmla="*/ 2805 h 12726"/>
                  <a:gd name="connsiteX81" fmla="*/ 6756 w 26083"/>
                  <a:gd name="connsiteY81" fmla="*/ 2776 h 12726"/>
                  <a:gd name="connsiteX82" fmla="*/ 6922 w 26083"/>
                  <a:gd name="connsiteY82" fmla="*/ 2747 h 12726"/>
                  <a:gd name="connsiteX83" fmla="*/ 25806 w 26083"/>
                  <a:gd name="connsiteY83" fmla="*/ 0 h 12726"/>
                  <a:gd name="connsiteX84" fmla="*/ 26083 w 26083"/>
                  <a:gd name="connsiteY84" fmla="*/ 9578 h 12726"/>
                  <a:gd name="connsiteX0" fmla="*/ 26083 w 26156"/>
                  <a:gd name="connsiteY0" fmla="*/ 9635 h 12783"/>
                  <a:gd name="connsiteX1" fmla="*/ 10000 w 26156"/>
                  <a:gd name="connsiteY1" fmla="*/ 12039 h 12783"/>
                  <a:gd name="connsiteX2" fmla="*/ 9959 w 26156"/>
                  <a:gd name="connsiteY2" fmla="*/ 12046 h 12783"/>
                  <a:gd name="connsiteX3" fmla="*/ 9845 w 26156"/>
                  <a:gd name="connsiteY3" fmla="*/ 12061 h 12783"/>
                  <a:gd name="connsiteX4" fmla="*/ 9679 w 26156"/>
                  <a:gd name="connsiteY4" fmla="*/ 12096 h 12783"/>
                  <a:gd name="connsiteX5" fmla="*/ 9430 w 26156"/>
                  <a:gd name="connsiteY5" fmla="*/ 12132 h 12783"/>
                  <a:gd name="connsiteX6" fmla="*/ 9130 w 26156"/>
                  <a:gd name="connsiteY6" fmla="*/ 12189 h 12783"/>
                  <a:gd name="connsiteX7" fmla="*/ 8777 w 26156"/>
                  <a:gd name="connsiteY7" fmla="*/ 12239 h 12783"/>
                  <a:gd name="connsiteX8" fmla="*/ 8363 w 26156"/>
                  <a:gd name="connsiteY8" fmla="*/ 12311 h 12783"/>
                  <a:gd name="connsiteX9" fmla="*/ 7917 w 26156"/>
                  <a:gd name="connsiteY9" fmla="*/ 12375 h 12783"/>
                  <a:gd name="connsiteX10" fmla="*/ 7420 w 26156"/>
                  <a:gd name="connsiteY10" fmla="*/ 12447 h 12783"/>
                  <a:gd name="connsiteX11" fmla="*/ 6891 w 26156"/>
                  <a:gd name="connsiteY11" fmla="*/ 12518 h 12783"/>
                  <a:gd name="connsiteX12" fmla="*/ 6332 w 26156"/>
                  <a:gd name="connsiteY12" fmla="*/ 12590 h 12783"/>
                  <a:gd name="connsiteX13" fmla="*/ 5741 w 26156"/>
                  <a:gd name="connsiteY13" fmla="*/ 12661 h 12783"/>
                  <a:gd name="connsiteX14" fmla="*/ 5119 w 26156"/>
                  <a:gd name="connsiteY14" fmla="*/ 12726 h 12783"/>
                  <a:gd name="connsiteX15" fmla="*/ 4653 w 26156"/>
                  <a:gd name="connsiteY15" fmla="*/ 12762 h 12783"/>
                  <a:gd name="connsiteX16" fmla="*/ 4228 w 26156"/>
                  <a:gd name="connsiteY16" fmla="*/ 12783 h 12783"/>
                  <a:gd name="connsiteX17" fmla="*/ 3865 w 26156"/>
                  <a:gd name="connsiteY17" fmla="*/ 12776 h 12783"/>
                  <a:gd name="connsiteX18" fmla="*/ 3544 w 26156"/>
                  <a:gd name="connsiteY18" fmla="*/ 12747 h 12783"/>
                  <a:gd name="connsiteX19" fmla="*/ 3275 w 26156"/>
                  <a:gd name="connsiteY19" fmla="*/ 12704 h 12783"/>
                  <a:gd name="connsiteX20" fmla="*/ 3036 w 26156"/>
                  <a:gd name="connsiteY20" fmla="*/ 12640 h 12783"/>
                  <a:gd name="connsiteX21" fmla="*/ 2850 w 26156"/>
                  <a:gd name="connsiteY21" fmla="*/ 12576 h 12783"/>
                  <a:gd name="connsiteX22" fmla="*/ 2694 w 26156"/>
                  <a:gd name="connsiteY22" fmla="*/ 12504 h 12783"/>
                  <a:gd name="connsiteX23" fmla="*/ 2580 w 26156"/>
                  <a:gd name="connsiteY23" fmla="*/ 12425 h 12783"/>
                  <a:gd name="connsiteX24" fmla="*/ 2477 w 26156"/>
                  <a:gd name="connsiteY24" fmla="*/ 12347 h 12783"/>
                  <a:gd name="connsiteX25" fmla="*/ 2404 w 26156"/>
                  <a:gd name="connsiteY25" fmla="*/ 12275 h 12783"/>
                  <a:gd name="connsiteX26" fmla="*/ 2321 w 26156"/>
                  <a:gd name="connsiteY26" fmla="*/ 12154 h 12783"/>
                  <a:gd name="connsiteX27" fmla="*/ 2301 w 26156"/>
                  <a:gd name="connsiteY27" fmla="*/ 12111 h 12783"/>
                  <a:gd name="connsiteX28" fmla="*/ 2290 w 26156"/>
                  <a:gd name="connsiteY28" fmla="*/ 12075 h 12783"/>
                  <a:gd name="connsiteX29" fmla="*/ 2290 w 26156"/>
                  <a:gd name="connsiteY29" fmla="*/ 12061 h 12783"/>
                  <a:gd name="connsiteX30" fmla="*/ 2280 w 26156"/>
                  <a:gd name="connsiteY30" fmla="*/ 12039 h 12783"/>
                  <a:gd name="connsiteX31" fmla="*/ 2269 w 26156"/>
                  <a:gd name="connsiteY31" fmla="*/ 11953 h 12783"/>
                  <a:gd name="connsiteX32" fmla="*/ 2228 w 26156"/>
                  <a:gd name="connsiteY32" fmla="*/ 11832 h 12783"/>
                  <a:gd name="connsiteX33" fmla="*/ 2176 w 26156"/>
                  <a:gd name="connsiteY33" fmla="*/ 11660 h 12783"/>
                  <a:gd name="connsiteX34" fmla="*/ 2114 w 26156"/>
                  <a:gd name="connsiteY34" fmla="*/ 11460 h 12783"/>
                  <a:gd name="connsiteX35" fmla="*/ 2031 w 26156"/>
                  <a:gd name="connsiteY35" fmla="*/ 11209 h 12783"/>
                  <a:gd name="connsiteX36" fmla="*/ 1948 w 26156"/>
                  <a:gd name="connsiteY36" fmla="*/ 10938 h 12783"/>
                  <a:gd name="connsiteX37" fmla="*/ 1855 w 26156"/>
                  <a:gd name="connsiteY37" fmla="*/ 10630 h 12783"/>
                  <a:gd name="connsiteX38" fmla="*/ 1762 w 26156"/>
                  <a:gd name="connsiteY38" fmla="*/ 10301 h 12783"/>
                  <a:gd name="connsiteX39" fmla="*/ 1648 w 26156"/>
                  <a:gd name="connsiteY39" fmla="*/ 9958 h 12783"/>
                  <a:gd name="connsiteX40" fmla="*/ 1544 w 26156"/>
                  <a:gd name="connsiteY40" fmla="*/ 9593 h 12783"/>
                  <a:gd name="connsiteX41" fmla="*/ 1430 w 26156"/>
                  <a:gd name="connsiteY41" fmla="*/ 9221 h 12783"/>
                  <a:gd name="connsiteX42" fmla="*/ 1316 w 26156"/>
                  <a:gd name="connsiteY42" fmla="*/ 8835 h 12783"/>
                  <a:gd name="connsiteX43" fmla="*/ 1202 w 26156"/>
                  <a:gd name="connsiteY43" fmla="*/ 8448 h 12783"/>
                  <a:gd name="connsiteX44" fmla="*/ 1067 w 26156"/>
                  <a:gd name="connsiteY44" fmla="*/ 8055 h 12783"/>
                  <a:gd name="connsiteX45" fmla="*/ 953 w 26156"/>
                  <a:gd name="connsiteY45" fmla="*/ 7661 h 12783"/>
                  <a:gd name="connsiteX46" fmla="*/ 839 w 26156"/>
                  <a:gd name="connsiteY46" fmla="*/ 7282 h 12783"/>
                  <a:gd name="connsiteX47" fmla="*/ 725 w 26156"/>
                  <a:gd name="connsiteY47" fmla="*/ 6917 h 12783"/>
                  <a:gd name="connsiteX48" fmla="*/ 622 w 26156"/>
                  <a:gd name="connsiteY48" fmla="*/ 6560 h 12783"/>
                  <a:gd name="connsiteX49" fmla="*/ 518 w 26156"/>
                  <a:gd name="connsiteY49" fmla="*/ 6224 h 12783"/>
                  <a:gd name="connsiteX50" fmla="*/ 415 w 26156"/>
                  <a:gd name="connsiteY50" fmla="*/ 5916 h 12783"/>
                  <a:gd name="connsiteX51" fmla="*/ 321 w 26156"/>
                  <a:gd name="connsiteY51" fmla="*/ 5623 h 12783"/>
                  <a:gd name="connsiteX52" fmla="*/ 249 w 26156"/>
                  <a:gd name="connsiteY52" fmla="*/ 5365 h 12783"/>
                  <a:gd name="connsiteX53" fmla="*/ 187 w 26156"/>
                  <a:gd name="connsiteY53" fmla="*/ 5144 h 12783"/>
                  <a:gd name="connsiteX54" fmla="*/ 114 w 26156"/>
                  <a:gd name="connsiteY54" fmla="*/ 4950 h 12783"/>
                  <a:gd name="connsiteX55" fmla="*/ 83 w 26156"/>
                  <a:gd name="connsiteY55" fmla="*/ 4814 h 12783"/>
                  <a:gd name="connsiteX56" fmla="*/ 41 w 26156"/>
                  <a:gd name="connsiteY56" fmla="*/ 4714 h 12783"/>
                  <a:gd name="connsiteX57" fmla="*/ 0 w 26156"/>
                  <a:gd name="connsiteY57" fmla="*/ 4536 h 12783"/>
                  <a:gd name="connsiteX58" fmla="*/ 10 w 26156"/>
                  <a:gd name="connsiteY58" fmla="*/ 4385 h 12783"/>
                  <a:gd name="connsiteX59" fmla="*/ 62 w 26156"/>
                  <a:gd name="connsiteY59" fmla="*/ 4249 h 12783"/>
                  <a:gd name="connsiteX60" fmla="*/ 155 w 26156"/>
                  <a:gd name="connsiteY60" fmla="*/ 4128 h 12783"/>
                  <a:gd name="connsiteX61" fmla="*/ 269 w 26156"/>
                  <a:gd name="connsiteY61" fmla="*/ 4020 h 12783"/>
                  <a:gd name="connsiteX62" fmla="*/ 425 w 26156"/>
                  <a:gd name="connsiteY62" fmla="*/ 3935 h 12783"/>
                  <a:gd name="connsiteX63" fmla="*/ 756 w 26156"/>
                  <a:gd name="connsiteY63" fmla="*/ 3792 h 12783"/>
                  <a:gd name="connsiteX64" fmla="*/ 943 w 26156"/>
                  <a:gd name="connsiteY64" fmla="*/ 3734 h 12783"/>
                  <a:gd name="connsiteX65" fmla="*/ 1119 w 26156"/>
                  <a:gd name="connsiteY65" fmla="*/ 3691 h 12783"/>
                  <a:gd name="connsiteX66" fmla="*/ 1306 w 26156"/>
                  <a:gd name="connsiteY66" fmla="*/ 3656 h 12783"/>
                  <a:gd name="connsiteX67" fmla="*/ 1430 w 26156"/>
                  <a:gd name="connsiteY67" fmla="*/ 3627 h 12783"/>
                  <a:gd name="connsiteX68" fmla="*/ 1606 w 26156"/>
                  <a:gd name="connsiteY68" fmla="*/ 3606 h 12783"/>
                  <a:gd name="connsiteX69" fmla="*/ 1855 w 26156"/>
                  <a:gd name="connsiteY69" fmla="*/ 3556 h 12783"/>
                  <a:gd name="connsiteX70" fmla="*/ 2135 w 26156"/>
                  <a:gd name="connsiteY70" fmla="*/ 3513 h 12783"/>
                  <a:gd name="connsiteX71" fmla="*/ 2456 w 26156"/>
                  <a:gd name="connsiteY71" fmla="*/ 3470 h 12783"/>
                  <a:gd name="connsiteX72" fmla="*/ 2819 w 26156"/>
                  <a:gd name="connsiteY72" fmla="*/ 3420 h 12783"/>
                  <a:gd name="connsiteX73" fmla="*/ 3596 w 26156"/>
                  <a:gd name="connsiteY73" fmla="*/ 3291 h 12783"/>
                  <a:gd name="connsiteX74" fmla="*/ 4000 w 26156"/>
                  <a:gd name="connsiteY74" fmla="*/ 3241 h 12783"/>
                  <a:gd name="connsiteX75" fmla="*/ 4829 w 26156"/>
                  <a:gd name="connsiteY75" fmla="*/ 3112 h 12783"/>
                  <a:gd name="connsiteX76" fmla="*/ 5212 w 26156"/>
                  <a:gd name="connsiteY76" fmla="*/ 3055 h 12783"/>
                  <a:gd name="connsiteX77" fmla="*/ 5585 w 26156"/>
                  <a:gd name="connsiteY77" fmla="*/ 2998 h 12783"/>
                  <a:gd name="connsiteX78" fmla="*/ 5938 w 26156"/>
                  <a:gd name="connsiteY78" fmla="*/ 2955 h 12783"/>
                  <a:gd name="connsiteX79" fmla="*/ 6259 w 26156"/>
                  <a:gd name="connsiteY79" fmla="*/ 2897 h 12783"/>
                  <a:gd name="connsiteX80" fmla="*/ 6528 w 26156"/>
                  <a:gd name="connsiteY80" fmla="*/ 2862 h 12783"/>
                  <a:gd name="connsiteX81" fmla="*/ 6756 w 26156"/>
                  <a:gd name="connsiteY81" fmla="*/ 2833 h 12783"/>
                  <a:gd name="connsiteX82" fmla="*/ 6922 w 26156"/>
                  <a:gd name="connsiteY82" fmla="*/ 2804 h 12783"/>
                  <a:gd name="connsiteX83" fmla="*/ 26135 w 26156"/>
                  <a:gd name="connsiteY83" fmla="*/ 0 h 12783"/>
                  <a:gd name="connsiteX84" fmla="*/ 26083 w 26156"/>
                  <a:gd name="connsiteY84" fmla="*/ 9635 h 12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26156" h="12783">
                    <a:moveTo>
                      <a:pt x="26083" y="9635"/>
                    </a:moveTo>
                    <a:lnTo>
                      <a:pt x="10000" y="12039"/>
                    </a:lnTo>
                    <a:cubicBezTo>
                      <a:pt x="9986" y="12041"/>
                      <a:pt x="9973" y="12044"/>
                      <a:pt x="9959" y="12046"/>
                    </a:cubicBezTo>
                    <a:lnTo>
                      <a:pt x="9845" y="12061"/>
                    </a:lnTo>
                    <a:lnTo>
                      <a:pt x="9679" y="12096"/>
                    </a:lnTo>
                    <a:lnTo>
                      <a:pt x="9430" y="12132"/>
                    </a:lnTo>
                    <a:lnTo>
                      <a:pt x="9130" y="12189"/>
                    </a:lnTo>
                    <a:lnTo>
                      <a:pt x="8777" y="12239"/>
                    </a:lnTo>
                    <a:lnTo>
                      <a:pt x="8363" y="12311"/>
                    </a:lnTo>
                    <a:lnTo>
                      <a:pt x="7917" y="12375"/>
                    </a:lnTo>
                    <a:lnTo>
                      <a:pt x="7420" y="12447"/>
                    </a:lnTo>
                    <a:lnTo>
                      <a:pt x="6891" y="12518"/>
                    </a:lnTo>
                    <a:lnTo>
                      <a:pt x="6332" y="12590"/>
                    </a:lnTo>
                    <a:lnTo>
                      <a:pt x="5741" y="12661"/>
                    </a:lnTo>
                    <a:lnTo>
                      <a:pt x="5119" y="12726"/>
                    </a:lnTo>
                    <a:lnTo>
                      <a:pt x="4653" y="12762"/>
                    </a:lnTo>
                    <a:lnTo>
                      <a:pt x="4228" y="12783"/>
                    </a:lnTo>
                    <a:lnTo>
                      <a:pt x="3865" y="12776"/>
                    </a:lnTo>
                    <a:lnTo>
                      <a:pt x="3544" y="12747"/>
                    </a:lnTo>
                    <a:lnTo>
                      <a:pt x="3275" y="12704"/>
                    </a:lnTo>
                    <a:lnTo>
                      <a:pt x="3036" y="12640"/>
                    </a:lnTo>
                    <a:lnTo>
                      <a:pt x="2850" y="12576"/>
                    </a:lnTo>
                    <a:lnTo>
                      <a:pt x="2694" y="12504"/>
                    </a:lnTo>
                    <a:lnTo>
                      <a:pt x="2580" y="12425"/>
                    </a:lnTo>
                    <a:lnTo>
                      <a:pt x="2477" y="12347"/>
                    </a:lnTo>
                    <a:cubicBezTo>
                      <a:pt x="2453" y="12323"/>
                      <a:pt x="2428" y="12299"/>
                      <a:pt x="2404" y="12275"/>
                    </a:cubicBezTo>
                    <a:cubicBezTo>
                      <a:pt x="2376" y="12235"/>
                      <a:pt x="2349" y="12194"/>
                      <a:pt x="2321" y="12154"/>
                    </a:cubicBezTo>
                    <a:cubicBezTo>
                      <a:pt x="2314" y="12140"/>
                      <a:pt x="2308" y="12125"/>
                      <a:pt x="2301" y="12111"/>
                    </a:cubicBezTo>
                    <a:cubicBezTo>
                      <a:pt x="2297" y="12099"/>
                      <a:pt x="2294" y="12087"/>
                      <a:pt x="2290" y="12075"/>
                    </a:cubicBezTo>
                    <a:lnTo>
                      <a:pt x="2290" y="12061"/>
                    </a:lnTo>
                    <a:cubicBezTo>
                      <a:pt x="2287" y="12054"/>
                      <a:pt x="2283" y="12046"/>
                      <a:pt x="2280" y="12039"/>
                    </a:cubicBezTo>
                    <a:cubicBezTo>
                      <a:pt x="2276" y="12010"/>
                      <a:pt x="2273" y="11982"/>
                      <a:pt x="2269" y="11953"/>
                    </a:cubicBezTo>
                    <a:cubicBezTo>
                      <a:pt x="2255" y="11913"/>
                      <a:pt x="2242" y="11872"/>
                      <a:pt x="2228" y="11832"/>
                    </a:cubicBezTo>
                    <a:cubicBezTo>
                      <a:pt x="2211" y="11775"/>
                      <a:pt x="2193" y="11717"/>
                      <a:pt x="2176" y="11660"/>
                    </a:cubicBezTo>
                    <a:cubicBezTo>
                      <a:pt x="2155" y="11593"/>
                      <a:pt x="2135" y="11527"/>
                      <a:pt x="2114" y="11460"/>
                    </a:cubicBezTo>
                    <a:cubicBezTo>
                      <a:pt x="2086" y="11376"/>
                      <a:pt x="2059" y="11293"/>
                      <a:pt x="2031" y="11209"/>
                    </a:cubicBezTo>
                    <a:cubicBezTo>
                      <a:pt x="2003" y="11119"/>
                      <a:pt x="1976" y="11028"/>
                      <a:pt x="1948" y="10938"/>
                    </a:cubicBezTo>
                    <a:cubicBezTo>
                      <a:pt x="1917" y="10835"/>
                      <a:pt x="1886" y="10733"/>
                      <a:pt x="1855" y="10630"/>
                    </a:cubicBezTo>
                    <a:cubicBezTo>
                      <a:pt x="1824" y="10520"/>
                      <a:pt x="1793" y="10411"/>
                      <a:pt x="1762" y="10301"/>
                    </a:cubicBezTo>
                    <a:lnTo>
                      <a:pt x="1648" y="9958"/>
                    </a:lnTo>
                    <a:cubicBezTo>
                      <a:pt x="1613" y="9836"/>
                      <a:pt x="1579" y="9715"/>
                      <a:pt x="1544" y="9593"/>
                    </a:cubicBezTo>
                    <a:lnTo>
                      <a:pt x="1430" y="9221"/>
                    </a:lnTo>
                    <a:lnTo>
                      <a:pt x="1316" y="8835"/>
                    </a:lnTo>
                    <a:lnTo>
                      <a:pt x="1202" y="8448"/>
                    </a:lnTo>
                    <a:lnTo>
                      <a:pt x="1067" y="8055"/>
                    </a:lnTo>
                    <a:lnTo>
                      <a:pt x="953" y="7661"/>
                    </a:lnTo>
                    <a:lnTo>
                      <a:pt x="839" y="7282"/>
                    </a:lnTo>
                    <a:lnTo>
                      <a:pt x="725" y="6917"/>
                    </a:lnTo>
                    <a:cubicBezTo>
                      <a:pt x="691" y="6798"/>
                      <a:pt x="656" y="6679"/>
                      <a:pt x="622" y="6560"/>
                    </a:cubicBezTo>
                    <a:cubicBezTo>
                      <a:pt x="587" y="6448"/>
                      <a:pt x="553" y="6336"/>
                      <a:pt x="518" y="6224"/>
                    </a:cubicBezTo>
                    <a:cubicBezTo>
                      <a:pt x="484" y="6121"/>
                      <a:pt x="449" y="6019"/>
                      <a:pt x="415" y="5916"/>
                    </a:cubicBezTo>
                    <a:cubicBezTo>
                      <a:pt x="384" y="5818"/>
                      <a:pt x="352" y="5721"/>
                      <a:pt x="321" y="5623"/>
                    </a:cubicBezTo>
                    <a:lnTo>
                      <a:pt x="249" y="5365"/>
                    </a:lnTo>
                    <a:cubicBezTo>
                      <a:pt x="228" y="5291"/>
                      <a:pt x="208" y="5218"/>
                      <a:pt x="187" y="5144"/>
                    </a:cubicBezTo>
                    <a:cubicBezTo>
                      <a:pt x="163" y="5079"/>
                      <a:pt x="138" y="5015"/>
                      <a:pt x="114" y="4950"/>
                    </a:cubicBezTo>
                    <a:cubicBezTo>
                      <a:pt x="104" y="4905"/>
                      <a:pt x="93" y="4859"/>
                      <a:pt x="83" y="4814"/>
                    </a:cubicBezTo>
                    <a:cubicBezTo>
                      <a:pt x="69" y="4781"/>
                      <a:pt x="55" y="4747"/>
                      <a:pt x="41" y="4714"/>
                    </a:cubicBezTo>
                    <a:cubicBezTo>
                      <a:pt x="27" y="4655"/>
                      <a:pt x="14" y="4595"/>
                      <a:pt x="0" y="4536"/>
                    </a:cubicBezTo>
                    <a:cubicBezTo>
                      <a:pt x="3" y="4486"/>
                      <a:pt x="7" y="4435"/>
                      <a:pt x="10" y="4385"/>
                    </a:cubicBezTo>
                    <a:cubicBezTo>
                      <a:pt x="27" y="4340"/>
                      <a:pt x="45" y="4294"/>
                      <a:pt x="62" y="4249"/>
                    </a:cubicBezTo>
                    <a:cubicBezTo>
                      <a:pt x="93" y="4209"/>
                      <a:pt x="124" y="4168"/>
                      <a:pt x="155" y="4128"/>
                    </a:cubicBezTo>
                    <a:lnTo>
                      <a:pt x="269" y="4020"/>
                    </a:lnTo>
                    <a:lnTo>
                      <a:pt x="425" y="3935"/>
                    </a:lnTo>
                    <a:lnTo>
                      <a:pt x="756" y="3792"/>
                    </a:lnTo>
                    <a:lnTo>
                      <a:pt x="943" y="3734"/>
                    </a:lnTo>
                    <a:lnTo>
                      <a:pt x="1119" y="3691"/>
                    </a:lnTo>
                    <a:lnTo>
                      <a:pt x="1306" y="3656"/>
                    </a:lnTo>
                    <a:cubicBezTo>
                      <a:pt x="1347" y="3646"/>
                      <a:pt x="1389" y="3637"/>
                      <a:pt x="1430" y="3627"/>
                    </a:cubicBezTo>
                    <a:lnTo>
                      <a:pt x="1606" y="3606"/>
                    </a:lnTo>
                    <a:lnTo>
                      <a:pt x="1855" y="3556"/>
                    </a:lnTo>
                    <a:lnTo>
                      <a:pt x="2135" y="3513"/>
                    </a:lnTo>
                    <a:lnTo>
                      <a:pt x="2456" y="3470"/>
                    </a:lnTo>
                    <a:lnTo>
                      <a:pt x="2819" y="3420"/>
                    </a:lnTo>
                    <a:lnTo>
                      <a:pt x="3596" y="3291"/>
                    </a:lnTo>
                    <a:lnTo>
                      <a:pt x="4000" y="3241"/>
                    </a:lnTo>
                    <a:lnTo>
                      <a:pt x="4829" y="3112"/>
                    </a:lnTo>
                    <a:lnTo>
                      <a:pt x="5212" y="3055"/>
                    </a:lnTo>
                    <a:lnTo>
                      <a:pt x="5585" y="2998"/>
                    </a:lnTo>
                    <a:lnTo>
                      <a:pt x="5938" y="2955"/>
                    </a:lnTo>
                    <a:lnTo>
                      <a:pt x="6259" y="2897"/>
                    </a:lnTo>
                    <a:lnTo>
                      <a:pt x="6528" y="2862"/>
                    </a:lnTo>
                    <a:lnTo>
                      <a:pt x="6756" y="2833"/>
                    </a:lnTo>
                    <a:lnTo>
                      <a:pt x="6922" y="2804"/>
                    </a:lnTo>
                    <a:cubicBezTo>
                      <a:pt x="6957" y="2802"/>
                      <a:pt x="26100" y="2"/>
                      <a:pt x="26135" y="0"/>
                    </a:cubicBezTo>
                    <a:cubicBezTo>
                      <a:pt x="26227" y="3193"/>
                      <a:pt x="25991" y="6442"/>
                      <a:pt x="26083" y="963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4591050" y="4454525"/>
                <a:ext cx="617537" cy="644525"/>
              </a:xfrm>
              <a:custGeom>
                <a:avLst/>
                <a:gdLst/>
                <a:ahLst/>
                <a:cxnLst>
                  <a:cxn ang="0">
                    <a:pos x="257" y="0"/>
                  </a:cxn>
                  <a:cxn ang="0">
                    <a:pos x="281" y="2"/>
                  </a:cxn>
                  <a:cxn ang="0">
                    <a:pos x="304" y="9"/>
                  </a:cxn>
                  <a:cxn ang="0">
                    <a:pos x="325" y="20"/>
                  </a:cxn>
                  <a:cxn ang="0">
                    <a:pos x="345" y="33"/>
                  </a:cxn>
                  <a:cxn ang="0">
                    <a:pos x="363" y="52"/>
                  </a:cxn>
                  <a:cxn ang="0">
                    <a:pos x="376" y="73"/>
                  </a:cxn>
                  <a:cxn ang="0">
                    <a:pos x="385" y="97"/>
                  </a:cxn>
                  <a:cxn ang="0">
                    <a:pos x="389" y="122"/>
                  </a:cxn>
                  <a:cxn ang="0">
                    <a:pos x="387" y="148"/>
                  </a:cxn>
                  <a:cxn ang="0">
                    <a:pos x="383" y="171"/>
                  </a:cxn>
                  <a:cxn ang="0">
                    <a:pos x="373" y="194"/>
                  </a:cxn>
                  <a:cxn ang="0">
                    <a:pos x="358" y="214"/>
                  </a:cxn>
                  <a:cxn ang="0">
                    <a:pos x="328" y="247"/>
                  </a:cxn>
                  <a:cxn ang="0">
                    <a:pos x="225" y="364"/>
                  </a:cxn>
                  <a:cxn ang="0">
                    <a:pos x="205" y="381"/>
                  </a:cxn>
                  <a:cxn ang="0">
                    <a:pos x="183" y="395"/>
                  </a:cxn>
                  <a:cxn ang="0">
                    <a:pos x="158" y="404"/>
                  </a:cxn>
                  <a:cxn ang="0">
                    <a:pos x="132" y="406"/>
                  </a:cxn>
                  <a:cxn ang="0">
                    <a:pos x="108" y="404"/>
                  </a:cxn>
                  <a:cxn ang="0">
                    <a:pos x="84" y="397"/>
                  </a:cxn>
                  <a:cxn ang="0">
                    <a:pos x="63" y="386"/>
                  </a:cxn>
                  <a:cxn ang="0">
                    <a:pos x="43" y="373"/>
                  </a:cxn>
                  <a:cxn ang="0">
                    <a:pos x="26" y="354"/>
                  </a:cxn>
                  <a:cxn ang="0">
                    <a:pos x="12" y="332"/>
                  </a:cxn>
                  <a:cxn ang="0">
                    <a:pos x="4" y="308"/>
                  </a:cxn>
                  <a:cxn ang="0">
                    <a:pos x="0" y="283"/>
                  </a:cxn>
                  <a:cxn ang="0">
                    <a:pos x="1" y="258"/>
                  </a:cxn>
                  <a:cxn ang="0">
                    <a:pos x="6" y="235"/>
                  </a:cxn>
                  <a:cxn ang="0">
                    <a:pos x="16" y="212"/>
                  </a:cxn>
                  <a:cxn ang="0">
                    <a:pos x="31" y="193"/>
                  </a:cxn>
                  <a:cxn ang="0">
                    <a:pos x="137" y="73"/>
                  </a:cxn>
                  <a:cxn ang="0">
                    <a:pos x="164" y="41"/>
                  </a:cxn>
                  <a:cxn ang="0">
                    <a:pos x="184" y="24"/>
                  </a:cxn>
                  <a:cxn ang="0">
                    <a:pos x="206" y="11"/>
                  </a:cxn>
                  <a:cxn ang="0">
                    <a:pos x="231" y="2"/>
                  </a:cxn>
                  <a:cxn ang="0">
                    <a:pos x="257" y="0"/>
                  </a:cxn>
                </a:cxnLst>
                <a:rect l="0" t="0" r="r" b="b"/>
                <a:pathLst>
                  <a:path w="389" h="406">
                    <a:moveTo>
                      <a:pt x="257" y="0"/>
                    </a:moveTo>
                    <a:lnTo>
                      <a:pt x="281" y="2"/>
                    </a:lnTo>
                    <a:lnTo>
                      <a:pt x="304" y="9"/>
                    </a:lnTo>
                    <a:lnTo>
                      <a:pt x="325" y="20"/>
                    </a:lnTo>
                    <a:lnTo>
                      <a:pt x="345" y="33"/>
                    </a:lnTo>
                    <a:lnTo>
                      <a:pt x="363" y="52"/>
                    </a:lnTo>
                    <a:lnTo>
                      <a:pt x="376" y="73"/>
                    </a:lnTo>
                    <a:lnTo>
                      <a:pt x="385" y="97"/>
                    </a:lnTo>
                    <a:lnTo>
                      <a:pt x="389" y="122"/>
                    </a:lnTo>
                    <a:lnTo>
                      <a:pt x="387" y="148"/>
                    </a:lnTo>
                    <a:lnTo>
                      <a:pt x="383" y="171"/>
                    </a:lnTo>
                    <a:lnTo>
                      <a:pt x="373" y="194"/>
                    </a:lnTo>
                    <a:lnTo>
                      <a:pt x="358" y="214"/>
                    </a:lnTo>
                    <a:lnTo>
                      <a:pt x="328" y="247"/>
                    </a:lnTo>
                    <a:lnTo>
                      <a:pt x="225" y="364"/>
                    </a:lnTo>
                    <a:lnTo>
                      <a:pt x="205" y="381"/>
                    </a:lnTo>
                    <a:lnTo>
                      <a:pt x="183" y="395"/>
                    </a:lnTo>
                    <a:lnTo>
                      <a:pt x="158" y="404"/>
                    </a:lnTo>
                    <a:lnTo>
                      <a:pt x="132" y="406"/>
                    </a:lnTo>
                    <a:lnTo>
                      <a:pt x="108" y="404"/>
                    </a:lnTo>
                    <a:lnTo>
                      <a:pt x="84" y="397"/>
                    </a:lnTo>
                    <a:lnTo>
                      <a:pt x="63" y="386"/>
                    </a:lnTo>
                    <a:lnTo>
                      <a:pt x="43" y="373"/>
                    </a:lnTo>
                    <a:lnTo>
                      <a:pt x="26" y="354"/>
                    </a:lnTo>
                    <a:lnTo>
                      <a:pt x="12" y="332"/>
                    </a:lnTo>
                    <a:lnTo>
                      <a:pt x="4" y="308"/>
                    </a:lnTo>
                    <a:lnTo>
                      <a:pt x="0" y="283"/>
                    </a:lnTo>
                    <a:lnTo>
                      <a:pt x="1" y="258"/>
                    </a:lnTo>
                    <a:lnTo>
                      <a:pt x="6" y="235"/>
                    </a:lnTo>
                    <a:lnTo>
                      <a:pt x="16" y="212"/>
                    </a:lnTo>
                    <a:lnTo>
                      <a:pt x="31" y="193"/>
                    </a:lnTo>
                    <a:lnTo>
                      <a:pt x="137" y="73"/>
                    </a:lnTo>
                    <a:lnTo>
                      <a:pt x="164" y="41"/>
                    </a:lnTo>
                    <a:lnTo>
                      <a:pt x="184" y="24"/>
                    </a:lnTo>
                    <a:lnTo>
                      <a:pt x="206" y="11"/>
                    </a:lnTo>
                    <a:lnTo>
                      <a:pt x="231" y="2"/>
                    </a:lnTo>
                    <a:lnTo>
                      <a:pt x="257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auto">
              <a:xfrm>
                <a:off x="4259263" y="4144963"/>
                <a:ext cx="541337" cy="563563"/>
              </a:xfrm>
              <a:custGeom>
                <a:avLst/>
                <a:gdLst/>
                <a:ahLst/>
                <a:cxnLst>
                  <a:cxn ang="0">
                    <a:pos x="219" y="0"/>
                  </a:cxn>
                  <a:cxn ang="0">
                    <a:pos x="249" y="4"/>
                  </a:cxn>
                  <a:cxn ang="0">
                    <a:pos x="275" y="15"/>
                  </a:cxn>
                  <a:cxn ang="0">
                    <a:pos x="300" y="32"/>
                  </a:cxn>
                  <a:cxn ang="0">
                    <a:pos x="316" y="50"/>
                  </a:cxn>
                  <a:cxn ang="0">
                    <a:pos x="328" y="68"/>
                  </a:cxn>
                  <a:cxn ang="0">
                    <a:pos x="337" y="89"/>
                  </a:cxn>
                  <a:cxn ang="0">
                    <a:pos x="341" y="112"/>
                  </a:cxn>
                  <a:cxn ang="0">
                    <a:pos x="341" y="133"/>
                  </a:cxn>
                  <a:cxn ang="0">
                    <a:pos x="336" y="154"/>
                  </a:cxn>
                  <a:cxn ang="0">
                    <a:pos x="328" y="173"/>
                  </a:cxn>
                  <a:cxn ang="0">
                    <a:pos x="316" y="190"/>
                  </a:cxn>
                  <a:cxn ang="0">
                    <a:pos x="291" y="219"/>
                  </a:cxn>
                  <a:cxn ang="0">
                    <a:pos x="199" y="322"/>
                  </a:cxn>
                  <a:cxn ang="0">
                    <a:pos x="183" y="335"/>
                  </a:cxn>
                  <a:cxn ang="0">
                    <a:pos x="166" y="347"/>
                  </a:cxn>
                  <a:cxn ang="0">
                    <a:pos x="144" y="353"/>
                  </a:cxn>
                  <a:cxn ang="0">
                    <a:pos x="122" y="355"/>
                  </a:cxn>
                  <a:cxn ang="0">
                    <a:pos x="101" y="353"/>
                  </a:cxn>
                  <a:cxn ang="0">
                    <a:pos x="80" y="347"/>
                  </a:cxn>
                  <a:cxn ang="0">
                    <a:pos x="60" y="337"/>
                  </a:cxn>
                  <a:cxn ang="0">
                    <a:pos x="41" y="323"/>
                  </a:cxn>
                  <a:cxn ang="0">
                    <a:pos x="25" y="306"/>
                  </a:cxn>
                  <a:cxn ang="0">
                    <a:pos x="13" y="287"/>
                  </a:cxn>
                  <a:cxn ang="0">
                    <a:pos x="4" y="267"/>
                  </a:cxn>
                  <a:cxn ang="0">
                    <a:pos x="0" y="245"/>
                  </a:cxn>
                  <a:cxn ang="0">
                    <a:pos x="0" y="222"/>
                  </a:cxn>
                  <a:cxn ang="0">
                    <a:pos x="5" y="202"/>
                  </a:cxn>
                  <a:cxn ang="0">
                    <a:pos x="13" y="184"/>
                  </a:cxn>
                  <a:cxn ang="0">
                    <a:pos x="25" y="166"/>
                  </a:cxn>
                  <a:cxn ang="0">
                    <a:pos x="118" y="61"/>
                  </a:cxn>
                  <a:cxn ang="0">
                    <a:pos x="142" y="35"/>
                  </a:cxn>
                  <a:cxn ang="0">
                    <a:pos x="157" y="20"/>
                  </a:cxn>
                  <a:cxn ang="0">
                    <a:pos x="175" y="9"/>
                  </a:cxn>
                  <a:cxn ang="0">
                    <a:pos x="197" y="2"/>
                  </a:cxn>
                  <a:cxn ang="0">
                    <a:pos x="219" y="0"/>
                  </a:cxn>
                </a:cxnLst>
                <a:rect l="0" t="0" r="r" b="b"/>
                <a:pathLst>
                  <a:path w="341" h="355">
                    <a:moveTo>
                      <a:pt x="219" y="0"/>
                    </a:moveTo>
                    <a:lnTo>
                      <a:pt x="249" y="4"/>
                    </a:lnTo>
                    <a:lnTo>
                      <a:pt x="275" y="15"/>
                    </a:lnTo>
                    <a:lnTo>
                      <a:pt x="300" y="32"/>
                    </a:lnTo>
                    <a:lnTo>
                      <a:pt x="316" y="50"/>
                    </a:lnTo>
                    <a:lnTo>
                      <a:pt x="328" y="68"/>
                    </a:lnTo>
                    <a:lnTo>
                      <a:pt x="337" y="89"/>
                    </a:lnTo>
                    <a:lnTo>
                      <a:pt x="341" y="112"/>
                    </a:lnTo>
                    <a:lnTo>
                      <a:pt x="341" y="133"/>
                    </a:lnTo>
                    <a:lnTo>
                      <a:pt x="336" y="154"/>
                    </a:lnTo>
                    <a:lnTo>
                      <a:pt x="328" y="173"/>
                    </a:lnTo>
                    <a:lnTo>
                      <a:pt x="316" y="190"/>
                    </a:lnTo>
                    <a:lnTo>
                      <a:pt x="291" y="219"/>
                    </a:lnTo>
                    <a:lnTo>
                      <a:pt x="199" y="322"/>
                    </a:lnTo>
                    <a:lnTo>
                      <a:pt x="183" y="335"/>
                    </a:lnTo>
                    <a:lnTo>
                      <a:pt x="166" y="347"/>
                    </a:lnTo>
                    <a:lnTo>
                      <a:pt x="144" y="353"/>
                    </a:lnTo>
                    <a:lnTo>
                      <a:pt x="122" y="355"/>
                    </a:lnTo>
                    <a:lnTo>
                      <a:pt x="101" y="353"/>
                    </a:lnTo>
                    <a:lnTo>
                      <a:pt x="80" y="347"/>
                    </a:lnTo>
                    <a:lnTo>
                      <a:pt x="60" y="337"/>
                    </a:lnTo>
                    <a:lnTo>
                      <a:pt x="41" y="323"/>
                    </a:lnTo>
                    <a:lnTo>
                      <a:pt x="25" y="306"/>
                    </a:lnTo>
                    <a:lnTo>
                      <a:pt x="13" y="287"/>
                    </a:lnTo>
                    <a:lnTo>
                      <a:pt x="4" y="267"/>
                    </a:lnTo>
                    <a:lnTo>
                      <a:pt x="0" y="245"/>
                    </a:lnTo>
                    <a:lnTo>
                      <a:pt x="0" y="222"/>
                    </a:lnTo>
                    <a:lnTo>
                      <a:pt x="5" y="202"/>
                    </a:lnTo>
                    <a:lnTo>
                      <a:pt x="13" y="184"/>
                    </a:lnTo>
                    <a:lnTo>
                      <a:pt x="25" y="166"/>
                    </a:lnTo>
                    <a:lnTo>
                      <a:pt x="118" y="61"/>
                    </a:lnTo>
                    <a:lnTo>
                      <a:pt x="142" y="35"/>
                    </a:lnTo>
                    <a:lnTo>
                      <a:pt x="157" y="20"/>
                    </a:lnTo>
                    <a:lnTo>
                      <a:pt x="175" y="9"/>
                    </a:lnTo>
                    <a:lnTo>
                      <a:pt x="197" y="2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5422900" y="5160963"/>
                <a:ext cx="439737" cy="466725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201" y="2"/>
                  </a:cxn>
                  <a:cxn ang="0">
                    <a:pos x="222" y="11"/>
                  </a:cxn>
                  <a:cxn ang="0">
                    <a:pos x="242" y="25"/>
                  </a:cxn>
                  <a:cxn ang="0">
                    <a:pos x="260" y="43"/>
                  </a:cxn>
                  <a:cxn ang="0">
                    <a:pos x="271" y="64"/>
                  </a:cxn>
                  <a:cxn ang="0">
                    <a:pos x="277" y="87"/>
                  </a:cxn>
                  <a:cxn ang="0">
                    <a:pos x="277" y="110"/>
                  </a:cxn>
                  <a:cxn ang="0">
                    <a:pos x="272" y="131"/>
                  </a:cxn>
                  <a:cxn ang="0">
                    <a:pos x="260" y="151"/>
                  </a:cxn>
                  <a:cxn ang="0">
                    <a:pos x="227" y="189"/>
                  </a:cxn>
                  <a:cxn ang="0">
                    <a:pos x="164" y="264"/>
                  </a:cxn>
                  <a:cxn ang="0">
                    <a:pos x="150" y="277"/>
                  </a:cxn>
                  <a:cxn ang="0">
                    <a:pos x="135" y="287"/>
                  </a:cxn>
                  <a:cxn ang="0">
                    <a:pos x="118" y="292"/>
                  </a:cxn>
                  <a:cxn ang="0">
                    <a:pos x="99" y="294"/>
                  </a:cxn>
                  <a:cxn ang="0">
                    <a:pos x="76" y="292"/>
                  </a:cxn>
                  <a:cxn ang="0">
                    <a:pos x="55" y="283"/>
                  </a:cxn>
                  <a:cxn ang="0">
                    <a:pos x="35" y="269"/>
                  </a:cxn>
                  <a:cxn ang="0">
                    <a:pos x="19" y="251"/>
                  </a:cxn>
                  <a:cxn ang="0">
                    <a:pos x="6" y="230"/>
                  </a:cxn>
                  <a:cxn ang="0">
                    <a:pos x="0" y="206"/>
                  </a:cxn>
                  <a:cxn ang="0">
                    <a:pos x="0" y="182"/>
                  </a:cxn>
                  <a:cxn ang="0">
                    <a:pos x="6" y="161"/>
                  </a:cxn>
                  <a:cxn ang="0">
                    <a:pos x="19" y="143"/>
                  </a:cxn>
                  <a:cxn ang="0">
                    <a:pos x="87" y="61"/>
                  </a:cxn>
                  <a:cxn ang="0">
                    <a:pos x="114" y="28"/>
                  </a:cxn>
                  <a:cxn ang="0">
                    <a:pos x="127" y="17"/>
                  </a:cxn>
                  <a:cxn ang="0">
                    <a:pos x="142" y="7"/>
                  </a:cxn>
                  <a:cxn ang="0">
                    <a:pos x="159" y="2"/>
                  </a:cxn>
                  <a:cxn ang="0">
                    <a:pos x="178" y="0"/>
                  </a:cxn>
                </a:cxnLst>
                <a:rect l="0" t="0" r="r" b="b"/>
                <a:pathLst>
                  <a:path w="277" h="294">
                    <a:moveTo>
                      <a:pt x="178" y="0"/>
                    </a:moveTo>
                    <a:lnTo>
                      <a:pt x="201" y="2"/>
                    </a:lnTo>
                    <a:lnTo>
                      <a:pt x="222" y="11"/>
                    </a:lnTo>
                    <a:lnTo>
                      <a:pt x="242" y="25"/>
                    </a:lnTo>
                    <a:lnTo>
                      <a:pt x="260" y="43"/>
                    </a:lnTo>
                    <a:lnTo>
                      <a:pt x="271" y="64"/>
                    </a:lnTo>
                    <a:lnTo>
                      <a:pt x="277" y="87"/>
                    </a:lnTo>
                    <a:lnTo>
                      <a:pt x="277" y="110"/>
                    </a:lnTo>
                    <a:lnTo>
                      <a:pt x="272" y="131"/>
                    </a:lnTo>
                    <a:lnTo>
                      <a:pt x="260" y="151"/>
                    </a:lnTo>
                    <a:lnTo>
                      <a:pt x="227" y="189"/>
                    </a:lnTo>
                    <a:lnTo>
                      <a:pt x="164" y="264"/>
                    </a:lnTo>
                    <a:lnTo>
                      <a:pt x="150" y="277"/>
                    </a:lnTo>
                    <a:lnTo>
                      <a:pt x="135" y="287"/>
                    </a:lnTo>
                    <a:lnTo>
                      <a:pt x="118" y="292"/>
                    </a:lnTo>
                    <a:lnTo>
                      <a:pt x="99" y="294"/>
                    </a:lnTo>
                    <a:lnTo>
                      <a:pt x="76" y="292"/>
                    </a:lnTo>
                    <a:lnTo>
                      <a:pt x="55" y="283"/>
                    </a:lnTo>
                    <a:lnTo>
                      <a:pt x="35" y="269"/>
                    </a:lnTo>
                    <a:lnTo>
                      <a:pt x="19" y="251"/>
                    </a:lnTo>
                    <a:lnTo>
                      <a:pt x="6" y="230"/>
                    </a:lnTo>
                    <a:lnTo>
                      <a:pt x="0" y="206"/>
                    </a:lnTo>
                    <a:lnTo>
                      <a:pt x="0" y="182"/>
                    </a:lnTo>
                    <a:lnTo>
                      <a:pt x="6" y="161"/>
                    </a:lnTo>
                    <a:lnTo>
                      <a:pt x="19" y="143"/>
                    </a:lnTo>
                    <a:lnTo>
                      <a:pt x="87" y="61"/>
                    </a:lnTo>
                    <a:lnTo>
                      <a:pt x="114" y="28"/>
                    </a:lnTo>
                    <a:lnTo>
                      <a:pt x="127" y="17"/>
                    </a:lnTo>
                    <a:lnTo>
                      <a:pt x="142" y="7"/>
                    </a:lnTo>
                    <a:lnTo>
                      <a:pt x="159" y="2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4991100" y="4835525"/>
                <a:ext cx="561975" cy="582613"/>
              </a:xfrm>
              <a:custGeom>
                <a:avLst/>
                <a:gdLst/>
                <a:ahLst/>
                <a:cxnLst>
                  <a:cxn ang="0">
                    <a:pos x="232" y="0"/>
                  </a:cxn>
                  <a:cxn ang="0">
                    <a:pos x="255" y="2"/>
                  </a:cxn>
                  <a:cxn ang="0">
                    <a:pos x="276" y="7"/>
                  </a:cxn>
                  <a:cxn ang="0">
                    <a:pos x="296" y="17"/>
                  </a:cxn>
                  <a:cxn ang="0">
                    <a:pos x="313" y="30"/>
                  </a:cxn>
                  <a:cxn ang="0">
                    <a:pos x="332" y="49"/>
                  </a:cxn>
                  <a:cxn ang="0">
                    <a:pos x="344" y="73"/>
                  </a:cxn>
                  <a:cxn ang="0">
                    <a:pos x="352" y="98"/>
                  </a:cxn>
                  <a:cxn ang="0">
                    <a:pos x="354" y="123"/>
                  </a:cxn>
                  <a:cxn ang="0">
                    <a:pos x="350" y="148"/>
                  </a:cxn>
                  <a:cxn ang="0">
                    <a:pos x="342" y="172"/>
                  </a:cxn>
                  <a:cxn ang="0">
                    <a:pos x="327" y="194"/>
                  </a:cxn>
                  <a:cxn ang="0">
                    <a:pos x="306" y="216"/>
                  </a:cxn>
                  <a:cxn ang="0">
                    <a:pos x="204" y="331"/>
                  </a:cxn>
                  <a:cxn ang="0">
                    <a:pos x="186" y="348"/>
                  </a:cxn>
                  <a:cxn ang="0">
                    <a:pos x="167" y="359"/>
                  </a:cxn>
                  <a:cxn ang="0">
                    <a:pos x="144" y="365"/>
                  </a:cxn>
                  <a:cxn ang="0">
                    <a:pos x="121" y="367"/>
                  </a:cxn>
                  <a:cxn ang="0">
                    <a:pos x="92" y="364"/>
                  </a:cxn>
                  <a:cxn ang="0">
                    <a:pos x="65" y="354"/>
                  </a:cxn>
                  <a:cxn ang="0">
                    <a:pos x="40" y="336"/>
                  </a:cxn>
                  <a:cxn ang="0">
                    <a:pos x="24" y="319"/>
                  </a:cxn>
                  <a:cxn ang="0">
                    <a:pos x="13" y="300"/>
                  </a:cxn>
                  <a:cxn ang="0">
                    <a:pos x="4" y="278"/>
                  </a:cxn>
                  <a:cxn ang="0">
                    <a:pos x="0" y="256"/>
                  </a:cxn>
                  <a:cxn ang="0">
                    <a:pos x="0" y="233"/>
                  </a:cxn>
                  <a:cxn ang="0">
                    <a:pos x="5" y="212"/>
                  </a:cxn>
                  <a:cxn ang="0">
                    <a:pos x="15" y="192"/>
                  </a:cxn>
                  <a:cxn ang="0">
                    <a:pos x="27" y="174"/>
                  </a:cxn>
                  <a:cxn ang="0">
                    <a:pos x="131" y="57"/>
                  </a:cxn>
                  <a:cxn ang="0">
                    <a:pos x="149" y="36"/>
                  </a:cxn>
                  <a:cxn ang="0">
                    <a:pos x="167" y="20"/>
                  </a:cxn>
                  <a:cxn ang="0">
                    <a:pos x="186" y="8"/>
                  </a:cxn>
                  <a:cxn ang="0">
                    <a:pos x="209" y="2"/>
                  </a:cxn>
                  <a:cxn ang="0">
                    <a:pos x="232" y="0"/>
                  </a:cxn>
                </a:cxnLst>
                <a:rect l="0" t="0" r="r" b="b"/>
                <a:pathLst>
                  <a:path w="354" h="367">
                    <a:moveTo>
                      <a:pt x="232" y="0"/>
                    </a:moveTo>
                    <a:lnTo>
                      <a:pt x="255" y="2"/>
                    </a:lnTo>
                    <a:lnTo>
                      <a:pt x="276" y="7"/>
                    </a:lnTo>
                    <a:lnTo>
                      <a:pt x="296" y="17"/>
                    </a:lnTo>
                    <a:lnTo>
                      <a:pt x="313" y="30"/>
                    </a:lnTo>
                    <a:lnTo>
                      <a:pt x="332" y="49"/>
                    </a:lnTo>
                    <a:lnTo>
                      <a:pt x="344" y="73"/>
                    </a:lnTo>
                    <a:lnTo>
                      <a:pt x="352" y="98"/>
                    </a:lnTo>
                    <a:lnTo>
                      <a:pt x="354" y="123"/>
                    </a:lnTo>
                    <a:lnTo>
                      <a:pt x="350" y="148"/>
                    </a:lnTo>
                    <a:lnTo>
                      <a:pt x="342" y="172"/>
                    </a:lnTo>
                    <a:lnTo>
                      <a:pt x="327" y="194"/>
                    </a:lnTo>
                    <a:lnTo>
                      <a:pt x="306" y="216"/>
                    </a:lnTo>
                    <a:lnTo>
                      <a:pt x="204" y="331"/>
                    </a:lnTo>
                    <a:lnTo>
                      <a:pt x="186" y="348"/>
                    </a:lnTo>
                    <a:lnTo>
                      <a:pt x="167" y="359"/>
                    </a:lnTo>
                    <a:lnTo>
                      <a:pt x="144" y="365"/>
                    </a:lnTo>
                    <a:lnTo>
                      <a:pt x="121" y="367"/>
                    </a:lnTo>
                    <a:lnTo>
                      <a:pt x="92" y="364"/>
                    </a:lnTo>
                    <a:lnTo>
                      <a:pt x="65" y="354"/>
                    </a:lnTo>
                    <a:lnTo>
                      <a:pt x="40" y="336"/>
                    </a:lnTo>
                    <a:lnTo>
                      <a:pt x="24" y="319"/>
                    </a:lnTo>
                    <a:lnTo>
                      <a:pt x="13" y="300"/>
                    </a:lnTo>
                    <a:lnTo>
                      <a:pt x="4" y="278"/>
                    </a:lnTo>
                    <a:lnTo>
                      <a:pt x="0" y="256"/>
                    </a:lnTo>
                    <a:lnTo>
                      <a:pt x="0" y="233"/>
                    </a:lnTo>
                    <a:lnTo>
                      <a:pt x="5" y="212"/>
                    </a:lnTo>
                    <a:lnTo>
                      <a:pt x="15" y="192"/>
                    </a:lnTo>
                    <a:lnTo>
                      <a:pt x="27" y="174"/>
                    </a:lnTo>
                    <a:lnTo>
                      <a:pt x="131" y="57"/>
                    </a:lnTo>
                    <a:lnTo>
                      <a:pt x="149" y="36"/>
                    </a:lnTo>
                    <a:lnTo>
                      <a:pt x="167" y="20"/>
                    </a:lnTo>
                    <a:lnTo>
                      <a:pt x="186" y="8"/>
                    </a:lnTo>
                    <a:lnTo>
                      <a:pt x="209" y="2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2194706" y="1826069"/>
            <a:ext cx="4640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Terimakasih</a:t>
            </a:r>
            <a:endParaRPr lang="id-ID" sz="5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113" y="289723"/>
            <a:ext cx="852035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id-ID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ebijakankesehatanindonesia.net</a:t>
            </a:r>
            <a:endParaRPr lang="id-ID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958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8229600" cy="990600"/>
          </a:xfrm>
        </p:spPr>
        <p:txBody>
          <a:bodyPr/>
          <a:lstStyle/>
          <a:p>
            <a:r>
              <a:rPr lang="id-ID" dirty="0" smtClean="0"/>
              <a:t>Isu strategis: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BAEB5-5BFF-4526-AE38-FFA21DD77E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 descr="Screen Shot 2016-09-30 at 8.58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2" y="1028702"/>
            <a:ext cx="3086441" cy="4174773"/>
          </a:xfrm>
          <a:prstGeom prst="rect">
            <a:avLst/>
          </a:prstGeom>
        </p:spPr>
      </p:pic>
      <p:pic>
        <p:nvPicPr>
          <p:cNvPr id="8" name="Picture 7" descr="Screen Shot 2016-09-30 at 9.00.1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456" y="347663"/>
            <a:ext cx="5488970" cy="2804292"/>
          </a:xfrm>
          <a:prstGeom prst="rect">
            <a:avLst/>
          </a:prstGeom>
        </p:spPr>
      </p:pic>
      <p:pic>
        <p:nvPicPr>
          <p:cNvPr id="9" name="Picture 8" descr="Screen Shot 2016-09-30 at 9.03.5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0705">
            <a:off x="2910695" y="2120452"/>
            <a:ext cx="5085643" cy="2461046"/>
          </a:xfrm>
          <a:prstGeom prst="rect">
            <a:avLst/>
          </a:prstGeom>
        </p:spPr>
      </p:pic>
      <p:pic>
        <p:nvPicPr>
          <p:cNvPr id="10" name="Picture 9" descr="Screen Shot 2016-09-30 at 9.05.51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6072">
            <a:off x="5633552" y="3183486"/>
            <a:ext cx="3031715" cy="3239829"/>
          </a:xfrm>
          <a:prstGeom prst="rect">
            <a:avLst/>
          </a:prstGeom>
        </p:spPr>
      </p:pic>
      <p:pic>
        <p:nvPicPr>
          <p:cNvPr id="11" name="Picture 10" descr="Screen Shot 2016-09-30 at 9.06.49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58" y="4232916"/>
            <a:ext cx="4251158" cy="260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29996"/>
      </p:ext>
    </p:extLst>
  </p:cSld>
  <p:clrMapOvr>
    <a:masterClrMapping/>
  </p:clrMapOvr>
  <p:transition xmlns:p14="http://schemas.microsoft.com/office/powerpoint/2010/main"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36538" indent="-236538">
              <a:tabLst>
                <a:tab pos="58738" algn="l"/>
              </a:tabLst>
            </a:pPr>
            <a:r>
              <a:rPr lang="id-ID" sz="3200" dirty="0" smtClean="0"/>
              <a:t>Perhatian Pemerintah saat ini tertuju pada SDG’s</a:t>
            </a:r>
          </a:p>
          <a:p>
            <a:pPr marL="236538" indent="-236538">
              <a:tabLst>
                <a:tab pos="58738" algn="l"/>
              </a:tabLst>
            </a:pPr>
            <a:r>
              <a:rPr lang="id-ID" sz="3200" dirty="0" smtClean="0"/>
              <a:t>Biaya Kesehatan semakin meningkat dalam kurun waktu 5 tahun terakhir</a:t>
            </a:r>
          </a:p>
          <a:p>
            <a:pPr marL="236538" indent="-236538">
              <a:tabLst>
                <a:tab pos="58738" algn="l"/>
              </a:tabLst>
            </a:pPr>
            <a:r>
              <a:rPr lang="id-ID" sz="3200" dirty="0" smtClean="0"/>
              <a:t>Pelaksanaan Jaminan Kesehatan Nasional (JKN) dengan dinamikanya</a:t>
            </a:r>
          </a:p>
          <a:p>
            <a:pPr marL="236538" indent="-236538">
              <a:tabLst>
                <a:tab pos="58738" algn="l"/>
              </a:tabLst>
            </a:pPr>
            <a:r>
              <a:rPr lang="id-ID" sz="3200" dirty="0" smtClean="0"/>
              <a:t>Stagnansi anggaran kesehatan di daerah (komitmen Pemda dalam pembiayaan kesehatan)</a:t>
            </a:r>
          </a:p>
          <a:p>
            <a:pPr marL="236538" indent="-236538">
              <a:tabLst>
                <a:tab pos="58738" algn="l"/>
              </a:tabLst>
            </a:pPr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15BB3-4CEA-48D8-A9F7-AFD781E369E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80931" y="810598"/>
            <a:ext cx="68212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b="1" smtClean="0"/>
              <a:t>Arah reformasi Pembiayaan Kesehatan</a:t>
            </a:r>
            <a:endParaRPr lang="id-ID" sz="3200" b="1"/>
          </a:p>
        </p:txBody>
      </p:sp>
    </p:spTree>
    <p:extLst>
      <p:ext uri="{BB962C8B-B14F-4D97-AF65-F5344CB8AC3E}">
        <p14:creationId xmlns:p14="http://schemas.microsoft.com/office/powerpoint/2010/main" val="1361499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4933943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sz="3600" b="1" dirty="0" smtClean="0"/>
              <a:t>Diperlukan pemahaman </a:t>
            </a:r>
            <a:br>
              <a:rPr lang="id-ID" sz="3600" b="1" dirty="0" smtClean="0"/>
            </a:br>
            <a:r>
              <a:rPr lang="id-ID" sz="3600" b="1" dirty="0" smtClean="0"/>
              <a:t>arah </a:t>
            </a:r>
            <a:r>
              <a:rPr lang="id-ID" sz="3600" b="1" dirty="0" smtClean="0"/>
              <a:t>pembiayaan </a:t>
            </a:r>
            <a:r>
              <a:rPr lang="id-ID" sz="3600" b="1" dirty="0" smtClean="0"/>
              <a:t>kesehatan?</a:t>
            </a:r>
            <a:endParaRPr lang="id-ID" sz="3600" b="1" dirty="0"/>
          </a:p>
        </p:txBody>
      </p:sp>
      <p:sp>
        <p:nvSpPr>
          <p:cNvPr id="9219" name="Content Placeholder 1"/>
          <p:cNvSpPr>
            <a:spLocks noGrp="1"/>
          </p:cNvSpPr>
          <p:nvPr>
            <p:ph idx="1"/>
          </p:nvPr>
        </p:nvSpPr>
        <p:spPr>
          <a:xfrm>
            <a:off x="457201" y="1785938"/>
            <a:ext cx="7931150" cy="4221162"/>
          </a:xfrm>
        </p:spPr>
        <p:txBody>
          <a:bodyPr>
            <a:normAutofit/>
          </a:bodyPr>
          <a:lstStyle/>
          <a:p>
            <a:pPr marL="365125" indent="-255588">
              <a:buFont typeface="Wingdings 3" charset="0"/>
              <a:buChar char=""/>
            </a:pPr>
            <a:r>
              <a:rPr lang="id-ID" sz="2400" dirty="0" smtClean="0">
                <a:latin typeface="Calibri" charset="0"/>
              </a:rPr>
              <a:t>Pertentangan apakah kesehatan itu barang public? Atau barang privat?</a:t>
            </a:r>
          </a:p>
          <a:p>
            <a:pPr marL="365125" indent="-255588">
              <a:buFont typeface="Wingdings 3" charset="0"/>
              <a:buChar char=""/>
            </a:pPr>
            <a:r>
              <a:rPr lang="id-ID" sz="2400" dirty="0" smtClean="0">
                <a:latin typeface="Calibri" charset="0"/>
              </a:rPr>
              <a:t>Kesehatan itu Barang Mahal– kebutuhan dana yangtidak ada batasnya</a:t>
            </a:r>
          </a:p>
          <a:p>
            <a:pPr marL="365125" indent="-255588">
              <a:buFont typeface="Wingdings 3" charset="0"/>
              <a:buChar char=""/>
            </a:pPr>
            <a:r>
              <a:rPr lang="id-ID" sz="2400" dirty="0" smtClean="0">
                <a:latin typeface="Calibri" charset="0"/>
              </a:rPr>
              <a:t>Kebutuhan berbagai sumber dana </a:t>
            </a:r>
          </a:p>
          <a:p>
            <a:pPr marL="365125" indent="-255588">
              <a:buFont typeface="Wingdings 3" charset="0"/>
              <a:buChar char=""/>
            </a:pPr>
            <a:r>
              <a:rPr lang="id-ID" sz="2400" dirty="0" smtClean="0">
                <a:latin typeface="Calibri" charset="0"/>
              </a:rPr>
              <a:t>Kebutuhannya besar tapi penyedia jasa layanannya terbatas dan tidak merata di berbagai daerah</a:t>
            </a:r>
          </a:p>
          <a:p>
            <a:pPr marL="365125" indent="-255588">
              <a:buFont typeface="Wingdings 3" charset="0"/>
              <a:buChar char=""/>
            </a:pPr>
            <a:r>
              <a:rPr lang="id-ID" sz="2400" dirty="0" smtClean="0">
                <a:latin typeface="Calibri" charset="0"/>
              </a:rPr>
              <a:t>Kesehatan merupakan investasi di masa mendatang </a:t>
            </a:r>
            <a:r>
              <a:rPr lang="id-ID" sz="2400" dirty="0" smtClean="0">
                <a:latin typeface="Calibri" charset="0"/>
                <a:sym typeface="Wingdings" charset="0"/>
              </a:rPr>
              <a:t> tidak berwujud, tetapi menimbulkan dampak ekonomi yang luar biasa</a:t>
            </a:r>
          </a:p>
          <a:p>
            <a:endParaRPr lang="en-US" sz="2400" dirty="0">
              <a:latin typeface="Calibri" charset="0"/>
            </a:endParaRPr>
          </a:p>
          <a:p>
            <a:pPr marL="109537" indent="0">
              <a:buNone/>
            </a:pPr>
            <a:endParaRPr lang="id-ID" sz="2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574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785940"/>
            <a:ext cx="7615238" cy="4687887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id-ID" smtClean="0">
                <a:ea typeface="+mn-ea"/>
              </a:rPr>
              <a:t>Keterbatasan Sumber Daya seharusnya mampu untuk mendorong Pelaku Program Kesehatan untuk berlaku lebih </a:t>
            </a:r>
            <a:r>
              <a:rPr lang="id-ID" sz="2800" b="1" u="sng" smtClean="0">
                <a:solidFill>
                  <a:schemeClr val="accent2">
                    <a:lumMod val="75000"/>
                  </a:schemeClr>
                </a:solidFill>
                <a:ea typeface="+mn-ea"/>
              </a:rPr>
              <a:t>efisien</a:t>
            </a:r>
            <a:r>
              <a:rPr lang="id-ID" smtClean="0">
                <a:ea typeface="+mn-ea"/>
              </a:rPr>
              <a:t> dengan memanfaatkan dana yang ada berdasarkan ketersediaan dan berbagai alternatif sumber dayanya (Pemerintah, Swasta, Masyarakat) untuk mendukung peningkatan Status Kesehatan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4139" y="17524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3200" b="1" dirty="0"/>
              <a:t>Diperlukan pemahaman </a:t>
            </a:r>
            <a:br>
              <a:rPr lang="id-ID" sz="3200" b="1" dirty="0"/>
            </a:br>
            <a:r>
              <a:rPr lang="id-ID" sz="3200" b="1" dirty="0"/>
              <a:t>arah pembiayaan kesehatan?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41505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4650199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>
                <a:ea typeface="+mj-ea"/>
              </a:rPr>
              <a:t>Berbagai Sumber </a:t>
            </a:r>
            <a:r>
              <a:rPr lang="id-ID" dirty="0" smtClean="0">
                <a:ea typeface="+mj-ea"/>
              </a:rPr>
              <a:t>Dana Kesehatan</a:t>
            </a:r>
            <a:endParaRPr lang="id-ID" dirty="0">
              <a:ea typeface="+mj-ea"/>
            </a:endParaRP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Pemerintah:</a:t>
            </a:r>
          </a:p>
        </p:txBody>
      </p:sp>
      <p:sp>
        <p:nvSpPr>
          <p:cNvPr id="11268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>
                <a:latin typeface="Calibri" charset="0"/>
              </a:rPr>
              <a:t>Dana Pemerintah Pusat</a:t>
            </a:r>
          </a:p>
          <a:p>
            <a:pPr lvl="1"/>
            <a:r>
              <a:rPr lang="en-US">
                <a:latin typeface="Calibri" charset="0"/>
              </a:rPr>
              <a:t>Dana Pemerintah Propinsi</a:t>
            </a:r>
          </a:p>
          <a:p>
            <a:pPr lvl="1"/>
            <a:r>
              <a:rPr lang="en-US">
                <a:latin typeface="Calibri" charset="0"/>
              </a:rPr>
              <a:t>Dana Pemerintah Kabupaten Kota</a:t>
            </a:r>
          </a:p>
          <a:p>
            <a:pPr lvl="1"/>
            <a:r>
              <a:rPr lang="en-US">
                <a:latin typeface="Calibri" charset="0"/>
              </a:rPr>
              <a:t>Saham Pemerintah dalan BUMN</a:t>
            </a:r>
          </a:p>
          <a:p>
            <a:pPr lvl="1"/>
            <a:r>
              <a:rPr lang="en-US">
                <a:latin typeface="Calibri" charset="0"/>
              </a:rPr>
              <a:t>Premi bagi jaminan kesehatan masyar akat miskin, yang dibayarkan oleh pemerintah</a:t>
            </a:r>
          </a:p>
          <a:p>
            <a:pPr lvl="1">
              <a:buFont typeface="Verdana" charset="0"/>
              <a:buNone/>
            </a:pPr>
            <a:endParaRPr lang="en-US">
              <a:latin typeface="Calibri" charset="0"/>
            </a:endParaRPr>
          </a:p>
        </p:txBody>
      </p:sp>
      <p:sp>
        <p:nvSpPr>
          <p:cNvPr id="11269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Swasta dan Masyarakat</a:t>
            </a:r>
          </a:p>
        </p:txBody>
      </p:sp>
      <p:sp>
        <p:nvSpPr>
          <p:cNvPr id="11270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r>
              <a:rPr lang="en-US">
                <a:latin typeface="Calibri" charset="0"/>
              </a:rPr>
              <a:t>CSR (Corporate Social Responsibility)</a:t>
            </a:r>
          </a:p>
          <a:p>
            <a:pPr lvl="1"/>
            <a:r>
              <a:rPr lang="en-US">
                <a:latin typeface="Calibri" charset="0"/>
              </a:rPr>
              <a:t>Pengeluaran Rumah Tangga, baik yang dibayarkan tunai atau melalui sistem Asuransi </a:t>
            </a:r>
          </a:p>
          <a:p>
            <a:pPr lvl="1"/>
            <a:r>
              <a:rPr lang="en-US">
                <a:latin typeface="Calibri" charset="0"/>
              </a:rPr>
              <a:t>Bantuan dari Luar Negeri</a:t>
            </a:r>
          </a:p>
          <a:p>
            <a:pPr lvl="1"/>
            <a:r>
              <a:rPr lang="en-US">
                <a:latin typeface="Calibri" charset="0"/>
              </a:rPr>
              <a:t>Hibah dan Donor dari LSM</a:t>
            </a:r>
          </a:p>
          <a:p>
            <a:pPr lvl="1">
              <a:buFont typeface="Verdana" charset="0"/>
              <a:buNone/>
            </a:pP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177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5109594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sz="3200" dirty="0" smtClean="0">
                <a:ea typeface="+mj-ea"/>
              </a:rPr>
              <a:t>Manajemen </a:t>
            </a:r>
            <a:r>
              <a:rPr lang="id-ID" sz="3200" dirty="0" smtClean="0">
                <a:ea typeface="+mj-ea"/>
              </a:rPr>
              <a:t>Pembiayaan Kesehatan?</a:t>
            </a:r>
            <a:endParaRPr lang="id-ID" sz="3200" dirty="0">
              <a:ea typeface="+mj-ea"/>
            </a:endParaRPr>
          </a:p>
        </p:txBody>
      </p:sp>
      <p:sp>
        <p:nvSpPr>
          <p:cNvPr id="13315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536702"/>
            <a:ext cx="3657600" cy="4589463"/>
          </a:xfrm>
        </p:spPr>
        <p:txBody>
          <a:bodyPr/>
          <a:lstStyle/>
          <a:p>
            <a:endParaRPr lang="id-ID">
              <a:latin typeface="Calibri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65621273"/>
              </p:ext>
            </p:extLst>
          </p:nvPr>
        </p:nvGraphicFramePr>
        <p:xfrm>
          <a:off x="4419600" y="1536702"/>
          <a:ext cx="3657600" cy="4589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7" name="Picture 3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4" y="1714502"/>
            <a:ext cx="3500437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C:\Program Files\Microsoft Office\MEDIA\CAGCAT10\j0222019.w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9" y="3857625"/>
            <a:ext cx="103346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 descr="C:\Program Files\Microsoft Office\MEDIA\CAGCAT10\j0090070.w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000500"/>
            <a:ext cx="1506537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0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9" y="1785940"/>
            <a:ext cx="154146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96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GM TEMPLATE PRESENTASI (W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UGM TEMPLATE PRESENTASI (WIDE).thmx</Template>
  <TotalTime>16059</TotalTime>
  <Words>1441</Words>
  <Application>Microsoft Macintosh PowerPoint</Application>
  <PresentationFormat>On-screen Show (4:3)</PresentationFormat>
  <Paragraphs>396</Paragraphs>
  <Slides>38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UGM TEMPLATE PRESENTASI (WIDE)</vt:lpstr>
      <vt:lpstr>Worksheet</vt:lpstr>
      <vt:lpstr>Microsoft Excel 97 - 2004 Worksheet</vt:lpstr>
      <vt:lpstr>Strategi anggaran Kesehatan  di Pusat dan Daerah untuk menekan biaya pelayanan kesehatan</vt:lpstr>
      <vt:lpstr>Isi:</vt:lpstr>
      <vt:lpstr>Bagian 1.  Pendahuluan</vt:lpstr>
      <vt:lpstr>Isu strategis:</vt:lpstr>
      <vt:lpstr>PowerPoint Presentation</vt:lpstr>
      <vt:lpstr>Diperlukan pemahaman  arah pembiayaan kesehatan?</vt:lpstr>
      <vt:lpstr>PowerPoint Presentation</vt:lpstr>
      <vt:lpstr>Berbagai Sumber Dana Kesehatan</vt:lpstr>
      <vt:lpstr>Manajemen Pembiayaan Kesehatan?</vt:lpstr>
      <vt:lpstr>SUMBER PEMBIAYAAN KESEHATAN  Berdasarkan Ideologi Suatu Negara</vt:lpstr>
      <vt:lpstr>PowerPoint Presentation</vt:lpstr>
      <vt:lpstr>PowerPoint Presentation</vt:lpstr>
      <vt:lpstr>Bagian 2. Sinergi Sumber Dana Kesehatan</vt:lpstr>
      <vt:lpstr>PowerPoint Presentation</vt:lpstr>
      <vt:lpstr>Trend Penerimaan Negara dan GDP Nasional 2007 – 2016* (harga berlaku)</vt:lpstr>
      <vt:lpstr>ALOKASI ANGGARAN KESEHATAN  2007-2016 (dalam Triliun Rp.)</vt:lpstr>
      <vt:lpstr>Dana kementerian kesehatan dari APBN</vt:lpstr>
      <vt:lpstr>PowerPoint Presentation</vt:lpstr>
      <vt:lpstr>PowerPoint Presentation</vt:lpstr>
      <vt:lpstr>PowerPoint Presentation</vt:lpstr>
      <vt:lpstr>Anggaran Kesehatan</vt:lpstr>
      <vt:lpstr>Anggaran Kemenkes 2015-2019</vt:lpstr>
      <vt:lpstr>Sumber Dana Pemerintah Daerah untuk Kesehatan</vt:lpstr>
      <vt:lpstr>APBN  yang ke Daerah</vt:lpstr>
      <vt:lpstr>Transfer Daerah</vt:lpstr>
      <vt:lpstr>Perubahan Penyaluran DAK 2016</vt:lpstr>
      <vt:lpstr>RINCIAN ALOKASI DAK KESEHATAN</vt:lpstr>
      <vt:lpstr>Dana Kesehatan</vt:lpstr>
      <vt:lpstr>Menambah alokasi sumber Dana Kesehatan di Kab/ Kota</vt:lpstr>
      <vt:lpstr>Anggaran JKN-PBI 2015-2019</vt:lpstr>
      <vt:lpstr>Dana Kapitasi</vt:lpstr>
      <vt:lpstr>PowerPoint Presentation</vt:lpstr>
      <vt:lpstr>PowerPoint Presentation</vt:lpstr>
      <vt:lpstr>PowerPoint Presentation</vt:lpstr>
      <vt:lpstr>Kesimpulan</vt:lpstr>
      <vt:lpstr>PowerPoint Presentation</vt:lpstr>
      <vt:lpstr>Kesimpulan</vt:lpstr>
      <vt:lpstr>PowerPoint Presentation</vt:lpstr>
    </vt:vector>
  </TitlesOfParts>
  <Company>MFK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APBN APBD</dc:title>
  <dc:creator>M Faozi Kurniawan</dc:creator>
  <cp:lastModifiedBy>M Faozi Kurniawan</cp:lastModifiedBy>
  <cp:revision>117</cp:revision>
  <dcterms:created xsi:type="dcterms:W3CDTF">2015-11-27T22:53:32Z</dcterms:created>
  <dcterms:modified xsi:type="dcterms:W3CDTF">2018-09-30T10:29:53Z</dcterms:modified>
</cp:coreProperties>
</file>