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7" r:id="rId3"/>
    <p:sldId id="258" r:id="rId4"/>
    <p:sldId id="415" r:id="rId5"/>
    <p:sldId id="413" r:id="rId6"/>
    <p:sldId id="433" r:id="rId7"/>
    <p:sldId id="434" r:id="rId8"/>
    <p:sldId id="417" r:id="rId9"/>
    <p:sldId id="327" r:id="rId10"/>
    <p:sldId id="330" r:id="rId11"/>
    <p:sldId id="420" r:id="rId12"/>
    <p:sldId id="432" r:id="rId13"/>
    <p:sldId id="385" r:id="rId14"/>
    <p:sldId id="430" r:id="rId15"/>
    <p:sldId id="440" r:id="rId16"/>
    <p:sldId id="588" r:id="rId17"/>
    <p:sldId id="441" r:id="rId18"/>
    <p:sldId id="436" r:id="rId19"/>
    <p:sldId id="337" r:id="rId20"/>
    <p:sldId id="365" r:id="rId21"/>
    <p:sldId id="372" r:id="rId22"/>
    <p:sldId id="264" r:id="rId23"/>
    <p:sldId id="398" r:id="rId24"/>
    <p:sldId id="399" r:id="rId25"/>
    <p:sldId id="400" r:id="rId26"/>
    <p:sldId id="402" r:id="rId27"/>
    <p:sldId id="403" r:id="rId28"/>
    <p:sldId id="405" r:id="rId29"/>
    <p:sldId id="407" r:id="rId30"/>
    <p:sldId id="409" r:id="rId31"/>
    <p:sldId id="408" r:id="rId32"/>
    <p:sldId id="401" r:id="rId33"/>
    <p:sldId id="290" r:id="rId34"/>
    <p:sldId id="378" r:id="rId35"/>
    <p:sldId id="379" r:id="rId36"/>
    <p:sldId id="611" r:id="rId37"/>
    <p:sldId id="383" r:id="rId38"/>
    <p:sldId id="279" r:id="rId39"/>
    <p:sldId id="304" r:id="rId40"/>
    <p:sldId id="286" r:id="rId41"/>
    <p:sldId id="296" r:id="rId42"/>
    <p:sldId id="437" r:id="rId43"/>
    <p:sldId id="382" r:id="rId44"/>
    <p:sldId id="302" r:id="rId45"/>
    <p:sldId id="299" r:id="rId46"/>
    <p:sldId id="303" r:id="rId47"/>
    <p:sldId id="425" r:id="rId48"/>
    <p:sldId id="606" r:id="rId49"/>
    <p:sldId id="308" r:id="rId50"/>
    <p:sldId id="610" r:id="rId51"/>
    <p:sldId id="335" r:id="rId52"/>
    <p:sldId id="391" r:id="rId53"/>
    <p:sldId id="342" r:id="rId54"/>
    <p:sldId id="343" r:id="rId55"/>
    <p:sldId id="346" r:id="rId56"/>
    <p:sldId id="347" r:id="rId57"/>
    <p:sldId id="348" r:id="rId58"/>
    <p:sldId id="289" r:id="rId59"/>
    <p:sldId id="367" r:id="rId60"/>
    <p:sldId id="35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5" autoAdjust="0"/>
    <p:restoredTop sz="94660"/>
  </p:normalViewPr>
  <p:slideViewPr>
    <p:cSldViewPr snapToGrid="0">
      <p:cViewPr varScale="1">
        <p:scale>
          <a:sx n="71" d="100"/>
          <a:sy n="71" d="100"/>
        </p:scale>
        <p:origin x="444" y="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9F1D43-556F-4169-8304-B4818A647F11}" type="doc">
      <dgm:prSet loTypeId="urn:microsoft.com/office/officeart/2008/layout/BendingPictureCaptionList" loCatId="picture" qsTypeId="urn:microsoft.com/office/officeart/2005/8/quickstyle/simple2" qsCatId="simple" csTypeId="urn:microsoft.com/office/officeart/2005/8/colors/colorful5" csCatId="colorful" phldr="1"/>
      <dgm:spPr/>
      <dgm:t>
        <a:bodyPr/>
        <a:lstStyle/>
        <a:p>
          <a:endParaRPr lang="en-US"/>
        </a:p>
      </dgm:t>
    </dgm:pt>
    <dgm:pt modelId="{5AB17EB9-02CB-43A2-B7A2-5934D83F7229}">
      <dgm:prSet phldrT="[Text]" custT="1"/>
      <dgm:spPr>
        <a:solidFill>
          <a:srgbClr val="FFFF00"/>
        </a:solidFill>
      </dgm:spPr>
      <dgm:t>
        <a:bodyPr/>
        <a:lstStyle/>
        <a:p>
          <a:r>
            <a:rPr lang="en-US" sz="2000" b="1" dirty="0" err="1">
              <a:solidFill>
                <a:sysClr val="windowText" lastClr="000000"/>
              </a:solidFill>
            </a:rPr>
            <a:t>Gambaran</a:t>
          </a:r>
          <a:r>
            <a:rPr lang="en-US" sz="2000" b="1" dirty="0">
              <a:solidFill>
                <a:sysClr val="windowText" lastClr="000000"/>
              </a:solidFill>
            </a:rPr>
            <a:t> </a:t>
          </a:r>
          <a:r>
            <a:rPr lang="en-US" sz="2000" b="1" dirty="0" err="1">
              <a:solidFill>
                <a:sysClr val="windowText" lastClr="000000"/>
              </a:solidFill>
            </a:rPr>
            <a:t>Fakta</a:t>
          </a:r>
          <a:r>
            <a:rPr lang="en-US" sz="2000" b="1" dirty="0">
              <a:solidFill>
                <a:sysClr val="windowText" lastClr="000000"/>
              </a:solidFill>
            </a:rPr>
            <a:t> </a:t>
          </a:r>
          <a:r>
            <a:rPr lang="en-US" sz="2000" b="1" dirty="0" err="1">
              <a:solidFill>
                <a:sysClr val="windowText" lastClr="000000"/>
              </a:solidFill>
            </a:rPr>
            <a:t>Kesehatan</a:t>
          </a:r>
          <a:r>
            <a:rPr lang="en-US" sz="2000" b="1" dirty="0">
              <a:solidFill>
                <a:sysClr val="windowText" lastClr="000000"/>
              </a:solidFill>
            </a:rPr>
            <a:t> Global</a:t>
          </a:r>
        </a:p>
      </dgm:t>
    </dgm:pt>
    <dgm:pt modelId="{4CC90594-00CF-4E46-B5F7-C2B500D6D36C}" type="parTrans" cxnId="{B61FDC9B-40E6-41AD-A8DE-BDD7560E028D}">
      <dgm:prSet/>
      <dgm:spPr/>
      <dgm:t>
        <a:bodyPr/>
        <a:lstStyle/>
        <a:p>
          <a:endParaRPr lang="en-US"/>
        </a:p>
      </dgm:t>
    </dgm:pt>
    <dgm:pt modelId="{0B388B99-010F-4417-A157-D9BB5B0F71BC}" type="sibTrans" cxnId="{B61FDC9B-40E6-41AD-A8DE-BDD7560E028D}">
      <dgm:prSet/>
      <dgm:spPr/>
      <dgm:t>
        <a:bodyPr/>
        <a:lstStyle/>
        <a:p>
          <a:endParaRPr lang="en-US"/>
        </a:p>
      </dgm:t>
    </dgm:pt>
    <dgm:pt modelId="{591316BE-3B36-49A7-8B04-98DA02488150}">
      <dgm:prSet phldrT="[Text]" custT="1"/>
      <dgm:spPr>
        <a:solidFill>
          <a:srgbClr val="FFFF00"/>
        </a:solidFill>
      </dgm:spPr>
      <dgm:t>
        <a:bodyPr/>
        <a:lstStyle/>
        <a:p>
          <a:pPr>
            <a:lnSpc>
              <a:spcPct val="100000"/>
            </a:lnSpc>
          </a:pPr>
          <a:r>
            <a:rPr lang="en-US" sz="1800" b="1" dirty="0">
              <a:solidFill>
                <a:schemeClr val="tx1"/>
              </a:solidFill>
              <a:latin typeface="Constantia" pitchFamily="18" charset="0"/>
            </a:rPr>
            <a:t>Tenaga </a:t>
          </a:r>
          <a:r>
            <a:rPr lang="en-US" sz="1800" b="1" dirty="0" err="1">
              <a:solidFill>
                <a:schemeClr val="tx1"/>
              </a:solidFill>
              <a:latin typeface="Constantia" pitchFamily="18" charset="0"/>
            </a:rPr>
            <a:t>Kesehatan</a:t>
          </a:r>
          <a:r>
            <a:rPr lang="en-US" sz="1800" b="1" dirty="0">
              <a:solidFill>
                <a:schemeClr val="tx1"/>
              </a:solidFill>
              <a:latin typeface="Constantia" pitchFamily="18" charset="0"/>
            </a:rPr>
            <a:t> </a:t>
          </a:r>
        </a:p>
        <a:p>
          <a:pPr>
            <a:lnSpc>
              <a:spcPct val="100000"/>
            </a:lnSpc>
            <a:buNone/>
          </a:pPr>
          <a:r>
            <a:rPr lang="en-US" sz="1800" b="1" dirty="0">
              <a:solidFill>
                <a:schemeClr val="tx1"/>
              </a:solidFill>
              <a:latin typeface="Constantia" pitchFamily="18" charset="0"/>
            </a:rPr>
            <a:t>Di Indonesia</a:t>
          </a:r>
          <a:endParaRPr lang="en-US" sz="1800" b="1" dirty="0">
            <a:solidFill>
              <a:schemeClr val="tx1"/>
            </a:solidFill>
          </a:endParaRPr>
        </a:p>
      </dgm:t>
    </dgm:pt>
    <dgm:pt modelId="{A48DE062-B501-49D9-AB7C-E52E7CF08E73}" type="parTrans" cxnId="{11918A39-E5C1-42BE-AC6D-C546F060ED85}">
      <dgm:prSet/>
      <dgm:spPr/>
      <dgm:t>
        <a:bodyPr/>
        <a:lstStyle/>
        <a:p>
          <a:endParaRPr lang="en-US"/>
        </a:p>
      </dgm:t>
    </dgm:pt>
    <dgm:pt modelId="{5A9F6810-5814-4C86-82B7-A8C82FA25B68}" type="sibTrans" cxnId="{11918A39-E5C1-42BE-AC6D-C546F060ED85}">
      <dgm:prSet/>
      <dgm:spPr/>
      <dgm:t>
        <a:bodyPr/>
        <a:lstStyle/>
        <a:p>
          <a:endParaRPr lang="en-US"/>
        </a:p>
      </dgm:t>
    </dgm:pt>
    <dgm:pt modelId="{4ABB6A33-04D4-475D-9824-6D619404C499}">
      <dgm:prSet phldrT="[Text]" custT="1"/>
      <dgm:spPr>
        <a:solidFill>
          <a:srgbClr val="FFFF00"/>
        </a:solidFill>
      </dgm:spPr>
      <dgm:t>
        <a:bodyPr/>
        <a:lstStyle/>
        <a:p>
          <a:r>
            <a:rPr lang="en-US" sz="3200" b="1" dirty="0" err="1">
              <a:solidFill>
                <a:sysClr val="windowText" lastClr="000000"/>
              </a:solidFill>
            </a:rPr>
            <a:t>Tantangan</a:t>
          </a:r>
          <a:endParaRPr lang="en-US" sz="3200" b="1" dirty="0">
            <a:solidFill>
              <a:sysClr val="windowText" lastClr="000000"/>
            </a:solidFill>
          </a:endParaRPr>
        </a:p>
      </dgm:t>
    </dgm:pt>
    <dgm:pt modelId="{39F5D053-91FF-4AA4-814C-619B0BAFC482}" type="parTrans" cxnId="{24DEA2E6-D295-4ECF-B4FE-F58621113737}">
      <dgm:prSet/>
      <dgm:spPr/>
      <dgm:t>
        <a:bodyPr/>
        <a:lstStyle/>
        <a:p>
          <a:endParaRPr lang="en-US"/>
        </a:p>
      </dgm:t>
    </dgm:pt>
    <dgm:pt modelId="{F26B894C-D14F-459F-B350-298852A32A2A}" type="sibTrans" cxnId="{24DEA2E6-D295-4ECF-B4FE-F58621113737}">
      <dgm:prSet/>
      <dgm:spPr/>
      <dgm:t>
        <a:bodyPr/>
        <a:lstStyle/>
        <a:p>
          <a:endParaRPr lang="en-US"/>
        </a:p>
      </dgm:t>
    </dgm:pt>
    <dgm:pt modelId="{F075A609-0944-4DA6-B391-F2AD2A177D2F}">
      <dgm:prSet custT="1"/>
      <dgm:spPr>
        <a:solidFill>
          <a:srgbClr val="FFFF00"/>
        </a:solidFill>
      </dgm:spPr>
      <dgm:t>
        <a:bodyPr/>
        <a:lstStyle/>
        <a:p>
          <a:r>
            <a:rPr lang="en-US" sz="3200" b="1" dirty="0" err="1">
              <a:solidFill>
                <a:sysClr val="windowText" lastClr="000000"/>
              </a:solidFill>
            </a:rPr>
            <a:t>Strategi</a:t>
          </a:r>
          <a:endParaRPr lang="en-US" sz="2800" b="1" dirty="0">
            <a:solidFill>
              <a:sysClr val="windowText" lastClr="000000"/>
            </a:solidFill>
          </a:endParaRPr>
        </a:p>
      </dgm:t>
    </dgm:pt>
    <dgm:pt modelId="{47507288-BCF8-43A7-BEF9-9AB6F3883CB4}" type="parTrans" cxnId="{73FE0E76-B057-45E0-B700-3C7B46C1DE4F}">
      <dgm:prSet/>
      <dgm:spPr/>
      <dgm:t>
        <a:bodyPr/>
        <a:lstStyle/>
        <a:p>
          <a:endParaRPr lang="en-US"/>
        </a:p>
      </dgm:t>
    </dgm:pt>
    <dgm:pt modelId="{85E98487-E031-4D3C-89DE-613DB6528A7F}" type="sibTrans" cxnId="{73FE0E76-B057-45E0-B700-3C7B46C1DE4F}">
      <dgm:prSet/>
      <dgm:spPr/>
      <dgm:t>
        <a:bodyPr/>
        <a:lstStyle/>
        <a:p>
          <a:endParaRPr lang="en-US"/>
        </a:p>
      </dgm:t>
    </dgm:pt>
    <dgm:pt modelId="{81702540-E029-4130-9905-BD121AA16024}">
      <dgm:prSet custT="1"/>
      <dgm:spPr>
        <a:solidFill>
          <a:srgbClr val="FFFF00"/>
        </a:solidFill>
      </dgm:spPr>
      <dgm:t>
        <a:bodyPr/>
        <a:lstStyle/>
        <a:p>
          <a:r>
            <a:rPr lang="en-US" sz="2000" b="1" dirty="0">
              <a:solidFill>
                <a:sysClr val="windowText" lastClr="000000"/>
              </a:solidFill>
            </a:rPr>
            <a:t>Overview </a:t>
          </a:r>
          <a:r>
            <a:rPr lang="en-US" sz="2000" b="1" dirty="0" err="1">
              <a:solidFill>
                <a:sysClr val="windowText" lastClr="000000"/>
              </a:solidFill>
            </a:rPr>
            <a:t>Ketersediaan</a:t>
          </a:r>
          <a:r>
            <a:rPr lang="en-US" sz="2000" b="1" dirty="0">
              <a:solidFill>
                <a:sysClr val="windowText" lastClr="000000"/>
              </a:solidFill>
            </a:rPr>
            <a:t> SKM</a:t>
          </a:r>
        </a:p>
      </dgm:t>
    </dgm:pt>
    <dgm:pt modelId="{23D02085-9910-4D39-BE7C-95039AB6FFDB}" type="parTrans" cxnId="{2BEF2140-9950-4168-85DF-C4469D295C85}">
      <dgm:prSet/>
      <dgm:spPr/>
      <dgm:t>
        <a:bodyPr/>
        <a:lstStyle/>
        <a:p>
          <a:endParaRPr lang="en-US"/>
        </a:p>
      </dgm:t>
    </dgm:pt>
    <dgm:pt modelId="{6665DE0D-7BF9-495A-BBC7-D2750A859369}" type="sibTrans" cxnId="{2BEF2140-9950-4168-85DF-C4469D295C85}">
      <dgm:prSet/>
      <dgm:spPr/>
      <dgm:t>
        <a:bodyPr/>
        <a:lstStyle/>
        <a:p>
          <a:endParaRPr lang="en-US"/>
        </a:p>
      </dgm:t>
    </dgm:pt>
    <dgm:pt modelId="{BC8A674B-38D5-4C10-A068-26ECD9545776}" type="pres">
      <dgm:prSet presAssocID="{129F1D43-556F-4169-8304-B4818A647F11}" presName="Name0" presStyleCnt="0">
        <dgm:presLayoutVars>
          <dgm:dir/>
          <dgm:resizeHandles val="exact"/>
        </dgm:presLayoutVars>
      </dgm:prSet>
      <dgm:spPr/>
      <dgm:t>
        <a:bodyPr/>
        <a:lstStyle/>
        <a:p>
          <a:endParaRPr lang="en-US"/>
        </a:p>
      </dgm:t>
    </dgm:pt>
    <dgm:pt modelId="{5206A883-AA64-4E90-973B-D9157DA80156}" type="pres">
      <dgm:prSet presAssocID="{5AB17EB9-02CB-43A2-B7A2-5934D83F7229}" presName="composite" presStyleCnt="0"/>
      <dgm:spPr/>
    </dgm:pt>
    <dgm:pt modelId="{806DB8C5-B24B-4888-97A9-D172FE922AF7}" type="pres">
      <dgm:prSet presAssocID="{5AB17EB9-02CB-43A2-B7A2-5934D83F7229}" presName="rect1" presStyleLbl="bgImgPlace1" presStyleIdx="0" presStyleCnt="5"/>
      <dgm:spPr/>
    </dgm:pt>
    <dgm:pt modelId="{7EEA832E-0763-4658-9337-E42EA543AC8C}" type="pres">
      <dgm:prSet presAssocID="{5AB17EB9-02CB-43A2-B7A2-5934D83F7229}" presName="wedgeRectCallout1" presStyleLbl="node1" presStyleIdx="0" presStyleCnt="5">
        <dgm:presLayoutVars>
          <dgm:bulletEnabled val="1"/>
        </dgm:presLayoutVars>
      </dgm:prSet>
      <dgm:spPr/>
      <dgm:t>
        <a:bodyPr/>
        <a:lstStyle/>
        <a:p>
          <a:endParaRPr lang="en-US"/>
        </a:p>
      </dgm:t>
    </dgm:pt>
    <dgm:pt modelId="{FB36795C-C915-455D-BC3F-7AAD2663B998}" type="pres">
      <dgm:prSet presAssocID="{0B388B99-010F-4417-A157-D9BB5B0F71BC}" presName="sibTrans" presStyleCnt="0"/>
      <dgm:spPr/>
    </dgm:pt>
    <dgm:pt modelId="{A383EE17-5596-4FB7-B2F3-EFE236549253}" type="pres">
      <dgm:prSet presAssocID="{591316BE-3B36-49A7-8B04-98DA02488150}" presName="composite" presStyleCnt="0"/>
      <dgm:spPr/>
    </dgm:pt>
    <dgm:pt modelId="{357F3AAA-BD76-4595-B48A-06F7516333FE}" type="pres">
      <dgm:prSet presAssocID="{591316BE-3B36-49A7-8B04-98DA02488150}" presName="rect1" presStyleLbl="bgImgPlace1" presStyleIdx="1" presStyleCnt="5"/>
      <dgm:spPr/>
    </dgm:pt>
    <dgm:pt modelId="{B93D76D8-9F6F-4402-868E-4217DFE84714}" type="pres">
      <dgm:prSet presAssocID="{591316BE-3B36-49A7-8B04-98DA02488150}" presName="wedgeRectCallout1" presStyleLbl="node1" presStyleIdx="1" presStyleCnt="5">
        <dgm:presLayoutVars>
          <dgm:bulletEnabled val="1"/>
        </dgm:presLayoutVars>
      </dgm:prSet>
      <dgm:spPr/>
      <dgm:t>
        <a:bodyPr/>
        <a:lstStyle/>
        <a:p>
          <a:endParaRPr lang="en-US"/>
        </a:p>
      </dgm:t>
    </dgm:pt>
    <dgm:pt modelId="{619C50C4-7F6B-4FD9-AB94-81ABF2276B48}" type="pres">
      <dgm:prSet presAssocID="{5A9F6810-5814-4C86-82B7-A8C82FA25B68}" presName="sibTrans" presStyleCnt="0"/>
      <dgm:spPr/>
    </dgm:pt>
    <dgm:pt modelId="{F0EF26CC-4BB6-4835-9732-73DC0FB62EA4}" type="pres">
      <dgm:prSet presAssocID="{4ABB6A33-04D4-475D-9824-6D619404C499}" presName="composite" presStyleCnt="0"/>
      <dgm:spPr/>
    </dgm:pt>
    <dgm:pt modelId="{47E88791-295E-4CF6-B76C-6774F9C54F87}" type="pres">
      <dgm:prSet presAssocID="{4ABB6A33-04D4-475D-9824-6D619404C499}" presName="rect1" presStyleLbl="bgImgPlace1" presStyleIdx="2" presStyleCnt="5"/>
      <dgm:spPr/>
    </dgm:pt>
    <dgm:pt modelId="{0778FF02-9815-4364-9A60-FE27A2D94554}" type="pres">
      <dgm:prSet presAssocID="{4ABB6A33-04D4-475D-9824-6D619404C499}" presName="wedgeRectCallout1" presStyleLbl="node1" presStyleIdx="2" presStyleCnt="5">
        <dgm:presLayoutVars>
          <dgm:bulletEnabled val="1"/>
        </dgm:presLayoutVars>
      </dgm:prSet>
      <dgm:spPr/>
      <dgm:t>
        <a:bodyPr/>
        <a:lstStyle/>
        <a:p>
          <a:endParaRPr lang="en-US"/>
        </a:p>
      </dgm:t>
    </dgm:pt>
    <dgm:pt modelId="{30D4E755-1A52-42A5-AC7D-4BA6E3EDBD3C}" type="pres">
      <dgm:prSet presAssocID="{F26B894C-D14F-459F-B350-298852A32A2A}" presName="sibTrans" presStyleCnt="0"/>
      <dgm:spPr/>
    </dgm:pt>
    <dgm:pt modelId="{248240DB-69F6-4D70-B146-C7B7F645CC95}" type="pres">
      <dgm:prSet presAssocID="{F075A609-0944-4DA6-B391-F2AD2A177D2F}" presName="composite" presStyleCnt="0"/>
      <dgm:spPr/>
    </dgm:pt>
    <dgm:pt modelId="{58E9DA2F-0288-4B50-B183-648035801E2B}" type="pres">
      <dgm:prSet presAssocID="{F075A609-0944-4DA6-B391-F2AD2A177D2F}" presName="rect1" presStyleLbl="bgImgPlace1" presStyleIdx="3" presStyleCnt="5"/>
      <dgm:spPr/>
    </dgm:pt>
    <dgm:pt modelId="{999EA2A3-D5C8-459F-898A-5617F7221E53}" type="pres">
      <dgm:prSet presAssocID="{F075A609-0944-4DA6-B391-F2AD2A177D2F}" presName="wedgeRectCallout1" presStyleLbl="node1" presStyleIdx="3" presStyleCnt="5">
        <dgm:presLayoutVars>
          <dgm:bulletEnabled val="1"/>
        </dgm:presLayoutVars>
      </dgm:prSet>
      <dgm:spPr/>
      <dgm:t>
        <a:bodyPr/>
        <a:lstStyle/>
        <a:p>
          <a:endParaRPr lang="en-US"/>
        </a:p>
      </dgm:t>
    </dgm:pt>
    <dgm:pt modelId="{8DEE05F8-9E4C-49CC-84D6-72AAD5022ECC}" type="pres">
      <dgm:prSet presAssocID="{85E98487-E031-4D3C-89DE-613DB6528A7F}" presName="sibTrans" presStyleCnt="0"/>
      <dgm:spPr/>
    </dgm:pt>
    <dgm:pt modelId="{625E732A-2A08-4302-9764-78366744760E}" type="pres">
      <dgm:prSet presAssocID="{81702540-E029-4130-9905-BD121AA16024}" presName="composite" presStyleCnt="0"/>
      <dgm:spPr/>
    </dgm:pt>
    <dgm:pt modelId="{565079F1-E5DC-496E-8E1D-A4C2518751F9}" type="pres">
      <dgm:prSet presAssocID="{81702540-E029-4130-9905-BD121AA16024}" presName="rect1" presStyleLbl="bgImgPlace1" presStyleIdx="4" presStyleCnt="5"/>
      <dgm:spPr/>
    </dgm:pt>
    <dgm:pt modelId="{7F08D961-2AE3-4AE4-A080-52EABA7876E4}" type="pres">
      <dgm:prSet presAssocID="{81702540-E029-4130-9905-BD121AA16024}" presName="wedgeRectCallout1" presStyleLbl="node1" presStyleIdx="4" presStyleCnt="5">
        <dgm:presLayoutVars>
          <dgm:bulletEnabled val="1"/>
        </dgm:presLayoutVars>
      </dgm:prSet>
      <dgm:spPr/>
      <dgm:t>
        <a:bodyPr/>
        <a:lstStyle/>
        <a:p>
          <a:endParaRPr lang="en-US"/>
        </a:p>
      </dgm:t>
    </dgm:pt>
  </dgm:ptLst>
  <dgm:cxnLst>
    <dgm:cxn modelId="{83077029-D2DC-4264-AD07-5EC91629EC89}" type="presOf" srcId="{129F1D43-556F-4169-8304-B4818A647F11}" destId="{BC8A674B-38D5-4C10-A068-26ECD9545776}" srcOrd="0" destOrd="0" presId="urn:microsoft.com/office/officeart/2008/layout/BendingPictureCaptionList"/>
    <dgm:cxn modelId="{F49AD65D-A087-4A66-86C2-DBF1627CA2C0}" type="presOf" srcId="{591316BE-3B36-49A7-8B04-98DA02488150}" destId="{B93D76D8-9F6F-4402-868E-4217DFE84714}" srcOrd="0" destOrd="0" presId="urn:microsoft.com/office/officeart/2008/layout/BendingPictureCaptionList"/>
    <dgm:cxn modelId="{2BEF2140-9950-4168-85DF-C4469D295C85}" srcId="{129F1D43-556F-4169-8304-B4818A647F11}" destId="{81702540-E029-4130-9905-BD121AA16024}" srcOrd="4" destOrd="0" parTransId="{23D02085-9910-4D39-BE7C-95039AB6FFDB}" sibTransId="{6665DE0D-7BF9-495A-BBC7-D2750A859369}"/>
    <dgm:cxn modelId="{11918A39-E5C1-42BE-AC6D-C546F060ED85}" srcId="{129F1D43-556F-4169-8304-B4818A647F11}" destId="{591316BE-3B36-49A7-8B04-98DA02488150}" srcOrd="1" destOrd="0" parTransId="{A48DE062-B501-49D9-AB7C-E52E7CF08E73}" sibTransId="{5A9F6810-5814-4C86-82B7-A8C82FA25B68}"/>
    <dgm:cxn modelId="{8599BD45-E659-4460-B43D-CADFCC242170}" type="presOf" srcId="{4ABB6A33-04D4-475D-9824-6D619404C499}" destId="{0778FF02-9815-4364-9A60-FE27A2D94554}" srcOrd="0" destOrd="0" presId="urn:microsoft.com/office/officeart/2008/layout/BendingPictureCaptionList"/>
    <dgm:cxn modelId="{73FE0E76-B057-45E0-B700-3C7B46C1DE4F}" srcId="{129F1D43-556F-4169-8304-B4818A647F11}" destId="{F075A609-0944-4DA6-B391-F2AD2A177D2F}" srcOrd="3" destOrd="0" parTransId="{47507288-BCF8-43A7-BEF9-9AB6F3883CB4}" sibTransId="{85E98487-E031-4D3C-89DE-613DB6528A7F}"/>
    <dgm:cxn modelId="{A8F4B2B5-6293-4CAE-A297-E6C5016637AC}" type="presOf" srcId="{F075A609-0944-4DA6-B391-F2AD2A177D2F}" destId="{999EA2A3-D5C8-459F-898A-5617F7221E53}" srcOrd="0" destOrd="0" presId="urn:microsoft.com/office/officeart/2008/layout/BendingPictureCaptionList"/>
    <dgm:cxn modelId="{B61FDC9B-40E6-41AD-A8DE-BDD7560E028D}" srcId="{129F1D43-556F-4169-8304-B4818A647F11}" destId="{5AB17EB9-02CB-43A2-B7A2-5934D83F7229}" srcOrd="0" destOrd="0" parTransId="{4CC90594-00CF-4E46-B5F7-C2B500D6D36C}" sibTransId="{0B388B99-010F-4417-A157-D9BB5B0F71BC}"/>
    <dgm:cxn modelId="{447C5BCD-315D-4E86-BA87-F78B442F0C65}" type="presOf" srcId="{5AB17EB9-02CB-43A2-B7A2-5934D83F7229}" destId="{7EEA832E-0763-4658-9337-E42EA543AC8C}" srcOrd="0" destOrd="0" presId="urn:microsoft.com/office/officeart/2008/layout/BendingPictureCaptionList"/>
    <dgm:cxn modelId="{7665FB24-9000-4543-9328-B0A48B60F717}" type="presOf" srcId="{81702540-E029-4130-9905-BD121AA16024}" destId="{7F08D961-2AE3-4AE4-A080-52EABA7876E4}" srcOrd="0" destOrd="0" presId="urn:microsoft.com/office/officeart/2008/layout/BendingPictureCaptionList"/>
    <dgm:cxn modelId="{24DEA2E6-D295-4ECF-B4FE-F58621113737}" srcId="{129F1D43-556F-4169-8304-B4818A647F11}" destId="{4ABB6A33-04D4-475D-9824-6D619404C499}" srcOrd="2" destOrd="0" parTransId="{39F5D053-91FF-4AA4-814C-619B0BAFC482}" sibTransId="{F26B894C-D14F-459F-B350-298852A32A2A}"/>
    <dgm:cxn modelId="{511CE079-D766-422D-844A-2B3F78CFA283}" type="presParOf" srcId="{BC8A674B-38D5-4C10-A068-26ECD9545776}" destId="{5206A883-AA64-4E90-973B-D9157DA80156}" srcOrd="0" destOrd="0" presId="urn:microsoft.com/office/officeart/2008/layout/BendingPictureCaptionList"/>
    <dgm:cxn modelId="{4C9792CC-BCFE-4120-A205-0D5F052C8428}" type="presParOf" srcId="{5206A883-AA64-4E90-973B-D9157DA80156}" destId="{806DB8C5-B24B-4888-97A9-D172FE922AF7}" srcOrd="0" destOrd="0" presId="urn:microsoft.com/office/officeart/2008/layout/BendingPictureCaptionList"/>
    <dgm:cxn modelId="{BDBBABCA-035E-4191-9F66-E4A278C8E5FB}" type="presParOf" srcId="{5206A883-AA64-4E90-973B-D9157DA80156}" destId="{7EEA832E-0763-4658-9337-E42EA543AC8C}" srcOrd="1" destOrd="0" presId="urn:microsoft.com/office/officeart/2008/layout/BendingPictureCaptionList"/>
    <dgm:cxn modelId="{99AAA18B-5876-4451-9667-F9B28A9F16B2}" type="presParOf" srcId="{BC8A674B-38D5-4C10-A068-26ECD9545776}" destId="{FB36795C-C915-455D-BC3F-7AAD2663B998}" srcOrd="1" destOrd="0" presId="urn:microsoft.com/office/officeart/2008/layout/BendingPictureCaptionList"/>
    <dgm:cxn modelId="{7FCAB720-9AC6-4B44-8C49-07E7BF42CDD3}" type="presParOf" srcId="{BC8A674B-38D5-4C10-A068-26ECD9545776}" destId="{A383EE17-5596-4FB7-B2F3-EFE236549253}" srcOrd="2" destOrd="0" presId="urn:microsoft.com/office/officeart/2008/layout/BendingPictureCaptionList"/>
    <dgm:cxn modelId="{74B87BAB-208E-4F75-AC98-5CF5D51011F8}" type="presParOf" srcId="{A383EE17-5596-4FB7-B2F3-EFE236549253}" destId="{357F3AAA-BD76-4595-B48A-06F7516333FE}" srcOrd="0" destOrd="0" presId="urn:microsoft.com/office/officeart/2008/layout/BendingPictureCaptionList"/>
    <dgm:cxn modelId="{63053DED-3583-462F-B76A-72582B92BDB2}" type="presParOf" srcId="{A383EE17-5596-4FB7-B2F3-EFE236549253}" destId="{B93D76D8-9F6F-4402-868E-4217DFE84714}" srcOrd="1" destOrd="0" presId="urn:microsoft.com/office/officeart/2008/layout/BendingPictureCaptionList"/>
    <dgm:cxn modelId="{9DC49B60-83B4-4F2C-BEED-2F7F079B97F4}" type="presParOf" srcId="{BC8A674B-38D5-4C10-A068-26ECD9545776}" destId="{619C50C4-7F6B-4FD9-AB94-81ABF2276B48}" srcOrd="3" destOrd="0" presId="urn:microsoft.com/office/officeart/2008/layout/BendingPictureCaptionList"/>
    <dgm:cxn modelId="{4F7A32E0-C5DF-449D-8585-7EF3FDA44EEA}" type="presParOf" srcId="{BC8A674B-38D5-4C10-A068-26ECD9545776}" destId="{F0EF26CC-4BB6-4835-9732-73DC0FB62EA4}" srcOrd="4" destOrd="0" presId="urn:microsoft.com/office/officeart/2008/layout/BendingPictureCaptionList"/>
    <dgm:cxn modelId="{AF993A8B-382C-4D6F-BC45-E9877A76D0E0}" type="presParOf" srcId="{F0EF26CC-4BB6-4835-9732-73DC0FB62EA4}" destId="{47E88791-295E-4CF6-B76C-6774F9C54F87}" srcOrd="0" destOrd="0" presId="urn:microsoft.com/office/officeart/2008/layout/BendingPictureCaptionList"/>
    <dgm:cxn modelId="{1A780A14-2160-4B94-B910-12FE0E4AD2BA}" type="presParOf" srcId="{F0EF26CC-4BB6-4835-9732-73DC0FB62EA4}" destId="{0778FF02-9815-4364-9A60-FE27A2D94554}" srcOrd="1" destOrd="0" presId="urn:microsoft.com/office/officeart/2008/layout/BendingPictureCaptionList"/>
    <dgm:cxn modelId="{0C4B194B-69B4-49D3-AE5A-FF616C33F03D}" type="presParOf" srcId="{BC8A674B-38D5-4C10-A068-26ECD9545776}" destId="{30D4E755-1A52-42A5-AC7D-4BA6E3EDBD3C}" srcOrd="5" destOrd="0" presId="urn:microsoft.com/office/officeart/2008/layout/BendingPictureCaptionList"/>
    <dgm:cxn modelId="{2AD251FD-84CB-4532-A44D-F2B28C75D5FB}" type="presParOf" srcId="{BC8A674B-38D5-4C10-A068-26ECD9545776}" destId="{248240DB-69F6-4D70-B146-C7B7F645CC95}" srcOrd="6" destOrd="0" presId="urn:microsoft.com/office/officeart/2008/layout/BendingPictureCaptionList"/>
    <dgm:cxn modelId="{98D135EF-86FC-42F2-A934-0C75F621C3A0}" type="presParOf" srcId="{248240DB-69F6-4D70-B146-C7B7F645CC95}" destId="{58E9DA2F-0288-4B50-B183-648035801E2B}" srcOrd="0" destOrd="0" presId="urn:microsoft.com/office/officeart/2008/layout/BendingPictureCaptionList"/>
    <dgm:cxn modelId="{34B73A18-DE61-4386-BD19-4309F60D6C60}" type="presParOf" srcId="{248240DB-69F6-4D70-B146-C7B7F645CC95}" destId="{999EA2A3-D5C8-459F-898A-5617F7221E53}" srcOrd="1" destOrd="0" presId="urn:microsoft.com/office/officeart/2008/layout/BendingPictureCaptionList"/>
    <dgm:cxn modelId="{7CF60133-F267-4BE0-9F64-F4823ADD08CD}" type="presParOf" srcId="{BC8A674B-38D5-4C10-A068-26ECD9545776}" destId="{8DEE05F8-9E4C-49CC-84D6-72AAD5022ECC}" srcOrd="7" destOrd="0" presId="urn:microsoft.com/office/officeart/2008/layout/BendingPictureCaptionList"/>
    <dgm:cxn modelId="{439F0A1F-67F0-42C6-9F67-55A8B3D2B38B}" type="presParOf" srcId="{BC8A674B-38D5-4C10-A068-26ECD9545776}" destId="{625E732A-2A08-4302-9764-78366744760E}" srcOrd="8" destOrd="0" presId="urn:microsoft.com/office/officeart/2008/layout/BendingPictureCaptionList"/>
    <dgm:cxn modelId="{4916B691-558A-4EE1-A59F-88B7A3A2E7F7}" type="presParOf" srcId="{625E732A-2A08-4302-9764-78366744760E}" destId="{565079F1-E5DC-496E-8E1D-A4C2518751F9}" srcOrd="0" destOrd="0" presId="urn:microsoft.com/office/officeart/2008/layout/BendingPictureCaptionList"/>
    <dgm:cxn modelId="{89AA880D-4388-4E16-B92C-AD0FF002745D}" type="presParOf" srcId="{625E732A-2A08-4302-9764-78366744760E}" destId="{7F08D961-2AE3-4AE4-A080-52EABA7876E4}"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B02588-68A8-4BED-AB65-FB0812B1D482}"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AAD154A5-9843-46FA-80EE-AC83870B3D29}">
      <dgm:prSet custT="1"/>
      <dgm:spPr/>
      <dgm:t>
        <a:bodyPr/>
        <a:lstStyle/>
        <a:p>
          <a:pPr rtl="0"/>
          <a:r>
            <a:rPr lang="en-US" sz="1800" b="0" dirty="0">
              <a:latin typeface="Arial Narrow" panose="020B0606020202030204" pitchFamily="34" charset="0"/>
            </a:rPr>
            <a:t>3.1 </a:t>
          </a:r>
          <a:r>
            <a:rPr lang="en-US" sz="1800" b="0" dirty="0" err="1">
              <a:latin typeface="Arial Narrow" panose="020B0606020202030204" pitchFamily="34" charset="0"/>
            </a:rPr>
            <a:t>Pada</a:t>
          </a:r>
          <a:r>
            <a:rPr lang="en-US" sz="1800" b="0" dirty="0">
              <a:latin typeface="Arial Narrow" panose="020B0606020202030204" pitchFamily="34" charset="0"/>
            </a:rPr>
            <a:t> </a:t>
          </a:r>
          <a:r>
            <a:rPr lang="en-US" sz="1800" b="0" dirty="0" err="1">
              <a:latin typeface="Arial Narrow" panose="020B0606020202030204" pitchFamily="34" charset="0"/>
            </a:rPr>
            <a:t>tahun</a:t>
          </a:r>
          <a:r>
            <a:rPr lang="en-US" sz="1800" b="0" dirty="0">
              <a:latin typeface="Arial Narrow" panose="020B0606020202030204" pitchFamily="34" charset="0"/>
            </a:rPr>
            <a:t> 2030, Maternal Mortality Ratio </a:t>
          </a:r>
          <a:r>
            <a:rPr lang="en-US" sz="1800" b="0" dirty="0" err="1">
              <a:latin typeface="Arial Narrow" panose="020B0606020202030204" pitchFamily="34" charset="0"/>
            </a:rPr>
            <a:t>secara</a:t>
          </a:r>
          <a:r>
            <a:rPr lang="en-US" sz="1800" b="0" dirty="0">
              <a:latin typeface="Arial Narrow" panose="020B0606020202030204" pitchFamily="34" charset="0"/>
            </a:rPr>
            <a:t> global </a:t>
          </a:r>
          <a:r>
            <a:rPr lang="en-US" sz="1800" b="0" dirty="0" err="1">
              <a:latin typeface="Arial Narrow" panose="020B0606020202030204" pitchFamily="34" charset="0"/>
            </a:rPr>
            <a:t>menurun</a:t>
          </a:r>
          <a:r>
            <a:rPr lang="en-US" sz="1800" b="0" dirty="0">
              <a:latin typeface="Arial Narrow" panose="020B0606020202030204" pitchFamily="34" charset="0"/>
            </a:rPr>
            <a:t> </a:t>
          </a:r>
          <a:r>
            <a:rPr lang="en-US" sz="1800" b="0" dirty="0" err="1">
              <a:latin typeface="Arial Narrow" panose="020B0606020202030204" pitchFamily="34" charset="0"/>
            </a:rPr>
            <a:t>kurang</a:t>
          </a:r>
          <a:r>
            <a:rPr lang="en-US" sz="1800" b="0" dirty="0">
              <a:latin typeface="Arial Narrow" panose="020B0606020202030204" pitchFamily="34" charset="0"/>
            </a:rPr>
            <a:t> </a:t>
          </a:r>
          <a:r>
            <a:rPr lang="en-US" sz="1800" b="0" dirty="0" err="1">
              <a:latin typeface="Arial Narrow" panose="020B0606020202030204" pitchFamily="34" charset="0"/>
            </a:rPr>
            <a:t>dari</a:t>
          </a:r>
          <a:r>
            <a:rPr lang="en-US" sz="1800" b="0" dirty="0">
              <a:latin typeface="Arial Narrow" panose="020B0606020202030204" pitchFamily="34" charset="0"/>
            </a:rPr>
            <a:t> 70 per 100,000 </a:t>
          </a:r>
          <a:r>
            <a:rPr lang="en-US" sz="1800" b="0" dirty="0" err="1">
              <a:latin typeface="Arial Narrow" panose="020B0606020202030204" pitchFamily="34" charset="0"/>
            </a:rPr>
            <a:t>kelahiran</a:t>
          </a:r>
          <a:r>
            <a:rPr lang="en-US" sz="1800" b="0" dirty="0">
              <a:latin typeface="Arial Narrow" panose="020B0606020202030204" pitchFamily="34" charset="0"/>
            </a:rPr>
            <a:t> </a:t>
          </a:r>
          <a:r>
            <a:rPr lang="en-US" sz="1800" b="0" dirty="0" err="1">
              <a:latin typeface="Arial Narrow" panose="020B0606020202030204" pitchFamily="34" charset="0"/>
            </a:rPr>
            <a:t>hidup</a:t>
          </a:r>
          <a:endParaRPr lang="en-US" sz="1800" b="0" dirty="0">
            <a:latin typeface="Arial Narrow" panose="020B0606020202030204" pitchFamily="34" charset="0"/>
          </a:endParaRPr>
        </a:p>
      </dgm:t>
    </dgm:pt>
    <dgm:pt modelId="{546D3D04-E369-47A0-8514-0B3329351543}" type="parTrans" cxnId="{32B36265-BC92-49C1-98B8-D7A674A893B7}">
      <dgm:prSet/>
      <dgm:spPr/>
      <dgm:t>
        <a:bodyPr/>
        <a:lstStyle/>
        <a:p>
          <a:endParaRPr lang="en-US" sz="2000" b="0">
            <a:latin typeface="Arial Narrow" panose="020B0606020202030204" pitchFamily="34" charset="0"/>
          </a:endParaRPr>
        </a:p>
      </dgm:t>
    </dgm:pt>
    <dgm:pt modelId="{D2EB7663-AC2C-4CF1-8690-6246BC45DE30}" type="sibTrans" cxnId="{32B36265-BC92-49C1-98B8-D7A674A893B7}">
      <dgm:prSet/>
      <dgm:spPr/>
      <dgm:t>
        <a:bodyPr/>
        <a:lstStyle/>
        <a:p>
          <a:endParaRPr lang="en-US" sz="2000" b="0">
            <a:latin typeface="Arial Narrow" panose="020B0606020202030204" pitchFamily="34" charset="0"/>
          </a:endParaRPr>
        </a:p>
      </dgm:t>
    </dgm:pt>
    <dgm:pt modelId="{A7F22DCE-62CD-4A87-94CE-EA0EA3C88AB6}">
      <dgm:prSet custT="1"/>
      <dgm:spPr/>
      <dgm:t>
        <a:bodyPr/>
        <a:lstStyle/>
        <a:p>
          <a:pPr rtl="0"/>
          <a:r>
            <a:rPr lang="en-US" sz="1800" b="0">
              <a:latin typeface="Arial Narrow" panose="020B0606020202030204" pitchFamily="34" charset="0"/>
            </a:rPr>
            <a:t>3.2 </a:t>
          </a:r>
          <a:r>
            <a:rPr lang="id-ID" sz="1800" b="0">
              <a:latin typeface="Arial Narrow" panose="020B0606020202030204" pitchFamily="34" charset="0"/>
            </a:rPr>
            <a:t>Pada tahun 2030, </a:t>
          </a:r>
          <a:r>
            <a:rPr lang="en-US" sz="1800" b="0">
              <a:latin typeface="Arial Narrow" panose="020B0606020202030204" pitchFamily="34" charset="0"/>
            </a:rPr>
            <a:t>mengakhiri</a:t>
          </a:r>
          <a:r>
            <a:rPr lang="id-ID" sz="1800" b="0">
              <a:latin typeface="Arial Narrow" panose="020B0606020202030204" pitchFamily="34" charset="0"/>
            </a:rPr>
            <a:t> kematian bayi yang baru lahir dan anak di bawah 5 tahun</a:t>
          </a:r>
          <a:r>
            <a:rPr lang="en-US" sz="1800" b="0">
              <a:latin typeface="Arial Narrow" panose="020B0606020202030204" pitchFamily="34" charset="0"/>
            </a:rPr>
            <a:t> yang </a:t>
          </a:r>
          <a:r>
            <a:rPr lang="id-ID" sz="1800" b="0">
              <a:latin typeface="Arial Narrow" panose="020B0606020202030204" pitchFamily="34" charset="0"/>
            </a:rPr>
            <a:t>dapat dicegah</a:t>
          </a:r>
          <a:r>
            <a:rPr lang="en-US" sz="1800" b="0">
              <a:latin typeface="Arial Narrow" panose="020B0606020202030204" pitchFamily="34" charset="0"/>
            </a:rPr>
            <a:t>,</a:t>
          </a:r>
          <a:r>
            <a:rPr lang="id-ID" sz="1800" b="0">
              <a:latin typeface="Arial Narrow" panose="020B0606020202030204" pitchFamily="34" charset="0"/>
            </a:rPr>
            <a:t> semua negara </a:t>
          </a:r>
          <a:r>
            <a:rPr lang="en-US" sz="1800" b="0">
              <a:latin typeface="Arial Narrow" panose="020B0606020202030204" pitchFamily="34" charset="0"/>
            </a:rPr>
            <a:t>menargetkan </a:t>
          </a:r>
          <a:r>
            <a:rPr lang="id-ID" sz="1800" b="0">
              <a:latin typeface="Arial Narrow" panose="020B0606020202030204" pitchFamily="34" charset="0"/>
            </a:rPr>
            <a:t>untuk mengurangi angka kematian neonatal setidaknya serendah 12 per 1</a:t>
          </a:r>
          <a:r>
            <a:rPr lang="en-US" sz="1800" b="0">
              <a:latin typeface="Arial Narrow" panose="020B0606020202030204" pitchFamily="34" charset="0"/>
            </a:rPr>
            <a:t>,</a:t>
          </a:r>
          <a:r>
            <a:rPr lang="id-ID" sz="1800" b="0">
              <a:latin typeface="Arial Narrow" panose="020B0606020202030204" pitchFamily="34" charset="0"/>
            </a:rPr>
            <a:t>000 kelahiran hidup dan di bawah-5 kematian setidaknya serendah 25 per 1</a:t>
          </a:r>
          <a:r>
            <a:rPr lang="en-US" sz="1800" b="0">
              <a:latin typeface="Arial Narrow" panose="020B0606020202030204" pitchFamily="34" charset="0"/>
            </a:rPr>
            <a:t>,</a:t>
          </a:r>
          <a:r>
            <a:rPr lang="id-ID" sz="1800" b="0">
              <a:latin typeface="Arial Narrow" panose="020B0606020202030204" pitchFamily="34" charset="0"/>
            </a:rPr>
            <a:t>000 kelahiran</a:t>
          </a:r>
          <a:r>
            <a:rPr lang="en-US" sz="1800" b="0">
              <a:latin typeface="Arial Narrow" panose="020B0606020202030204" pitchFamily="34" charset="0"/>
            </a:rPr>
            <a:t> </a:t>
          </a:r>
          <a:r>
            <a:rPr lang="id-ID" sz="1800" b="0">
              <a:latin typeface="Arial Narrow" panose="020B0606020202030204" pitchFamily="34" charset="0"/>
            </a:rPr>
            <a:t>hidup</a:t>
          </a:r>
          <a:endParaRPr lang="en-US" sz="1800" b="0">
            <a:latin typeface="Arial Narrow" panose="020B0606020202030204" pitchFamily="34" charset="0"/>
          </a:endParaRPr>
        </a:p>
      </dgm:t>
    </dgm:pt>
    <dgm:pt modelId="{BF481930-3E8B-455F-A911-0FA64B4989CC}" type="parTrans" cxnId="{0909EA6C-67B9-48D1-AF2F-4692B9370197}">
      <dgm:prSet/>
      <dgm:spPr/>
      <dgm:t>
        <a:bodyPr/>
        <a:lstStyle/>
        <a:p>
          <a:endParaRPr lang="en-US" sz="2000" b="0">
            <a:latin typeface="Arial Narrow" panose="020B0606020202030204" pitchFamily="34" charset="0"/>
          </a:endParaRPr>
        </a:p>
      </dgm:t>
    </dgm:pt>
    <dgm:pt modelId="{E716479E-467F-495F-8AD5-7995EB9B9720}" type="sibTrans" cxnId="{0909EA6C-67B9-48D1-AF2F-4692B9370197}">
      <dgm:prSet/>
      <dgm:spPr/>
      <dgm:t>
        <a:bodyPr/>
        <a:lstStyle/>
        <a:p>
          <a:endParaRPr lang="en-US" sz="2000" b="0">
            <a:latin typeface="Arial Narrow" panose="020B0606020202030204" pitchFamily="34" charset="0"/>
          </a:endParaRPr>
        </a:p>
      </dgm:t>
    </dgm:pt>
    <dgm:pt modelId="{AAE59A21-206D-4F17-AE65-CCB94E387226}">
      <dgm:prSet custT="1"/>
      <dgm:spPr/>
      <dgm:t>
        <a:bodyPr/>
        <a:lstStyle/>
        <a:p>
          <a:pPr rtl="0"/>
          <a:r>
            <a:rPr lang="id-ID" sz="1800" b="0" dirty="0">
              <a:latin typeface="Arial Narrow" panose="020B0606020202030204" pitchFamily="34" charset="0"/>
            </a:rPr>
            <a:t>3.3 Pada tahun 2030, mengakhiri epidemi AIDS, tuberkulosis, malaria dan penyakit tropis </a:t>
          </a:r>
          <a:r>
            <a:rPr lang="en-US" sz="1800" b="0" dirty="0">
              <a:latin typeface="Arial Narrow" panose="020B0606020202030204" pitchFamily="34" charset="0"/>
            </a:rPr>
            <a:t>yang </a:t>
          </a:r>
          <a:r>
            <a:rPr lang="id-ID" sz="1800" b="0" dirty="0">
              <a:latin typeface="Arial Narrow" panose="020B0606020202030204" pitchFamily="34" charset="0"/>
            </a:rPr>
            <a:t>terabaikan dan memerangi hepatitis, </a:t>
          </a:r>
          <a:r>
            <a:rPr lang="en-US" sz="1800" b="0" dirty="0">
              <a:latin typeface="Arial Narrow" panose="020B0606020202030204" pitchFamily="34" charset="0"/>
            </a:rPr>
            <a:t>water-borne diseases </a:t>
          </a:r>
          <a:r>
            <a:rPr lang="id-ID" sz="1800" b="0" dirty="0">
              <a:latin typeface="Arial Narrow" panose="020B0606020202030204" pitchFamily="34" charset="0"/>
            </a:rPr>
            <a:t>dan penyakit menular lainnya</a:t>
          </a:r>
          <a:endParaRPr lang="en-US" sz="1800" b="0" dirty="0">
            <a:latin typeface="Arial Narrow" panose="020B0606020202030204" pitchFamily="34" charset="0"/>
          </a:endParaRPr>
        </a:p>
      </dgm:t>
    </dgm:pt>
    <dgm:pt modelId="{E44A43FD-93A5-4A04-A1CE-72B972346DCE}" type="parTrans" cxnId="{43681415-8D96-4F7B-8C43-AAA9FC6F30DB}">
      <dgm:prSet/>
      <dgm:spPr/>
      <dgm:t>
        <a:bodyPr/>
        <a:lstStyle/>
        <a:p>
          <a:endParaRPr lang="en-US" sz="2000" b="0">
            <a:latin typeface="Arial Narrow" panose="020B0606020202030204" pitchFamily="34" charset="0"/>
          </a:endParaRPr>
        </a:p>
      </dgm:t>
    </dgm:pt>
    <dgm:pt modelId="{521CF374-52A4-4DC9-807B-5DA21D21279C}" type="sibTrans" cxnId="{43681415-8D96-4F7B-8C43-AAA9FC6F30DB}">
      <dgm:prSet/>
      <dgm:spPr/>
      <dgm:t>
        <a:bodyPr/>
        <a:lstStyle/>
        <a:p>
          <a:endParaRPr lang="en-US" sz="2000" b="0">
            <a:latin typeface="Arial Narrow" panose="020B0606020202030204" pitchFamily="34" charset="0"/>
          </a:endParaRPr>
        </a:p>
      </dgm:t>
    </dgm:pt>
    <dgm:pt modelId="{5D605DDE-A92F-41B3-B6B5-0865061E3250}">
      <dgm:prSet custT="1"/>
      <dgm:spPr/>
      <dgm:t>
        <a:bodyPr/>
        <a:lstStyle/>
        <a:p>
          <a:pPr rtl="0"/>
          <a:r>
            <a:rPr lang="id-ID" sz="1800" b="0">
              <a:latin typeface="Arial Narrow" panose="020B0606020202030204" pitchFamily="34" charset="0"/>
            </a:rPr>
            <a:t>3.4 Pada tahun 2030, mengurangi </a:t>
          </a:r>
          <a:r>
            <a:rPr lang="en-US" sz="1800" b="0">
              <a:latin typeface="Arial Narrow" panose="020B0606020202030204" pitchFamily="34" charset="0"/>
            </a:rPr>
            <a:t> sepertiga </a:t>
          </a:r>
          <a:r>
            <a:rPr lang="id-ID" sz="1800" b="0">
              <a:latin typeface="Arial Narrow" panose="020B0606020202030204" pitchFamily="34" charset="0"/>
            </a:rPr>
            <a:t>kematian dini dari penyakit tidak menular melalui pencegahan dan pengobatan dan mempromosikan kesehatan mental dan kesejahteraan</a:t>
          </a:r>
          <a:endParaRPr lang="en-US" sz="1800" b="0">
            <a:latin typeface="Arial Narrow" panose="020B0606020202030204" pitchFamily="34" charset="0"/>
          </a:endParaRPr>
        </a:p>
      </dgm:t>
    </dgm:pt>
    <dgm:pt modelId="{F9FE72DE-8CE5-4D53-B797-64095AC8C1C6}" type="parTrans" cxnId="{6D3EA51A-B07E-4695-A32A-7275B31BD4DD}">
      <dgm:prSet/>
      <dgm:spPr/>
      <dgm:t>
        <a:bodyPr/>
        <a:lstStyle/>
        <a:p>
          <a:endParaRPr lang="en-US" sz="2000" b="0">
            <a:latin typeface="Arial Narrow" panose="020B0606020202030204" pitchFamily="34" charset="0"/>
          </a:endParaRPr>
        </a:p>
      </dgm:t>
    </dgm:pt>
    <dgm:pt modelId="{3A157ADD-0F2A-4789-B534-872E8BED146A}" type="sibTrans" cxnId="{6D3EA51A-B07E-4695-A32A-7275B31BD4DD}">
      <dgm:prSet/>
      <dgm:spPr/>
      <dgm:t>
        <a:bodyPr/>
        <a:lstStyle/>
        <a:p>
          <a:endParaRPr lang="en-US" sz="2000" b="0">
            <a:latin typeface="Arial Narrow" panose="020B0606020202030204" pitchFamily="34" charset="0"/>
          </a:endParaRPr>
        </a:p>
      </dgm:t>
    </dgm:pt>
    <dgm:pt modelId="{4061BBCD-5DE4-48BA-9E14-72A0E7DDF067}">
      <dgm:prSet custT="1"/>
      <dgm:spPr/>
      <dgm:t>
        <a:bodyPr/>
        <a:lstStyle/>
        <a:p>
          <a:pPr rtl="0"/>
          <a:r>
            <a:rPr lang="en-US" sz="1800" b="0">
              <a:latin typeface="Arial Narrow" panose="020B0606020202030204" pitchFamily="34" charset="0"/>
            </a:rPr>
            <a:t>3.</a:t>
          </a:r>
          <a:r>
            <a:rPr lang="id-ID" sz="1800" b="0">
              <a:latin typeface="Arial Narrow" panose="020B0606020202030204" pitchFamily="34" charset="0"/>
            </a:rPr>
            <a:t>5 Memperkuat pencegahan dan pengobatan penyalahgunaan zat, termasuk penyalahgunaan obat narkotika dan </a:t>
          </a:r>
          <a:r>
            <a:rPr lang="en-US" sz="1800" b="0">
              <a:latin typeface="Arial Narrow" panose="020B0606020202030204" pitchFamily="34" charset="0"/>
            </a:rPr>
            <a:t>bahaya </a:t>
          </a:r>
          <a:r>
            <a:rPr lang="id-ID" sz="1800" b="0">
              <a:latin typeface="Arial Narrow" panose="020B0606020202030204" pitchFamily="34" charset="0"/>
            </a:rPr>
            <a:t>penggunaan alkohol</a:t>
          </a:r>
          <a:endParaRPr lang="en-US" sz="1800" b="0">
            <a:latin typeface="Arial Narrow" panose="020B0606020202030204" pitchFamily="34" charset="0"/>
          </a:endParaRPr>
        </a:p>
      </dgm:t>
    </dgm:pt>
    <dgm:pt modelId="{5BDAF87F-10D9-447E-8CDE-A0627473E9A3}" type="parTrans" cxnId="{E6D71219-0332-4081-82A8-FB530EBCC674}">
      <dgm:prSet/>
      <dgm:spPr/>
      <dgm:t>
        <a:bodyPr/>
        <a:lstStyle/>
        <a:p>
          <a:endParaRPr lang="en-US" sz="2000" b="0">
            <a:latin typeface="Arial Narrow" panose="020B0606020202030204" pitchFamily="34" charset="0"/>
          </a:endParaRPr>
        </a:p>
      </dgm:t>
    </dgm:pt>
    <dgm:pt modelId="{10482C9A-04B6-4EA6-BD13-FA03781E752F}" type="sibTrans" cxnId="{E6D71219-0332-4081-82A8-FB530EBCC674}">
      <dgm:prSet/>
      <dgm:spPr/>
      <dgm:t>
        <a:bodyPr/>
        <a:lstStyle/>
        <a:p>
          <a:endParaRPr lang="en-US" sz="2000" b="0">
            <a:latin typeface="Arial Narrow" panose="020B0606020202030204" pitchFamily="34" charset="0"/>
          </a:endParaRPr>
        </a:p>
      </dgm:t>
    </dgm:pt>
    <dgm:pt modelId="{E4F126BC-63FF-4770-AF0D-49A54211DD14}" type="pres">
      <dgm:prSet presAssocID="{BAB02588-68A8-4BED-AB65-FB0812B1D482}" presName="linear" presStyleCnt="0">
        <dgm:presLayoutVars>
          <dgm:animLvl val="lvl"/>
          <dgm:resizeHandles val="exact"/>
        </dgm:presLayoutVars>
      </dgm:prSet>
      <dgm:spPr/>
      <dgm:t>
        <a:bodyPr/>
        <a:lstStyle/>
        <a:p>
          <a:endParaRPr lang="en-US"/>
        </a:p>
      </dgm:t>
    </dgm:pt>
    <dgm:pt modelId="{601FE389-3CDD-45A2-8DBC-974ACF74C395}" type="pres">
      <dgm:prSet presAssocID="{AAD154A5-9843-46FA-80EE-AC83870B3D29}" presName="parentText" presStyleLbl="node1" presStyleIdx="0" presStyleCnt="5" custLinFactNeighborY="-12869">
        <dgm:presLayoutVars>
          <dgm:chMax val="0"/>
          <dgm:bulletEnabled val="1"/>
        </dgm:presLayoutVars>
      </dgm:prSet>
      <dgm:spPr/>
      <dgm:t>
        <a:bodyPr/>
        <a:lstStyle/>
        <a:p>
          <a:endParaRPr lang="en-US"/>
        </a:p>
      </dgm:t>
    </dgm:pt>
    <dgm:pt modelId="{76702F4F-1C53-4249-8705-579B15A189BF}" type="pres">
      <dgm:prSet presAssocID="{D2EB7663-AC2C-4CF1-8690-6246BC45DE30}" presName="spacer" presStyleCnt="0"/>
      <dgm:spPr/>
    </dgm:pt>
    <dgm:pt modelId="{967F79C8-8BD8-4E40-9DB3-61DD3C95521A}" type="pres">
      <dgm:prSet presAssocID="{A7F22DCE-62CD-4A87-94CE-EA0EA3C88AB6}" presName="parentText" presStyleLbl="node1" presStyleIdx="1" presStyleCnt="5">
        <dgm:presLayoutVars>
          <dgm:chMax val="0"/>
          <dgm:bulletEnabled val="1"/>
        </dgm:presLayoutVars>
      </dgm:prSet>
      <dgm:spPr/>
      <dgm:t>
        <a:bodyPr/>
        <a:lstStyle/>
        <a:p>
          <a:endParaRPr lang="en-US"/>
        </a:p>
      </dgm:t>
    </dgm:pt>
    <dgm:pt modelId="{58508A57-3833-403C-AD7C-2C0E10ACF6BE}" type="pres">
      <dgm:prSet presAssocID="{E716479E-467F-495F-8AD5-7995EB9B9720}" presName="spacer" presStyleCnt="0"/>
      <dgm:spPr/>
    </dgm:pt>
    <dgm:pt modelId="{3149F0C7-CE1A-4559-A018-1339A1308207}" type="pres">
      <dgm:prSet presAssocID="{AAE59A21-206D-4F17-AE65-CCB94E387226}" presName="parentText" presStyleLbl="node1" presStyleIdx="2" presStyleCnt="5">
        <dgm:presLayoutVars>
          <dgm:chMax val="0"/>
          <dgm:bulletEnabled val="1"/>
        </dgm:presLayoutVars>
      </dgm:prSet>
      <dgm:spPr/>
      <dgm:t>
        <a:bodyPr/>
        <a:lstStyle/>
        <a:p>
          <a:endParaRPr lang="en-US"/>
        </a:p>
      </dgm:t>
    </dgm:pt>
    <dgm:pt modelId="{06856D31-C45F-4686-A48E-4CC075E5B68B}" type="pres">
      <dgm:prSet presAssocID="{521CF374-52A4-4DC9-807B-5DA21D21279C}" presName="spacer" presStyleCnt="0"/>
      <dgm:spPr/>
    </dgm:pt>
    <dgm:pt modelId="{3481B7CA-6064-4F8C-BEC4-CAEEBDEC0631}" type="pres">
      <dgm:prSet presAssocID="{5D605DDE-A92F-41B3-B6B5-0865061E3250}" presName="parentText" presStyleLbl="node1" presStyleIdx="3" presStyleCnt="5">
        <dgm:presLayoutVars>
          <dgm:chMax val="0"/>
          <dgm:bulletEnabled val="1"/>
        </dgm:presLayoutVars>
      </dgm:prSet>
      <dgm:spPr/>
      <dgm:t>
        <a:bodyPr/>
        <a:lstStyle/>
        <a:p>
          <a:endParaRPr lang="en-US"/>
        </a:p>
      </dgm:t>
    </dgm:pt>
    <dgm:pt modelId="{0F1972C9-BAA5-4F1D-88F6-F21405BA3F9C}" type="pres">
      <dgm:prSet presAssocID="{3A157ADD-0F2A-4789-B534-872E8BED146A}" presName="spacer" presStyleCnt="0"/>
      <dgm:spPr/>
    </dgm:pt>
    <dgm:pt modelId="{F5BB0F4A-A675-44A2-866F-5AE3E2A498C5}" type="pres">
      <dgm:prSet presAssocID="{4061BBCD-5DE4-48BA-9E14-72A0E7DDF067}" presName="parentText" presStyleLbl="node1" presStyleIdx="4" presStyleCnt="5">
        <dgm:presLayoutVars>
          <dgm:chMax val="0"/>
          <dgm:bulletEnabled val="1"/>
        </dgm:presLayoutVars>
      </dgm:prSet>
      <dgm:spPr/>
      <dgm:t>
        <a:bodyPr/>
        <a:lstStyle/>
        <a:p>
          <a:endParaRPr lang="en-US"/>
        </a:p>
      </dgm:t>
    </dgm:pt>
  </dgm:ptLst>
  <dgm:cxnLst>
    <dgm:cxn modelId="{B09F9AB5-E457-4F22-B4E8-504C6EF2C7A6}" type="presOf" srcId="{A7F22DCE-62CD-4A87-94CE-EA0EA3C88AB6}" destId="{967F79C8-8BD8-4E40-9DB3-61DD3C95521A}" srcOrd="0" destOrd="0" presId="urn:microsoft.com/office/officeart/2005/8/layout/vList2"/>
    <dgm:cxn modelId="{5C04CB8D-B6EE-4D37-AB00-9BA29F0F531F}" type="presOf" srcId="{4061BBCD-5DE4-48BA-9E14-72A0E7DDF067}" destId="{F5BB0F4A-A675-44A2-866F-5AE3E2A498C5}" srcOrd="0" destOrd="0" presId="urn:microsoft.com/office/officeart/2005/8/layout/vList2"/>
    <dgm:cxn modelId="{32B36265-BC92-49C1-98B8-D7A674A893B7}" srcId="{BAB02588-68A8-4BED-AB65-FB0812B1D482}" destId="{AAD154A5-9843-46FA-80EE-AC83870B3D29}" srcOrd="0" destOrd="0" parTransId="{546D3D04-E369-47A0-8514-0B3329351543}" sibTransId="{D2EB7663-AC2C-4CF1-8690-6246BC45DE30}"/>
    <dgm:cxn modelId="{258A6757-528D-4ADF-A094-44A0DEB9EEAB}" type="presOf" srcId="{BAB02588-68A8-4BED-AB65-FB0812B1D482}" destId="{E4F126BC-63FF-4770-AF0D-49A54211DD14}" srcOrd="0" destOrd="0" presId="urn:microsoft.com/office/officeart/2005/8/layout/vList2"/>
    <dgm:cxn modelId="{46E0CD54-BEE6-4801-B845-54236DA5496B}" type="presOf" srcId="{AAD154A5-9843-46FA-80EE-AC83870B3D29}" destId="{601FE389-3CDD-45A2-8DBC-974ACF74C395}" srcOrd="0" destOrd="0" presId="urn:microsoft.com/office/officeart/2005/8/layout/vList2"/>
    <dgm:cxn modelId="{6D3EA51A-B07E-4695-A32A-7275B31BD4DD}" srcId="{BAB02588-68A8-4BED-AB65-FB0812B1D482}" destId="{5D605DDE-A92F-41B3-B6B5-0865061E3250}" srcOrd="3" destOrd="0" parTransId="{F9FE72DE-8CE5-4D53-B797-64095AC8C1C6}" sibTransId="{3A157ADD-0F2A-4789-B534-872E8BED146A}"/>
    <dgm:cxn modelId="{63EC8482-DC55-4780-974F-C5BBEBE89A40}" type="presOf" srcId="{5D605DDE-A92F-41B3-B6B5-0865061E3250}" destId="{3481B7CA-6064-4F8C-BEC4-CAEEBDEC0631}" srcOrd="0" destOrd="0" presId="urn:microsoft.com/office/officeart/2005/8/layout/vList2"/>
    <dgm:cxn modelId="{43681415-8D96-4F7B-8C43-AAA9FC6F30DB}" srcId="{BAB02588-68A8-4BED-AB65-FB0812B1D482}" destId="{AAE59A21-206D-4F17-AE65-CCB94E387226}" srcOrd="2" destOrd="0" parTransId="{E44A43FD-93A5-4A04-A1CE-72B972346DCE}" sibTransId="{521CF374-52A4-4DC9-807B-5DA21D21279C}"/>
    <dgm:cxn modelId="{743EB124-2F3C-4E07-9B01-15C6FCA55E93}" type="presOf" srcId="{AAE59A21-206D-4F17-AE65-CCB94E387226}" destId="{3149F0C7-CE1A-4559-A018-1339A1308207}" srcOrd="0" destOrd="0" presId="urn:microsoft.com/office/officeart/2005/8/layout/vList2"/>
    <dgm:cxn modelId="{0909EA6C-67B9-48D1-AF2F-4692B9370197}" srcId="{BAB02588-68A8-4BED-AB65-FB0812B1D482}" destId="{A7F22DCE-62CD-4A87-94CE-EA0EA3C88AB6}" srcOrd="1" destOrd="0" parTransId="{BF481930-3E8B-455F-A911-0FA64B4989CC}" sibTransId="{E716479E-467F-495F-8AD5-7995EB9B9720}"/>
    <dgm:cxn modelId="{E6D71219-0332-4081-82A8-FB530EBCC674}" srcId="{BAB02588-68A8-4BED-AB65-FB0812B1D482}" destId="{4061BBCD-5DE4-48BA-9E14-72A0E7DDF067}" srcOrd="4" destOrd="0" parTransId="{5BDAF87F-10D9-447E-8CDE-A0627473E9A3}" sibTransId="{10482C9A-04B6-4EA6-BD13-FA03781E752F}"/>
    <dgm:cxn modelId="{0802DC92-6F8F-472C-9009-DEA4C095FB77}" type="presParOf" srcId="{E4F126BC-63FF-4770-AF0D-49A54211DD14}" destId="{601FE389-3CDD-45A2-8DBC-974ACF74C395}" srcOrd="0" destOrd="0" presId="urn:microsoft.com/office/officeart/2005/8/layout/vList2"/>
    <dgm:cxn modelId="{130AA60B-80B4-4E0E-B6F2-154F4E249E9B}" type="presParOf" srcId="{E4F126BC-63FF-4770-AF0D-49A54211DD14}" destId="{76702F4F-1C53-4249-8705-579B15A189BF}" srcOrd="1" destOrd="0" presId="urn:microsoft.com/office/officeart/2005/8/layout/vList2"/>
    <dgm:cxn modelId="{5810397C-8844-421E-AC11-47335752115E}" type="presParOf" srcId="{E4F126BC-63FF-4770-AF0D-49A54211DD14}" destId="{967F79C8-8BD8-4E40-9DB3-61DD3C95521A}" srcOrd="2" destOrd="0" presId="urn:microsoft.com/office/officeart/2005/8/layout/vList2"/>
    <dgm:cxn modelId="{7644FFB8-C155-4C93-8AB9-D31E56849E5D}" type="presParOf" srcId="{E4F126BC-63FF-4770-AF0D-49A54211DD14}" destId="{58508A57-3833-403C-AD7C-2C0E10ACF6BE}" srcOrd="3" destOrd="0" presId="urn:microsoft.com/office/officeart/2005/8/layout/vList2"/>
    <dgm:cxn modelId="{6A7DD22A-2165-49E7-90CE-6357D5F533FE}" type="presParOf" srcId="{E4F126BC-63FF-4770-AF0D-49A54211DD14}" destId="{3149F0C7-CE1A-4559-A018-1339A1308207}" srcOrd="4" destOrd="0" presId="urn:microsoft.com/office/officeart/2005/8/layout/vList2"/>
    <dgm:cxn modelId="{575CAAE3-F905-474B-995D-6046308EB4C2}" type="presParOf" srcId="{E4F126BC-63FF-4770-AF0D-49A54211DD14}" destId="{06856D31-C45F-4686-A48E-4CC075E5B68B}" srcOrd="5" destOrd="0" presId="urn:microsoft.com/office/officeart/2005/8/layout/vList2"/>
    <dgm:cxn modelId="{460CE921-CFCB-407F-96E5-322D1F655C05}" type="presParOf" srcId="{E4F126BC-63FF-4770-AF0D-49A54211DD14}" destId="{3481B7CA-6064-4F8C-BEC4-CAEEBDEC0631}" srcOrd="6" destOrd="0" presId="urn:microsoft.com/office/officeart/2005/8/layout/vList2"/>
    <dgm:cxn modelId="{EB2CC9C7-4246-444F-B14C-AC5ED0CE659D}" type="presParOf" srcId="{E4F126BC-63FF-4770-AF0D-49A54211DD14}" destId="{0F1972C9-BAA5-4F1D-88F6-F21405BA3F9C}" srcOrd="7" destOrd="0" presId="urn:microsoft.com/office/officeart/2005/8/layout/vList2"/>
    <dgm:cxn modelId="{3DD578CB-4F7F-46F7-A29D-18F28B8A2186}" type="presParOf" srcId="{E4F126BC-63FF-4770-AF0D-49A54211DD14}" destId="{F5BB0F4A-A675-44A2-866F-5AE3E2A498C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6B2F76-3504-41D5-BEBF-88B0D3E57BBC}" type="doc">
      <dgm:prSet loTypeId="urn:microsoft.com/office/officeart/2005/8/layout/vList5" loCatId="list" qsTypeId="urn:microsoft.com/office/officeart/2005/8/quickstyle/simple3" qsCatId="simple" csTypeId="urn:microsoft.com/office/officeart/2005/8/colors/colorful4" csCatId="colorful" phldr="1"/>
      <dgm:spPr/>
      <dgm:t>
        <a:bodyPr/>
        <a:lstStyle/>
        <a:p>
          <a:endParaRPr lang="en-US"/>
        </a:p>
      </dgm:t>
    </dgm:pt>
    <dgm:pt modelId="{9E042412-03AE-4502-B69C-64264B1B23B0}">
      <dgm:prSet phldrT="[Text]" custT="1"/>
      <dgm:spPr/>
      <dgm:t>
        <a:bodyPr/>
        <a:lstStyle/>
        <a:p>
          <a:r>
            <a:rPr lang="id-ID" sz="2400" b="1">
              <a:latin typeface="Arial" panose="020B0604020202020204" pitchFamily="34" charset="0"/>
              <a:cs typeface="Arial" panose="020B0604020202020204" pitchFamily="34" charset="0"/>
            </a:rPr>
            <a:t>Pelayanan Kedokteran</a:t>
          </a:r>
          <a:endParaRPr lang="en-US" sz="2400" dirty="0"/>
        </a:p>
      </dgm:t>
    </dgm:pt>
    <dgm:pt modelId="{C4AF0345-8F20-42A7-9528-BA7DC9F8F550}" type="parTrans" cxnId="{52F03C66-FEE1-4C58-823E-303D2B7C87F4}">
      <dgm:prSet/>
      <dgm:spPr/>
      <dgm:t>
        <a:bodyPr/>
        <a:lstStyle/>
        <a:p>
          <a:endParaRPr lang="en-US" sz="6000">
            <a:solidFill>
              <a:schemeClr val="bg1"/>
            </a:solidFill>
          </a:endParaRPr>
        </a:p>
      </dgm:t>
    </dgm:pt>
    <dgm:pt modelId="{8FB9E0AD-3631-4E98-8A61-2E03C482DF6B}" type="sibTrans" cxnId="{52F03C66-FEE1-4C58-823E-303D2B7C87F4}">
      <dgm:prSet/>
      <dgm:spPr/>
      <dgm:t>
        <a:bodyPr/>
        <a:lstStyle/>
        <a:p>
          <a:endParaRPr lang="en-US" sz="6000">
            <a:solidFill>
              <a:schemeClr val="bg1"/>
            </a:solidFill>
          </a:endParaRPr>
        </a:p>
      </dgm:t>
    </dgm:pt>
    <dgm:pt modelId="{668937A5-9F43-4539-875F-73874D699407}">
      <dgm:prSet phldrT="[Text]" custT="1"/>
      <dgm:spPr/>
      <dgm:t>
        <a:bodyPr/>
        <a:lstStyle/>
        <a:p>
          <a:r>
            <a:rPr lang="en-US" sz="2400" dirty="0"/>
            <a:t>Tenaga </a:t>
          </a:r>
        </a:p>
      </dgm:t>
    </dgm:pt>
    <dgm:pt modelId="{6ECB05FF-0975-43EB-B872-B2237FB5F996}" type="parTrans" cxnId="{FAE935A5-7F01-4684-A4CE-85339843352F}">
      <dgm:prSet/>
      <dgm:spPr/>
      <dgm:t>
        <a:bodyPr/>
        <a:lstStyle/>
        <a:p>
          <a:endParaRPr lang="en-US" sz="6000">
            <a:solidFill>
              <a:schemeClr val="bg1"/>
            </a:solidFill>
          </a:endParaRPr>
        </a:p>
      </dgm:t>
    </dgm:pt>
    <dgm:pt modelId="{ADD9F204-F666-4EAB-B8AA-7469F13DBAA0}" type="sibTrans" cxnId="{FAE935A5-7F01-4684-A4CE-85339843352F}">
      <dgm:prSet/>
      <dgm:spPr/>
      <dgm:t>
        <a:bodyPr/>
        <a:lstStyle/>
        <a:p>
          <a:endParaRPr lang="en-US" sz="6000">
            <a:solidFill>
              <a:schemeClr val="bg1"/>
            </a:solidFill>
          </a:endParaRPr>
        </a:p>
      </dgm:t>
    </dgm:pt>
    <dgm:pt modelId="{8007E512-DEDC-4923-A75D-9FCE1C98C846}">
      <dgm:prSet phldrT="[Text]" custT="1"/>
      <dgm:spPr/>
      <dgm:t>
        <a:bodyPr/>
        <a:lstStyle/>
        <a:p>
          <a:r>
            <a:rPr lang="id-ID" sz="2400" b="1"/>
            <a:t>Pelayanan Gizi </a:t>
          </a:r>
          <a:endParaRPr lang="en-US" sz="2400" dirty="0"/>
        </a:p>
      </dgm:t>
    </dgm:pt>
    <dgm:pt modelId="{5659C301-DFBB-4C30-9E84-2BF60664D1C3}" type="parTrans" cxnId="{D62ABC3B-61CB-4120-A253-8C7C2D031E8D}">
      <dgm:prSet/>
      <dgm:spPr/>
      <dgm:t>
        <a:bodyPr/>
        <a:lstStyle/>
        <a:p>
          <a:endParaRPr lang="en-US" sz="6000">
            <a:solidFill>
              <a:schemeClr val="bg1"/>
            </a:solidFill>
          </a:endParaRPr>
        </a:p>
      </dgm:t>
    </dgm:pt>
    <dgm:pt modelId="{59172E8F-EEAC-4C87-B4C0-E6D787B2ABF4}" type="sibTrans" cxnId="{D62ABC3B-61CB-4120-A253-8C7C2D031E8D}">
      <dgm:prSet/>
      <dgm:spPr/>
      <dgm:t>
        <a:bodyPr/>
        <a:lstStyle/>
        <a:p>
          <a:endParaRPr lang="en-US" sz="6000">
            <a:solidFill>
              <a:schemeClr val="bg1"/>
            </a:solidFill>
          </a:endParaRPr>
        </a:p>
      </dgm:t>
    </dgm:pt>
    <dgm:pt modelId="{E1CF4714-0560-43EB-A04E-D4B04F5BC3DD}">
      <dgm:prSet phldrT="[Text]" custT="1"/>
      <dgm:spPr/>
      <dgm:t>
        <a:bodyPr/>
        <a:lstStyle/>
        <a:p>
          <a:r>
            <a:rPr lang="id-ID" sz="2400">
              <a:ln w="0"/>
              <a:effectLst>
                <a:outerShdw blurRad="38100" dist="19050" dir="2700000" algn="tl" rotWithShape="0">
                  <a:schemeClr val="dk1">
                    <a:alpha val="40000"/>
                  </a:schemeClr>
                </a:outerShdw>
              </a:effectLst>
            </a:rPr>
            <a:t>Tenaga Gizi</a:t>
          </a:r>
          <a:endParaRPr lang="en-US" sz="2400" dirty="0"/>
        </a:p>
      </dgm:t>
    </dgm:pt>
    <dgm:pt modelId="{0C36B05F-D254-46F8-BFB4-BB8803E8B33C}" type="parTrans" cxnId="{947F7183-63C5-4925-8422-5900EC698639}">
      <dgm:prSet/>
      <dgm:spPr/>
      <dgm:t>
        <a:bodyPr/>
        <a:lstStyle/>
        <a:p>
          <a:endParaRPr lang="en-US" sz="6000">
            <a:solidFill>
              <a:schemeClr val="bg1"/>
            </a:solidFill>
          </a:endParaRPr>
        </a:p>
      </dgm:t>
    </dgm:pt>
    <dgm:pt modelId="{3B911E63-D59E-4816-BF54-6A85D77DEEC7}" type="sibTrans" cxnId="{947F7183-63C5-4925-8422-5900EC698639}">
      <dgm:prSet/>
      <dgm:spPr/>
      <dgm:t>
        <a:bodyPr/>
        <a:lstStyle/>
        <a:p>
          <a:endParaRPr lang="en-US" sz="6000">
            <a:solidFill>
              <a:schemeClr val="bg1"/>
            </a:solidFill>
          </a:endParaRPr>
        </a:p>
      </dgm:t>
    </dgm:pt>
    <dgm:pt modelId="{A0C8BFD9-8552-4F60-A878-A4495B9B972C}">
      <dgm:prSet phldrT="[Text]" custT="1"/>
      <dgm:spPr/>
      <dgm:t>
        <a:bodyPr/>
        <a:lstStyle/>
        <a:p>
          <a:r>
            <a:rPr lang="id-ID" sz="2400" b="1"/>
            <a:t>Pelayanan lain</a:t>
          </a:r>
          <a:endParaRPr lang="en-US" sz="2400" dirty="0"/>
        </a:p>
      </dgm:t>
    </dgm:pt>
    <dgm:pt modelId="{0E8C80CE-7128-403E-976F-45E99789F5A6}" type="parTrans" cxnId="{B95CFD22-94E9-49D5-90C0-21EFCDDB482D}">
      <dgm:prSet/>
      <dgm:spPr/>
      <dgm:t>
        <a:bodyPr/>
        <a:lstStyle/>
        <a:p>
          <a:endParaRPr lang="en-US" sz="6000">
            <a:solidFill>
              <a:schemeClr val="bg1"/>
            </a:solidFill>
          </a:endParaRPr>
        </a:p>
      </dgm:t>
    </dgm:pt>
    <dgm:pt modelId="{2A0B5A73-33A1-48CB-8E35-0758B0248F9B}" type="sibTrans" cxnId="{B95CFD22-94E9-49D5-90C0-21EFCDDB482D}">
      <dgm:prSet/>
      <dgm:spPr/>
      <dgm:t>
        <a:bodyPr/>
        <a:lstStyle/>
        <a:p>
          <a:endParaRPr lang="en-US" sz="6000">
            <a:solidFill>
              <a:schemeClr val="bg1"/>
            </a:solidFill>
          </a:endParaRPr>
        </a:p>
      </dgm:t>
    </dgm:pt>
    <dgm:pt modelId="{35A4BA80-53E2-479A-85CB-052E689A9CB5}">
      <dgm:prSet phldrT="[Text]" custT="1"/>
      <dgm:spPr/>
      <dgm:t>
        <a:bodyPr/>
        <a:lstStyle/>
        <a:p>
          <a:r>
            <a:rPr lang="id-ID" sz="2400" dirty="0">
              <a:ln w="0"/>
              <a:effectLst>
                <a:outerShdw blurRad="38100" dist="19050" dir="2700000" algn="tl" rotWithShape="0">
                  <a:schemeClr val="dk1">
                    <a:alpha val="40000"/>
                  </a:schemeClr>
                </a:outerShdw>
              </a:effectLst>
            </a:rPr>
            <a:t>Tenaga Lain sesuai pendidikan</a:t>
          </a:r>
          <a:endParaRPr lang="en-US" sz="2400" dirty="0"/>
        </a:p>
      </dgm:t>
    </dgm:pt>
    <dgm:pt modelId="{40FABF92-594D-484E-9889-08995B9F8012}" type="parTrans" cxnId="{2F3B5472-A4B7-42EC-B793-2A7EB1D9DDDC}">
      <dgm:prSet/>
      <dgm:spPr/>
      <dgm:t>
        <a:bodyPr/>
        <a:lstStyle/>
        <a:p>
          <a:endParaRPr lang="en-US" sz="6000">
            <a:solidFill>
              <a:schemeClr val="bg1"/>
            </a:solidFill>
          </a:endParaRPr>
        </a:p>
      </dgm:t>
    </dgm:pt>
    <dgm:pt modelId="{54DB9C41-AF1C-44FC-BF71-B41104D45963}" type="sibTrans" cxnId="{2F3B5472-A4B7-42EC-B793-2A7EB1D9DDDC}">
      <dgm:prSet/>
      <dgm:spPr/>
      <dgm:t>
        <a:bodyPr/>
        <a:lstStyle/>
        <a:p>
          <a:endParaRPr lang="en-US" sz="6000">
            <a:solidFill>
              <a:schemeClr val="bg1"/>
            </a:solidFill>
          </a:endParaRPr>
        </a:p>
      </dgm:t>
    </dgm:pt>
    <dgm:pt modelId="{09A4AF69-D894-4773-A060-0B1120008426}">
      <dgm:prSet custT="1"/>
      <dgm:spPr/>
      <dgm:t>
        <a:bodyPr/>
        <a:lstStyle/>
        <a:p>
          <a:r>
            <a:rPr lang="en-US" sz="2400"/>
            <a:t>Pelayanan Keperawatan</a:t>
          </a:r>
          <a:endParaRPr lang="en-US" sz="2400" dirty="0"/>
        </a:p>
      </dgm:t>
    </dgm:pt>
    <dgm:pt modelId="{1E81DA91-870A-4315-A280-9F1583D1B3FD}" type="parTrans" cxnId="{6631C808-288D-44A1-8DBC-81423B67FBB6}">
      <dgm:prSet/>
      <dgm:spPr/>
      <dgm:t>
        <a:bodyPr/>
        <a:lstStyle/>
        <a:p>
          <a:endParaRPr lang="en-US" sz="6000">
            <a:solidFill>
              <a:schemeClr val="bg1"/>
            </a:solidFill>
          </a:endParaRPr>
        </a:p>
      </dgm:t>
    </dgm:pt>
    <dgm:pt modelId="{DD20DFC2-E5AB-48FA-996E-EA79BC7146EE}" type="sibTrans" cxnId="{6631C808-288D-44A1-8DBC-81423B67FBB6}">
      <dgm:prSet/>
      <dgm:spPr/>
      <dgm:t>
        <a:bodyPr/>
        <a:lstStyle/>
        <a:p>
          <a:endParaRPr lang="en-US" sz="6000">
            <a:solidFill>
              <a:schemeClr val="bg1"/>
            </a:solidFill>
          </a:endParaRPr>
        </a:p>
      </dgm:t>
    </dgm:pt>
    <dgm:pt modelId="{5741E4D5-B7F8-47AA-946F-83C254921F25}">
      <dgm:prSet custT="1"/>
      <dgm:spPr/>
      <dgm:t>
        <a:bodyPr/>
        <a:lstStyle/>
        <a:p>
          <a:r>
            <a:rPr lang="en-US" sz="2400"/>
            <a:t>Pelayanan Farmasi</a:t>
          </a:r>
          <a:endParaRPr lang="en-US" sz="2400" dirty="0"/>
        </a:p>
      </dgm:t>
    </dgm:pt>
    <dgm:pt modelId="{12796684-BBC3-4356-9C5E-6FD424F9DFC3}" type="parTrans" cxnId="{3FFBF47E-214B-4C11-85E3-66F6EA6F6D8B}">
      <dgm:prSet/>
      <dgm:spPr/>
      <dgm:t>
        <a:bodyPr/>
        <a:lstStyle/>
        <a:p>
          <a:endParaRPr lang="en-US" sz="6000">
            <a:solidFill>
              <a:schemeClr val="bg1"/>
            </a:solidFill>
          </a:endParaRPr>
        </a:p>
      </dgm:t>
    </dgm:pt>
    <dgm:pt modelId="{756E204C-3695-4E71-B7EB-DA711F6A6922}" type="sibTrans" cxnId="{3FFBF47E-214B-4C11-85E3-66F6EA6F6D8B}">
      <dgm:prSet/>
      <dgm:spPr/>
      <dgm:t>
        <a:bodyPr/>
        <a:lstStyle/>
        <a:p>
          <a:endParaRPr lang="en-US" sz="6000">
            <a:solidFill>
              <a:schemeClr val="bg1"/>
            </a:solidFill>
          </a:endParaRPr>
        </a:p>
      </dgm:t>
    </dgm:pt>
    <dgm:pt modelId="{52BF278C-44E7-4931-A635-EF3C61208FA0}">
      <dgm:prSet custT="1"/>
      <dgm:spPr/>
      <dgm:t>
        <a:bodyPr/>
        <a:lstStyle/>
        <a:p>
          <a:r>
            <a:rPr lang="en-US" sz="2400"/>
            <a:t>Pelayanan Kebidanan</a:t>
          </a:r>
          <a:endParaRPr lang="en-US" sz="2400" dirty="0"/>
        </a:p>
      </dgm:t>
    </dgm:pt>
    <dgm:pt modelId="{7FAD2142-7B69-4521-8659-2B64F576E4A1}" type="parTrans" cxnId="{C1E97DE4-F974-429B-853D-EE84EE6DA871}">
      <dgm:prSet/>
      <dgm:spPr/>
      <dgm:t>
        <a:bodyPr/>
        <a:lstStyle/>
        <a:p>
          <a:endParaRPr lang="en-US" sz="6000">
            <a:solidFill>
              <a:schemeClr val="bg1"/>
            </a:solidFill>
          </a:endParaRPr>
        </a:p>
      </dgm:t>
    </dgm:pt>
    <dgm:pt modelId="{F6E3B733-EE30-481E-B12B-33DD74C727A0}" type="sibTrans" cxnId="{C1E97DE4-F974-429B-853D-EE84EE6DA871}">
      <dgm:prSet/>
      <dgm:spPr/>
      <dgm:t>
        <a:bodyPr/>
        <a:lstStyle/>
        <a:p>
          <a:endParaRPr lang="en-US" sz="6000">
            <a:solidFill>
              <a:schemeClr val="bg1"/>
            </a:solidFill>
          </a:endParaRPr>
        </a:p>
      </dgm:t>
    </dgm:pt>
    <dgm:pt modelId="{AA21B497-E230-4AB2-B544-9CE210A8FE80}">
      <dgm:prSet custT="1"/>
      <dgm:spPr/>
      <dgm:t>
        <a:bodyPr/>
        <a:lstStyle/>
        <a:p>
          <a:r>
            <a:rPr lang="en-US" sz="2400"/>
            <a:t>Pelayanan Kesehatan Masyarakat</a:t>
          </a:r>
          <a:endParaRPr lang="en-US" sz="2400" dirty="0"/>
        </a:p>
      </dgm:t>
    </dgm:pt>
    <dgm:pt modelId="{C2A29994-7A8E-4944-8515-2C5AB19AC910}" type="parTrans" cxnId="{CC5588B6-652E-4FB0-9632-C60289B62726}">
      <dgm:prSet/>
      <dgm:spPr/>
      <dgm:t>
        <a:bodyPr/>
        <a:lstStyle/>
        <a:p>
          <a:endParaRPr lang="en-US" sz="6000">
            <a:solidFill>
              <a:schemeClr val="bg1"/>
            </a:solidFill>
          </a:endParaRPr>
        </a:p>
      </dgm:t>
    </dgm:pt>
    <dgm:pt modelId="{B49524F9-A0C0-47A5-8C69-66343470B8EC}" type="sibTrans" cxnId="{CC5588B6-652E-4FB0-9632-C60289B62726}">
      <dgm:prSet/>
      <dgm:spPr/>
      <dgm:t>
        <a:bodyPr/>
        <a:lstStyle/>
        <a:p>
          <a:endParaRPr lang="en-US" sz="6000">
            <a:solidFill>
              <a:schemeClr val="bg1"/>
            </a:solidFill>
          </a:endParaRPr>
        </a:p>
      </dgm:t>
    </dgm:pt>
    <dgm:pt modelId="{2584ABCF-8BDF-41CE-BA7D-ADE0C1386F82}">
      <dgm:prSet custT="1"/>
      <dgm:spPr/>
      <dgm:t>
        <a:bodyPr/>
        <a:lstStyle/>
        <a:p>
          <a:r>
            <a:rPr lang="en-US" sz="2400"/>
            <a:t>Tenaga Perawat</a:t>
          </a:r>
          <a:endParaRPr lang="en-US" sz="2400" dirty="0"/>
        </a:p>
      </dgm:t>
    </dgm:pt>
    <dgm:pt modelId="{9741AA0E-9D57-4897-A870-1C15CAEE3FE9}" type="parTrans" cxnId="{6736430A-6CC4-465C-B2AC-A9EFE1C27ADB}">
      <dgm:prSet/>
      <dgm:spPr/>
      <dgm:t>
        <a:bodyPr/>
        <a:lstStyle/>
        <a:p>
          <a:endParaRPr lang="en-US" sz="6000">
            <a:solidFill>
              <a:schemeClr val="bg1"/>
            </a:solidFill>
          </a:endParaRPr>
        </a:p>
      </dgm:t>
    </dgm:pt>
    <dgm:pt modelId="{155ED642-47FF-475B-860D-A5E54AECD281}" type="sibTrans" cxnId="{6736430A-6CC4-465C-B2AC-A9EFE1C27ADB}">
      <dgm:prSet/>
      <dgm:spPr/>
      <dgm:t>
        <a:bodyPr/>
        <a:lstStyle/>
        <a:p>
          <a:endParaRPr lang="en-US" sz="6000">
            <a:solidFill>
              <a:schemeClr val="bg1"/>
            </a:solidFill>
          </a:endParaRPr>
        </a:p>
      </dgm:t>
    </dgm:pt>
    <dgm:pt modelId="{A6E1BF0F-E3F4-4CE1-BF19-E905DBD9017F}">
      <dgm:prSet custT="1"/>
      <dgm:spPr/>
      <dgm:t>
        <a:bodyPr/>
        <a:lstStyle/>
        <a:p>
          <a:r>
            <a:rPr lang="en-US" sz="2400"/>
            <a:t>Apoteker/Farmasi</a:t>
          </a:r>
          <a:endParaRPr lang="en-US" sz="2400" dirty="0"/>
        </a:p>
      </dgm:t>
    </dgm:pt>
    <dgm:pt modelId="{4082F177-A5FF-4C78-B727-5C8972E4232D}" type="parTrans" cxnId="{623292D0-2A37-4EC7-83C7-46087BFD6BA7}">
      <dgm:prSet/>
      <dgm:spPr/>
      <dgm:t>
        <a:bodyPr/>
        <a:lstStyle/>
        <a:p>
          <a:endParaRPr lang="en-US" sz="6000">
            <a:solidFill>
              <a:schemeClr val="bg1"/>
            </a:solidFill>
          </a:endParaRPr>
        </a:p>
      </dgm:t>
    </dgm:pt>
    <dgm:pt modelId="{4E82AE0A-7923-470F-962C-1440ACE8E49E}" type="sibTrans" cxnId="{623292D0-2A37-4EC7-83C7-46087BFD6BA7}">
      <dgm:prSet/>
      <dgm:spPr/>
      <dgm:t>
        <a:bodyPr/>
        <a:lstStyle/>
        <a:p>
          <a:endParaRPr lang="en-US" sz="6000">
            <a:solidFill>
              <a:schemeClr val="bg1"/>
            </a:solidFill>
          </a:endParaRPr>
        </a:p>
      </dgm:t>
    </dgm:pt>
    <dgm:pt modelId="{27A1670D-DF3C-421B-A3D2-26B87846A9ED}">
      <dgm:prSet custT="1"/>
      <dgm:spPr/>
      <dgm:t>
        <a:bodyPr/>
        <a:lstStyle/>
        <a:p>
          <a:r>
            <a:rPr lang="en-US" sz="2400"/>
            <a:t>Bidan</a:t>
          </a:r>
          <a:endParaRPr lang="en-US" sz="2400" dirty="0"/>
        </a:p>
      </dgm:t>
    </dgm:pt>
    <dgm:pt modelId="{B40F0BE5-3BDE-4443-B6C5-95EA956D32CB}" type="parTrans" cxnId="{584293E2-8C7A-4C01-91A3-EAB70931ABAE}">
      <dgm:prSet/>
      <dgm:spPr/>
      <dgm:t>
        <a:bodyPr/>
        <a:lstStyle/>
        <a:p>
          <a:endParaRPr lang="en-US" sz="6000">
            <a:solidFill>
              <a:schemeClr val="bg1"/>
            </a:solidFill>
          </a:endParaRPr>
        </a:p>
      </dgm:t>
    </dgm:pt>
    <dgm:pt modelId="{9C9ADAF3-9C87-43E7-90D2-92B73EAB0B6C}" type="sibTrans" cxnId="{584293E2-8C7A-4C01-91A3-EAB70931ABAE}">
      <dgm:prSet/>
      <dgm:spPr/>
      <dgm:t>
        <a:bodyPr/>
        <a:lstStyle/>
        <a:p>
          <a:endParaRPr lang="en-US" sz="6000">
            <a:solidFill>
              <a:schemeClr val="bg1"/>
            </a:solidFill>
          </a:endParaRPr>
        </a:p>
      </dgm:t>
    </dgm:pt>
    <dgm:pt modelId="{016CB3AE-E116-458C-A11F-61DE4A920922}">
      <dgm:prSet custT="1"/>
      <dgm:spPr/>
      <dgm:t>
        <a:bodyPr/>
        <a:lstStyle/>
        <a:p>
          <a:r>
            <a:rPr lang="en-US" sz="2400"/>
            <a:t>Tenaga Kesmas = SKM</a:t>
          </a:r>
          <a:endParaRPr lang="en-US" sz="2400" dirty="0"/>
        </a:p>
      </dgm:t>
    </dgm:pt>
    <dgm:pt modelId="{E4186A80-FAE9-418C-941B-1ADCD1C1ACC5}" type="parTrans" cxnId="{BF6CBED7-E61B-40E3-AB82-8B9A217DB69E}">
      <dgm:prSet/>
      <dgm:spPr/>
      <dgm:t>
        <a:bodyPr/>
        <a:lstStyle/>
        <a:p>
          <a:endParaRPr lang="en-US" sz="6000">
            <a:solidFill>
              <a:schemeClr val="bg1"/>
            </a:solidFill>
          </a:endParaRPr>
        </a:p>
      </dgm:t>
    </dgm:pt>
    <dgm:pt modelId="{B8C40B87-E71C-422A-90C5-772EF61F2797}" type="sibTrans" cxnId="{BF6CBED7-E61B-40E3-AB82-8B9A217DB69E}">
      <dgm:prSet/>
      <dgm:spPr/>
      <dgm:t>
        <a:bodyPr/>
        <a:lstStyle/>
        <a:p>
          <a:endParaRPr lang="en-US" sz="6000">
            <a:solidFill>
              <a:schemeClr val="bg1"/>
            </a:solidFill>
          </a:endParaRPr>
        </a:p>
      </dgm:t>
    </dgm:pt>
    <dgm:pt modelId="{19399F01-E8F2-4A10-897E-D5D7B2913504}">
      <dgm:prSet custT="1"/>
      <dgm:spPr/>
      <dgm:t>
        <a:bodyPr/>
        <a:lstStyle/>
        <a:p>
          <a:r>
            <a:rPr lang="en-US" sz="2400" dirty="0" err="1"/>
            <a:t>Dokter</a:t>
          </a:r>
          <a:endParaRPr lang="en-US" sz="2400" dirty="0"/>
        </a:p>
      </dgm:t>
    </dgm:pt>
    <dgm:pt modelId="{51CEEAA4-D572-4104-8EC5-48BC86D7D331}" type="parTrans" cxnId="{69F76386-D430-4F1F-A662-0629143A07FC}">
      <dgm:prSet/>
      <dgm:spPr/>
      <dgm:t>
        <a:bodyPr/>
        <a:lstStyle/>
        <a:p>
          <a:endParaRPr lang="en-US" sz="6000">
            <a:solidFill>
              <a:schemeClr val="bg1"/>
            </a:solidFill>
          </a:endParaRPr>
        </a:p>
      </dgm:t>
    </dgm:pt>
    <dgm:pt modelId="{074C198A-13BD-4B6A-86FA-2C09E2AE419E}" type="sibTrans" cxnId="{69F76386-D430-4F1F-A662-0629143A07FC}">
      <dgm:prSet/>
      <dgm:spPr/>
      <dgm:t>
        <a:bodyPr/>
        <a:lstStyle/>
        <a:p>
          <a:endParaRPr lang="en-US" sz="6000">
            <a:solidFill>
              <a:schemeClr val="bg1"/>
            </a:solidFill>
          </a:endParaRPr>
        </a:p>
      </dgm:t>
    </dgm:pt>
    <dgm:pt modelId="{2758173A-248E-42D9-B15A-8AC001053624}" type="pres">
      <dgm:prSet presAssocID="{276B2F76-3504-41D5-BEBF-88B0D3E57BBC}" presName="Name0" presStyleCnt="0">
        <dgm:presLayoutVars>
          <dgm:dir/>
          <dgm:animLvl val="lvl"/>
          <dgm:resizeHandles val="exact"/>
        </dgm:presLayoutVars>
      </dgm:prSet>
      <dgm:spPr/>
      <dgm:t>
        <a:bodyPr/>
        <a:lstStyle/>
        <a:p>
          <a:endParaRPr lang="en-US"/>
        </a:p>
      </dgm:t>
    </dgm:pt>
    <dgm:pt modelId="{C6EE22CE-6FAF-4144-BD93-D7AF5507025E}" type="pres">
      <dgm:prSet presAssocID="{9E042412-03AE-4502-B69C-64264B1B23B0}" presName="linNode" presStyleCnt="0"/>
      <dgm:spPr/>
    </dgm:pt>
    <dgm:pt modelId="{36AC7BCE-F217-471B-B493-BD863E842E81}" type="pres">
      <dgm:prSet presAssocID="{9E042412-03AE-4502-B69C-64264B1B23B0}" presName="parentText" presStyleLbl="node1" presStyleIdx="0" presStyleCnt="7">
        <dgm:presLayoutVars>
          <dgm:chMax val="1"/>
          <dgm:bulletEnabled val="1"/>
        </dgm:presLayoutVars>
      </dgm:prSet>
      <dgm:spPr/>
      <dgm:t>
        <a:bodyPr/>
        <a:lstStyle/>
        <a:p>
          <a:endParaRPr lang="en-US"/>
        </a:p>
      </dgm:t>
    </dgm:pt>
    <dgm:pt modelId="{D8D18CD5-B545-4037-9465-27F7251EFA52}" type="pres">
      <dgm:prSet presAssocID="{9E042412-03AE-4502-B69C-64264B1B23B0}" presName="descendantText" presStyleLbl="alignAccFollowNode1" presStyleIdx="0" presStyleCnt="7">
        <dgm:presLayoutVars>
          <dgm:bulletEnabled val="1"/>
        </dgm:presLayoutVars>
      </dgm:prSet>
      <dgm:spPr/>
      <dgm:t>
        <a:bodyPr/>
        <a:lstStyle/>
        <a:p>
          <a:endParaRPr lang="en-US"/>
        </a:p>
      </dgm:t>
    </dgm:pt>
    <dgm:pt modelId="{41BAA5B4-C3B5-4680-AC47-CC8A7B0EE2D5}" type="pres">
      <dgm:prSet presAssocID="{8FB9E0AD-3631-4E98-8A61-2E03C482DF6B}" presName="sp" presStyleCnt="0"/>
      <dgm:spPr/>
    </dgm:pt>
    <dgm:pt modelId="{2342BCB8-95F4-4BD7-896C-51047BFAC5DD}" type="pres">
      <dgm:prSet presAssocID="{09A4AF69-D894-4773-A060-0B1120008426}" presName="linNode" presStyleCnt="0"/>
      <dgm:spPr/>
    </dgm:pt>
    <dgm:pt modelId="{7FC18C0C-DA3C-4DBC-A203-A9AA47AD7D1D}" type="pres">
      <dgm:prSet presAssocID="{09A4AF69-D894-4773-A060-0B1120008426}" presName="parentText" presStyleLbl="node1" presStyleIdx="1" presStyleCnt="7">
        <dgm:presLayoutVars>
          <dgm:chMax val="1"/>
          <dgm:bulletEnabled val="1"/>
        </dgm:presLayoutVars>
      </dgm:prSet>
      <dgm:spPr/>
      <dgm:t>
        <a:bodyPr/>
        <a:lstStyle/>
        <a:p>
          <a:endParaRPr lang="en-US"/>
        </a:p>
      </dgm:t>
    </dgm:pt>
    <dgm:pt modelId="{C29D457E-D84B-4323-B559-C79934C02970}" type="pres">
      <dgm:prSet presAssocID="{09A4AF69-D894-4773-A060-0B1120008426}" presName="descendantText" presStyleLbl="alignAccFollowNode1" presStyleIdx="1" presStyleCnt="7">
        <dgm:presLayoutVars>
          <dgm:bulletEnabled val="1"/>
        </dgm:presLayoutVars>
      </dgm:prSet>
      <dgm:spPr/>
      <dgm:t>
        <a:bodyPr/>
        <a:lstStyle/>
        <a:p>
          <a:endParaRPr lang="en-US"/>
        </a:p>
      </dgm:t>
    </dgm:pt>
    <dgm:pt modelId="{CBB5D8C1-B3CD-4390-9DD3-E6221329F11E}" type="pres">
      <dgm:prSet presAssocID="{DD20DFC2-E5AB-48FA-996E-EA79BC7146EE}" presName="sp" presStyleCnt="0"/>
      <dgm:spPr/>
    </dgm:pt>
    <dgm:pt modelId="{A50B0173-4A12-4E32-993C-DFB9FCD7E2B1}" type="pres">
      <dgm:prSet presAssocID="{5741E4D5-B7F8-47AA-946F-83C254921F25}" presName="linNode" presStyleCnt="0"/>
      <dgm:spPr/>
    </dgm:pt>
    <dgm:pt modelId="{EF0528BB-78B9-4D43-A15A-8509DF76845B}" type="pres">
      <dgm:prSet presAssocID="{5741E4D5-B7F8-47AA-946F-83C254921F25}" presName="parentText" presStyleLbl="node1" presStyleIdx="2" presStyleCnt="7">
        <dgm:presLayoutVars>
          <dgm:chMax val="1"/>
          <dgm:bulletEnabled val="1"/>
        </dgm:presLayoutVars>
      </dgm:prSet>
      <dgm:spPr/>
      <dgm:t>
        <a:bodyPr/>
        <a:lstStyle/>
        <a:p>
          <a:endParaRPr lang="en-US"/>
        </a:p>
      </dgm:t>
    </dgm:pt>
    <dgm:pt modelId="{62F7120E-22BA-406F-8987-F376C41D2CB9}" type="pres">
      <dgm:prSet presAssocID="{5741E4D5-B7F8-47AA-946F-83C254921F25}" presName="descendantText" presStyleLbl="alignAccFollowNode1" presStyleIdx="2" presStyleCnt="7">
        <dgm:presLayoutVars>
          <dgm:bulletEnabled val="1"/>
        </dgm:presLayoutVars>
      </dgm:prSet>
      <dgm:spPr/>
      <dgm:t>
        <a:bodyPr/>
        <a:lstStyle/>
        <a:p>
          <a:endParaRPr lang="en-US"/>
        </a:p>
      </dgm:t>
    </dgm:pt>
    <dgm:pt modelId="{4EB6DFB8-7852-4384-8964-F47AC3411C4F}" type="pres">
      <dgm:prSet presAssocID="{756E204C-3695-4E71-B7EB-DA711F6A6922}" presName="sp" presStyleCnt="0"/>
      <dgm:spPr/>
    </dgm:pt>
    <dgm:pt modelId="{6B8AE00B-6862-4751-BD0E-99F05EFF6737}" type="pres">
      <dgm:prSet presAssocID="{52BF278C-44E7-4931-A635-EF3C61208FA0}" presName="linNode" presStyleCnt="0"/>
      <dgm:spPr/>
    </dgm:pt>
    <dgm:pt modelId="{108A44F7-A6CF-4C5E-B9A6-5724D3312FA2}" type="pres">
      <dgm:prSet presAssocID="{52BF278C-44E7-4931-A635-EF3C61208FA0}" presName="parentText" presStyleLbl="node1" presStyleIdx="3" presStyleCnt="7">
        <dgm:presLayoutVars>
          <dgm:chMax val="1"/>
          <dgm:bulletEnabled val="1"/>
        </dgm:presLayoutVars>
      </dgm:prSet>
      <dgm:spPr/>
      <dgm:t>
        <a:bodyPr/>
        <a:lstStyle/>
        <a:p>
          <a:endParaRPr lang="en-US"/>
        </a:p>
      </dgm:t>
    </dgm:pt>
    <dgm:pt modelId="{227FB34B-0489-4F00-A065-19E89AB380CE}" type="pres">
      <dgm:prSet presAssocID="{52BF278C-44E7-4931-A635-EF3C61208FA0}" presName="descendantText" presStyleLbl="alignAccFollowNode1" presStyleIdx="3" presStyleCnt="7">
        <dgm:presLayoutVars>
          <dgm:bulletEnabled val="1"/>
        </dgm:presLayoutVars>
      </dgm:prSet>
      <dgm:spPr/>
      <dgm:t>
        <a:bodyPr/>
        <a:lstStyle/>
        <a:p>
          <a:endParaRPr lang="en-US"/>
        </a:p>
      </dgm:t>
    </dgm:pt>
    <dgm:pt modelId="{55D2162A-418A-4EC6-8DE8-8D9F0C5F5857}" type="pres">
      <dgm:prSet presAssocID="{F6E3B733-EE30-481E-B12B-33DD74C727A0}" presName="sp" presStyleCnt="0"/>
      <dgm:spPr/>
    </dgm:pt>
    <dgm:pt modelId="{B428D8AC-39CA-4036-B770-A46457CA1F7C}" type="pres">
      <dgm:prSet presAssocID="{AA21B497-E230-4AB2-B544-9CE210A8FE80}" presName="linNode" presStyleCnt="0"/>
      <dgm:spPr/>
    </dgm:pt>
    <dgm:pt modelId="{39300483-DB77-4DB8-BBEC-1658C481990D}" type="pres">
      <dgm:prSet presAssocID="{AA21B497-E230-4AB2-B544-9CE210A8FE80}" presName="parentText" presStyleLbl="node1" presStyleIdx="4" presStyleCnt="7">
        <dgm:presLayoutVars>
          <dgm:chMax val="1"/>
          <dgm:bulletEnabled val="1"/>
        </dgm:presLayoutVars>
      </dgm:prSet>
      <dgm:spPr/>
      <dgm:t>
        <a:bodyPr/>
        <a:lstStyle/>
        <a:p>
          <a:endParaRPr lang="en-US"/>
        </a:p>
      </dgm:t>
    </dgm:pt>
    <dgm:pt modelId="{07670F84-1DA1-4A7F-BEC0-036E4C2A9231}" type="pres">
      <dgm:prSet presAssocID="{AA21B497-E230-4AB2-B544-9CE210A8FE80}" presName="descendantText" presStyleLbl="alignAccFollowNode1" presStyleIdx="4" presStyleCnt="7">
        <dgm:presLayoutVars>
          <dgm:bulletEnabled val="1"/>
        </dgm:presLayoutVars>
      </dgm:prSet>
      <dgm:spPr/>
      <dgm:t>
        <a:bodyPr/>
        <a:lstStyle/>
        <a:p>
          <a:endParaRPr lang="en-US"/>
        </a:p>
      </dgm:t>
    </dgm:pt>
    <dgm:pt modelId="{821A897E-7FD1-4DFC-B58A-B4D3183C45BB}" type="pres">
      <dgm:prSet presAssocID="{B49524F9-A0C0-47A5-8C69-66343470B8EC}" presName="sp" presStyleCnt="0"/>
      <dgm:spPr/>
    </dgm:pt>
    <dgm:pt modelId="{1F6EFEAA-DFA6-4B84-AE86-2C63BABBC0D6}" type="pres">
      <dgm:prSet presAssocID="{8007E512-DEDC-4923-A75D-9FCE1C98C846}" presName="linNode" presStyleCnt="0"/>
      <dgm:spPr/>
    </dgm:pt>
    <dgm:pt modelId="{1A864383-0699-4B89-9B9E-8D0FBAF1F904}" type="pres">
      <dgm:prSet presAssocID="{8007E512-DEDC-4923-A75D-9FCE1C98C846}" presName="parentText" presStyleLbl="node1" presStyleIdx="5" presStyleCnt="7">
        <dgm:presLayoutVars>
          <dgm:chMax val="1"/>
          <dgm:bulletEnabled val="1"/>
        </dgm:presLayoutVars>
      </dgm:prSet>
      <dgm:spPr/>
      <dgm:t>
        <a:bodyPr/>
        <a:lstStyle/>
        <a:p>
          <a:endParaRPr lang="en-US"/>
        </a:p>
      </dgm:t>
    </dgm:pt>
    <dgm:pt modelId="{9A26C71A-FAB3-4A38-B3E5-BF75EB1750B0}" type="pres">
      <dgm:prSet presAssocID="{8007E512-DEDC-4923-A75D-9FCE1C98C846}" presName="descendantText" presStyleLbl="alignAccFollowNode1" presStyleIdx="5" presStyleCnt="7">
        <dgm:presLayoutVars>
          <dgm:bulletEnabled val="1"/>
        </dgm:presLayoutVars>
      </dgm:prSet>
      <dgm:spPr/>
      <dgm:t>
        <a:bodyPr/>
        <a:lstStyle/>
        <a:p>
          <a:endParaRPr lang="en-US"/>
        </a:p>
      </dgm:t>
    </dgm:pt>
    <dgm:pt modelId="{29BA12D5-BADF-405A-B4A9-CE2600158E5D}" type="pres">
      <dgm:prSet presAssocID="{59172E8F-EEAC-4C87-B4C0-E6D787B2ABF4}" presName="sp" presStyleCnt="0"/>
      <dgm:spPr/>
    </dgm:pt>
    <dgm:pt modelId="{649BF9B7-2532-41AF-ACB3-CAC76756F8FE}" type="pres">
      <dgm:prSet presAssocID="{A0C8BFD9-8552-4F60-A878-A4495B9B972C}" presName="linNode" presStyleCnt="0"/>
      <dgm:spPr/>
    </dgm:pt>
    <dgm:pt modelId="{5026821A-D8AA-4E9F-9A25-D3FC60D03DD1}" type="pres">
      <dgm:prSet presAssocID="{A0C8BFD9-8552-4F60-A878-A4495B9B972C}" presName="parentText" presStyleLbl="node1" presStyleIdx="6" presStyleCnt="7">
        <dgm:presLayoutVars>
          <dgm:chMax val="1"/>
          <dgm:bulletEnabled val="1"/>
        </dgm:presLayoutVars>
      </dgm:prSet>
      <dgm:spPr/>
      <dgm:t>
        <a:bodyPr/>
        <a:lstStyle/>
        <a:p>
          <a:endParaRPr lang="en-US"/>
        </a:p>
      </dgm:t>
    </dgm:pt>
    <dgm:pt modelId="{389F2B6C-6DCD-46D7-93DD-BB68D4F6036B}" type="pres">
      <dgm:prSet presAssocID="{A0C8BFD9-8552-4F60-A878-A4495B9B972C}" presName="descendantText" presStyleLbl="alignAccFollowNode1" presStyleIdx="6" presStyleCnt="7">
        <dgm:presLayoutVars>
          <dgm:bulletEnabled val="1"/>
        </dgm:presLayoutVars>
      </dgm:prSet>
      <dgm:spPr/>
      <dgm:t>
        <a:bodyPr/>
        <a:lstStyle/>
        <a:p>
          <a:endParaRPr lang="en-US"/>
        </a:p>
      </dgm:t>
    </dgm:pt>
  </dgm:ptLst>
  <dgm:cxnLst>
    <dgm:cxn modelId="{69F76386-D430-4F1F-A662-0629143A07FC}" srcId="{9E042412-03AE-4502-B69C-64264B1B23B0}" destId="{19399F01-E8F2-4A10-897E-D5D7B2913504}" srcOrd="1" destOrd="0" parTransId="{51CEEAA4-D572-4104-8EC5-48BC86D7D331}" sibTransId="{074C198A-13BD-4B6A-86FA-2C09E2AE419E}"/>
    <dgm:cxn modelId="{DB26E7BE-F002-482D-A12F-78C5D28A1D8C}" type="presOf" srcId="{668937A5-9F43-4539-875F-73874D699407}" destId="{D8D18CD5-B545-4037-9465-27F7251EFA52}" srcOrd="0" destOrd="0" presId="urn:microsoft.com/office/officeart/2005/8/layout/vList5"/>
    <dgm:cxn modelId="{6736430A-6CC4-465C-B2AC-A9EFE1C27ADB}" srcId="{09A4AF69-D894-4773-A060-0B1120008426}" destId="{2584ABCF-8BDF-41CE-BA7D-ADE0C1386F82}" srcOrd="0" destOrd="0" parTransId="{9741AA0E-9D57-4897-A870-1C15CAEE3FE9}" sibTransId="{155ED642-47FF-475B-860D-A5E54AECD281}"/>
    <dgm:cxn modelId="{CC5588B6-652E-4FB0-9632-C60289B62726}" srcId="{276B2F76-3504-41D5-BEBF-88B0D3E57BBC}" destId="{AA21B497-E230-4AB2-B544-9CE210A8FE80}" srcOrd="4" destOrd="0" parTransId="{C2A29994-7A8E-4944-8515-2C5AB19AC910}" sibTransId="{B49524F9-A0C0-47A5-8C69-66343470B8EC}"/>
    <dgm:cxn modelId="{D62ABC3B-61CB-4120-A253-8C7C2D031E8D}" srcId="{276B2F76-3504-41D5-BEBF-88B0D3E57BBC}" destId="{8007E512-DEDC-4923-A75D-9FCE1C98C846}" srcOrd="5" destOrd="0" parTransId="{5659C301-DFBB-4C30-9E84-2BF60664D1C3}" sibTransId="{59172E8F-EEAC-4C87-B4C0-E6D787B2ABF4}"/>
    <dgm:cxn modelId="{4C30C1A4-D774-4450-AD1F-32BD209E7E40}" type="presOf" srcId="{5741E4D5-B7F8-47AA-946F-83C254921F25}" destId="{EF0528BB-78B9-4D43-A15A-8509DF76845B}" srcOrd="0" destOrd="0" presId="urn:microsoft.com/office/officeart/2005/8/layout/vList5"/>
    <dgm:cxn modelId="{2F3B5472-A4B7-42EC-B793-2A7EB1D9DDDC}" srcId="{A0C8BFD9-8552-4F60-A878-A4495B9B972C}" destId="{35A4BA80-53E2-479A-85CB-052E689A9CB5}" srcOrd="0" destOrd="0" parTransId="{40FABF92-594D-484E-9889-08995B9F8012}" sibTransId="{54DB9C41-AF1C-44FC-BF71-B41104D45963}"/>
    <dgm:cxn modelId="{1182E8F9-B40D-44AD-9926-88941344C02C}" type="presOf" srcId="{AA21B497-E230-4AB2-B544-9CE210A8FE80}" destId="{39300483-DB77-4DB8-BBEC-1658C481990D}" srcOrd="0" destOrd="0" presId="urn:microsoft.com/office/officeart/2005/8/layout/vList5"/>
    <dgm:cxn modelId="{C1E97DE4-F974-429B-853D-EE84EE6DA871}" srcId="{276B2F76-3504-41D5-BEBF-88B0D3E57BBC}" destId="{52BF278C-44E7-4931-A635-EF3C61208FA0}" srcOrd="3" destOrd="0" parTransId="{7FAD2142-7B69-4521-8659-2B64F576E4A1}" sibTransId="{F6E3B733-EE30-481E-B12B-33DD74C727A0}"/>
    <dgm:cxn modelId="{4ED581FF-EFAE-482F-9995-11BEB7C1293C}" type="presOf" srcId="{A0C8BFD9-8552-4F60-A878-A4495B9B972C}" destId="{5026821A-D8AA-4E9F-9A25-D3FC60D03DD1}" srcOrd="0" destOrd="0" presId="urn:microsoft.com/office/officeart/2005/8/layout/vList5"/>
    <dgm:cxn modelId="{B2776773-CEED-4193-80EC-F06C2721637A}" type="presOf" srcId="{276B2F76-3504-41D5-BEBF-88B0D3E57BBC}" destId="{2758173A-248E-42D9-B15A-8AC001053624}" srcOrd="0" destOrd="0" presId="urn:microsoft.com/office/officeart/2005/8/layout/vList5"/>
    <dgm:cxn modelId="{1E737CD7-2D5A-4A4D-ADCF-F7624A2D3422}" type="presOf" srcId="{8007E512-DEDC-4923-A75D-9FCE1C98C846}" destId="{1A864383-0699-4B89-9B9E-8D0FBAF1F904}" srcOrd="0" destOrd="0" presId="urn:microsoft.com/office/officeart/2005/8/layout/vList5"/>
    <dgm:cxn modelId="{FAE935A5-7F01-4684-A4CE-85339843352F}" srcId="{9E042412-03AE-4502-B69C-64264B1B23B0}" destId="{668937A5-9F43-4539-875F-73874D699407}" srcOrd="0" destOrd="0" parTransId="{6ECB05FF-0975-43EB-B872-B2237FB5F996}" sibTransId="{ADD9F204-F666-4EAB-B8AA-7469F13DBAA0}"/>
    <dgm:cxn modelId="{623292D0-2A37-4EC7-83C7-46087BFD6BA7}" srcId="{5741E4D5-B7F8-47AA-946F-83C254921F25}" destId="{A6E1BF0F-E3F4-4CE1-BF19-E905DBD9017F}" srcOrd="0" destOrd="0" parTransId="{4082F177-A5FF-4C78-B727-5C8972E4232D}" sibTransId="{4E82AE0A-7923-470F-962C-1440ACE8E49E}"/>
    <dgm:cxn modelId="{455F78F7-6B22-4372-875C-8D9666B256F0}" type="presOf" srcId="{19399F01-E8F2-4A10-897E-D5D7B2913504}" destId="{D8D18CD5-B545-4037-9465-27F7251EFA52}" srcOrd="0" destOrd="1" presId="urn:microsoft.com/office/officeart/2005/8/layout/vList5"/>
    <dgm:cxn modelId="{947F7183-63C5-4925-8422-5900EC698639}" srcId="{8007E512-DEDC-4923-A75D-9FCE1C98C846}" destId="{E1CF4714-0560-43EB-A04E-D4B04F5BC3DD}" srcOrd="0" destOrd="0" parTransId="{0C36B05F-D254-46F8-BFB4-BB8803E8B33C}" sibTransId="{3B911E63-D59E-4816-BF54-6A85D77DEEC7}"/>
    <dgm:cxn modelId="{EDA8298F-D47C-44A4-A9AA-0DE5B6264027}" type="presOf" srcId="{E1CF4714-0560-43EB-A04E-D4B04F5BC3DD}" destId="{9A26C71A-FAB3-4A38-B3E5-BF75EB1750B0}" srcOrd="0" destOrd="0" presId="urn:microsoft.com/office/officeart/2005/8/layout/vList5"/>
    <dgm:cxn modelId="{86301C95-0CF5-43C7-B6C2-068423C19A1E}" type="presOf" srcId="{09A4AF69-D894-4773-A060-0B1120008426}" destId="{7FC18C0C-DA3C-4DBC-A203-A9AA47AD7D1D}" srcOrd="0" destOrd="0" presId="urn:microsoft.com/office/officeart/2005/8/layout/vList5"/>
    <dgm:cxn modelId="{71B88A89-0339-4DD7-A07D-26789E511876}" type="presOf" srcId="{A6E1BF0F-E3F4-4CE1-BF19-E905DBD9017F}" destId="{62F7120E-22BA-406F-8987-F376C41D2CB9}" srcOrd="0" destOrd="0" presId="urn:microsoft.com/office/officeart/2005/8/layout/vList5"/>
    <dgm:cxn modelId="{3B68B29D-25FE-4B10-9761-F10A47BD9F8C}" type="presOf" srcId="{35A4BA80-53E2-479A-85CB-052E689A9CB5}" destId="{389F2B6C-6DCD-46D7-93DD-BB68D4F6036B}" srcOrd="0" destOrd="0" presId="urn:microsoft.com/office/officeart/2005/8/layout/vList5"/>
    <dgm:cxn modelId="{3FFBF47E-214B-4C11-85E3-66F6EA6F6D8B}" srcId="{276B2F76-3504-41D5-BEBF-88B0D3E57BBC}" destId="{5741E4D5-B7F8-47AA-946F-83C254921F25}" srcOrd="2" destOrd="0" parTransId="{12796684-BBC3-4356-9C5E-6FD424F9DFC3}" sibTransId="{756E204C-3695-4E71-B7EB-DA711F6A6922}"/>
    <dgm:cxn modelId="{6631C808-288D-44A1-8DBC-81423B67FBB6}" srcId="{276B2F76-3504-41D5-BEBF-88B0D3E57BBC}" destId="{09A4AF69-D894-4773-A060-0B1120008426}" srcOrd="1" destOrd="0" parTransId="{1E81DA91-870A-4315-A280-9F1583D1B3FD}" sibTransId="{DD20DFC2-E5AB-48FA-996E-EA79BC7146EE}"/>
    <dgm:cxn modelId="{BF6CBED7-E61B-40E3-AB82-8B9A217DB69E}" srcId="{AA21B497-E230-4AB2-B544-9CE210A8FE80}" destId="{016CB3AE-E116-458C-A11F-61DE4A920922}" srcOrd="0" destOrd="0" parTransId="{E4186A80-FAE9-418C-941B-1ADCD1C1ACC5}" sibTransId="{B8C40B87-E71C-422A-90C5-772EF61F2797}"/>
    <dgm:cxn modelId="{B95CFD22-94E9-49D5-90C0-21EFCDDB482D}" srcId="{276B2F76-3504-41D5-BEBF-88B0D3E57BBC}" destId="{A0C8BFD9-8552-4F60-A878-A4495B9B972C}" srcOrd="6" destOrd="0" parTransId="{0E8C80CE-7128-403E-976F-45E99789F5A6}" sibTransId="{2A0B5A73-33A1-48CB-8E35-0758B0248F9B}"/>
    <dgm:cxn modelId="{0A404A4F-2CBF-4A60-93E3-4AFFB672C288}" type="presOf" srcId="{2584ABCF-8BDF-41CE-BA7D-ADE0C1386F82}" destId="{C29D457E-D84B-4323-B559-C79934C02970}" srcOrd="0" destOrd="0" presId="urn:microsoft.com/office/officeart/2005/8/layout/vList5"/>
    <dgm:cxn modelId="{566E20FB-33CA-46EF-9C93-135410990222}" type="presOf" srcId="{27A1670D-DF3C-421B-A3D2-26B87846A9ED}" destId="{227FB34B-0489-4F00-A065-19E89AB380CE}" srcOrd="0" destOrd="0" presId="urn:microsoft.com/office/officeart/2005/8/layout/vList5"/>
    <dgm:cxn modelId="{DE853080-6D32-4F13-A871-E1A52B4FC458}" type="presOf" srcId="{52BF278C-44E7-4931-A635-EF3C61208FA0}" destId="{108A44F7-A6CF-4C5E-B9A6-5724D3312FA2}" srcOrd="0" destOrd="0" presId="urn:microsoft.com/office/officeart/2005/8/layout/vList5"/>
    <dgm:cxn modelId="{584293E2-8C7A-4C01-91A3-EAB70931ABAE}" srcId="{52BF278C-44E7-4931-A635-EF3C61208FA0}" destId="{27A1670D-DF3C-421B-A3D2-26B87846A9ED}" srcOrd="0" destOrd="0" parTransId="{B40F0BE5-3BDE-4443-B6C5-95EA956D32CB}" sibTransId="{9C9ADAF3-9C87-43E7-90D2-92B73EAB0B6C}"/>
    <dgm:cxn modelId="{52F03C66-FEE1-4C58-823E-303D2B7C87F4}" srcId="{276B2F76-3504-41D5-BEBF-88B0D3E57BBC}" destId="{9E042412-03AE-4502-B69C-64264B1B23B0}" srcOrd="0" destOrd="0" parTransId="{C4AF0345-8F20-42A7-9528-BA7DC9F8F550}" sibTransId="{8FB9E0AD-3631-4E98-8A61-2E03C482DF6B}"/>
    <dgm:cxn modelId="{F4EE07ED-5A95-404D-A59A-853595CE19A2}" type="presOf" srcId="{016CB3AE-E116-458C-A11F-61DE4A920922}" destId="{07670F84-1DA1-4A7F-BEC0-036E4C2A9231}" srcOrd="0" destOrd="0" presId="urn:microsoft.com/office/officeart/2005/8/layout/vList5"/>
    <dgm:cxn modelId="{6F28B927-32A9-49B9-8F94-7193EE47925B}" type="presOf" srcId="{9E042412-03AE-4502-B69C-64264B1B23B0}" destId="{36AC7BCE-F217-471B-B493-BD863E842E81}" srcOrd="0" destOrd="0" presId="urn:microsoft.com/office/officeart/2005/8/layout/vList5"/>
    <dgm:cxn modelId="{AA34D0C2-CF11-4CB9-99B4-465C97BC24AF}" type="presParOf" srcId="{2758173A-248E-42D9-B15A-8AC001053624}" destId="{C6EE22CE-6FAF-4144-BD93-D7AF5507025E}" srcOrd="0" destOrd="0" presId="urn:microsoft.com/office/officeart/2005/8/layout/vList5"/>
    <dgm:cxn modelId="{F66F1FE9-42B3-4278-ABF5-C0E708A3FDF0}" type="presParOf" srcId="{C6EE22CE-6FAF-4144-BD93-D7AF5507025E}" destId="{36AC7BCE-F217-471B-B493-BD863E842E81}" srcOrd="0" destOrd="0" presId="urn:microsoft.com/office/officeart/2005/8/layout/vList5"/>
    <dgm:cxn modelId="{35D5C98D-38F6-4815-9DE0-8E25F26AE71B}" type="presParOf" srcId="{C6EE22CE-6FAF-4144-BD93-D7AF5507025E}" destId="{D8D18CD5-B545-4037-9465-27F7251EFA52}" srcOrd="1" destOrd="0" presId="urn:microsoft.com/office/officeart/2005/8/layout/vList5"/>
    <dgm:cxn modelId="{7849023C-3478-4103-A257-0D923141B909}" type="presParOf" srcId="{2758173A-248E-42D9-B15A-8AC001053624}" destId="{41BAA5B4-C3B5-4680-AC47-CC8A7B0EE2D5}" srcOrd="1" destOrd="0" presId="urn:microsoft.com/office/officeart/2005/8/layout/vList5"/>
    <dgm:cxn modelId="{A633C775-8516-474B-9041-5EC1D59DE168}" type="presParOf" srcId="{2758173A-248E-42D9-B15A-8AC001053624}" destId="{2342BCB8-95F4-4BD7-896C-51047BFAC5DD}" srcOrd="2" destOrd="0" presId="urn:microsoft.com/office/officeart/2005/8/layout/vList5"/>
    <dgm:cxn modelId="{6EA4C077-39D6-4239-9ED7-26FD7896400B}" type="presParOf" srcId="{2342BCB8-95F4-4BD7-896C-51047BFAC5DD}" destId="{7FC18C0C-DA3C-4DBC-A203-A9AA47AD7D1D}" srcOrd="0" destOrd="0" presId="urn:microsoft.com/office/officeart/2005/8/layout/vList5"/>
    <dgm:cxn modelId="{81A3AE06-B71B-4235-BBC0-0DEB2EA26A6B}" type="presParOf" srcId="{2342BCB8-95F4-4BD7-896C-51047BFAC5DD}" destId="{C29D457E-D84B-4323-B559-C79934C02970}" srcOrd="1" destOrd="0" presId="urn:microsoft.com/office/officeart/2005/8/layout/vList5"/>
    <dgm:cxn modelId="{AFE1B14B-D70E-4BE8-B188-CD5A82E35B2C}" type="presParOf" srcId="{2758173A-248E-42D9-B15A-8AC001053624}" destId="{CBB5D8C1-B3CD-4390-9DD3-E6221329F11E}" srcOrd="3" destOrd="0" presId="urn:microsoft.com/office/officeart/2005/8/layout/vList5"/>
    <dgm:cxn modelId="{2F8D8E4E-8994-454B-BA8D-81528CCC277B}" type="presParOf" srcId="{2758173A-248E-42D9-B15A-8AC001053624}" destId="{A50B0173-4A12-4E32-993C-DFB9FCD7E2B1}" srcOrd="4" destOrd="0" presId="urn:microsoft.com/office/officeart/2005/8/layout/vList5"/>
    <dgm:cxn modelId="{A8D2CDDE-54EB-45FE-B7FD-A5F33DBCE5A0}" type="presParOf" srcId="{A50B0173-4A12-4E32-993C-DFB9FCD7E2B1}" destId="{EF0528BB-78B9-4D43-A15A-8509DF76845B}" srcOrd="0" destOrd="0" presId="urn:microsoft.com/office/officeart/2005/8/layout/vList5"/>
    <dgm:cxn modelId="{84F5E431-1B5A-47ED-B822-B3DA120F0FC9}" type="presParOf" srcId="{A50B0173-4A12-4E32-993C-DFB9FCD7E2B1}" destId="{62F7120E-22BA-406F-8987-F376C41D2CB9}" srcOrd="1" destOrd="0" presId="urn:microsoft.com/office/officeart/2005/8/layout/vList5"/>
    <dgm:cxn modelId="{B958DAAB-F6C3-4FD2-8A4B-393EEAEB296C}" type="presParOf" srcId="{2758173A-248E-42D9-B15A-8AC001053624}" destId="{4EB6DFB8-7852-4384-8964-F47AC3411C4F}" srcOrd="5" destOrd="0" presId="urn:microsoft.com/office/officeart/2005/8/layout/vList5"/>
    <dgm:cxn modelId="{5E5C5619-C5C1-4CEA-A518-9E47AFAEADFB}" type="presParOf" srcId="{2758173A-248E-42D9-B15A-8AC001053624}" destId="{6B8AE00B-6862-4751-BD0E-99F05EFF6737}" srcOrd="6" destOrd="0" presId="urn:microsoft.com/office/officeart/2005/8/layout/vList5"/>
    <dgm:cxn modelId="{2CCC1386-E5DC-4526-9600-586C29EB1B6D}" type="presParOf" srcId="{6B8AE00B-6862-4751-BD0E-99F05EFF6737}" destId="{108A44F7-A6CF-4C5E-B9A6-5724D3312FA2}" srcOrd="0" destOrd="0" presId="urn:microsoft.com/office/officeart/2005/8/layout/vList5"/>
    <dgm:cxn modelId="{B6578F59-D0F9-49ED-BDF9-C88A305DEAB0}" type="presParOf" srcId="{6B8AE00B-6862-4751-BD0E-99F05EFF6737}" destId="{227FB34B-0489-4F00-A065-19E89AB380CE}" srcOrd="1" destOrd="0" presId="urn:microsoft.com/office/officeart/2005/8/layout/vList5"/>
    <dgm:cxn modelId="{9816C240-428D-4F87-8679-018D822FA245}" type="presParOf" srcId="{2758173A-248E-42D9-B15A-8AC001053624}" destId="{55D2162A-418A-4EC6-8DE8-8D9F0C5F5857}" srcOrd="7" destOrd="0" presId="urn:microsoft.com/office/officeart/2005/8/layout/vList5"/>
    <dgm:cxn modelId="{3AD5B00E-E478-49B6-B33C-951D31EFBD6D}" type="presParOf" srcId="{2758173A-248E-42D9-B15A-8AC001053624}" destId="{B428D8AC-39CA-4036-B770-A46457CA1F7C}" srcOrd="8" destOrd="0" presId="urn:microsoft.com/office/officeart/2005/8/layout/vList5"/>
    <dgm:cxn modelId="{68F7DA41-6739-4AF4-892D-7AA37DCE3ED9}" type="presParOf" srcId="{B428D8AC-39CA-4036-B770-A46457CA1F7C}" destId="{39300483-DB77-4DB8-BBEC-1658C481990D}" srcOrd="0" destOrd="0" presId="urn:microsoft.com/office/officeart/2005/8/layout/vList5"/>
    <dgm:cxn modelId="{3796F8D5-D332-46A3-908B-FA3420A87FFC}" type="presParOf" srcId="{B428D8AC-39CA-4036-B770-A46457CA1F7C}" destId="{07670F84-1DA1-4A7F-BEC0-036E4C2A9231}" srcOrd="1" destOrd="0" presId="urn:microsoft.com/office/officeart/2005/8/layout/vList5"/>
    <dgm:cxn modelId="{2618E7AF-EC63-408A-8407-A691C29C2F3C}" type="presParOf" srcId="{2758173A-248E-42D9-B15A-8AC001053624}" destId="{821A897E-7FD1-4DFC-B58A-B4D3183C45BB}" srcOrd="9" destOrd="0" presId="urn:microsoft.com/office/officeart/2005/8/layout/vList5"/>
    <dgm:cxn modelId="{B4AB8D89-8D13-46C7-9E86-B3BB30D2AA97}" type="presParOf" srcId="{2758173A-248E-42D9-B15A-8AC001053624}" destId="{1F6EFEAA-DFA6-4B84-AE86-2C63BABBC0D6}" srcOrd="10" destOrd="0" presId="urn:microsoft.com/office/officeart/2005/8/layout/vList5"/>
    <dgm:cxn modelId="{4DF3CCDA-1E58-421C-8498-49A1BD597ED5}" type="presParOf" srcId="{1F6EFEAA-DFA6-4B84-AE86-2C63BABBC0D6}" destId="{1A864383-0699-4B89-9B9E-8D0FBAF1F904}" srcOrd="0" destOrd="0" presId="urn:microsoft.com/office/officeart/2005/8/layout/vList5"/>
    <dgm:cxn modelId="{12C5CE8B-0C10-447C-9C82-C1BCEE01D454}" type="presParOf" srcId="{1F6EFEAA-DFA6-4B84-AE86-2C63BABBC0D6}" destId="{9A26C71A-FAB3-4A38-B3E5-BF75EB1750B0}" srcOrd="1" destOrd="0" presId="urn:microsoft.com/office/officeart/2005/8/layout/vList5"/>
    <dgm:cxn modelId="{C296DB31-D3EB-45A1-AF7E-132E3C994CA8}" type="presParOf" srcId="{2758173A-248E-42D9-B15A-8AC001053624}" destId="{29BA12D5-BADF-405A-B4A9-CE2600158E5D}" srcOrd="11" destOrd="0" presId="urn:microsoft.com/office/officeart/2005/8/layout/vList5"/>
    <dgm:cxn modelId="{EC57159E-3433-417F-B776-F577114D7725}" type="presParOf" srcId="{2758173A-248E-42D9-B15A-8AC001053624}" destId="{649BF9B7-2532-41AF-ACB3-CAC76756F8FE}" srcOrd="12" destOrd="0" presId="urn:microsoft.com/office/officeart/2005/8/layout/vList5"/>
    <dgm:cxn modelId="{27844D07-C933-4D4E-978A-19D2A8424E84}" type="presParOf" srcId="{649BF9B7-2532-41AF-ACB3-CAC76756F8FE}" destId="{5026821A-D8AA-4E9F-9A25-D3FC60D03DD1}" srcOrd="0" destOrd="0" presId="urn:microsoft.com/office/officeart/2005/8/layout/vList5"/>
    <dgm:cxn modelId="{4F61FB39-54C3-40CB-BCE1-3D310D237181}" type="presParOf" srcId="{649BF9B7-2532-41AF-ACB3-CAC76756F8FE}" destId="{389F2B6C-6DCD-46D7-93DD-BB68D4F6036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FBD698-BC4D-45DB-9C66-1D3520924857}" type="doc">
      <dgm:prSet loTypeId="urn:microsoft.com/office/officeart/2005/8/layout/arrow6" loCatId="relationship" qsTypeId="urn:microsoft.com/office/officeart/2005/8/quickstyle/simple2" qsCatId="simple" csTypeId="urn:microsoft.com/office/officeart/2005/8/colors/colorful2" csCatId="colorful" phldr="1"/>
      <dgm:spPr/>
      <dgm:t>
        <a:bodyPr/>
        <a:lstStyle/>
        <a:p>
          <a:endParaRPr lang="en-US"/>
        </a:p>
      </dgm:t>
    </dgm:pt>
    <dgm:pt modelId="{FE276F76-D1B5-45A9-90D0-C9C5A8A4A171}">
      <dgm:prSet phldrT="[Text]"/>
      <dgm:spPr/>
      <dgm:t>
        <a:bodyPr/>
        <a:lstStyle/>
        <a:p>
          <a:r>
            <a:rPr lang="en-US" dirty="0" err="1"/>
            <a:t>Promotif</a:t>
          </a:r>
          <a:endParaRPr lang="en-US" dirty="0"/>
        </a:p>
      </dgm:t>
    </dgm:pt>
    <dgm:pt modelId="{A77423D0-4245-49C6-83E7-2774AC4D2445}" type="parTrans" cxnId="{F483FDEF-CA99-4676-8D45-FBF70CF8FBEA}">
      <dgm:prSet/>
      <dgm:spPr/>
      <dgm:t>
        <a:bodyPr/>
        <a:lstStyle/>
        <a:p>
          <a:endParaRPr lang="en-US"/>
        </a:p>
      </dgm:t>
    </dgm:pt>
    <dgm:pt modelId="{FEC7EA2B-43C0-45BB-BBB3-64E28B8EB6F0}" type="sibTrans" cxnId="{F483FDEF-CA99-4676-8D45-FBF70CF8FBEA}">
      <dgm:prSet/>
      <dgm:spPr/>
      <dgm:t>
        <a:bodyPr/>
        <a:lstStyle/>
        <a:p>
          <a:endParaRPr lang="en-US"/>
        </a:p>
      </dgm:t>
    </dgm:pt>
    <dgm:pt modelId="{4C8E45C2-E3F6-4886-ADF4-0870C04E7903}">
      <dgm:prSet phldrT="[Text]"/>
      <dgm:spPr/>
      <dgm:t>
        <a:bodyPr/>
        <a:lstStyle/>
        <a:p>
          <a:r>
            <a:rPr lang="en-US" dirty="0" err="1"/>
            <a:t>Preventif</a:t>
          </a:r>
          <a:endParaRPr lang="en-US" dirty="0"/>
        </a:p>
      </dgm:t>
    </dgm:pt>
    <dgm:pt modelId="{4B03AA20-2DAC-413D-8E41-573EC282867F}" type="parTrans" cxnId="{45DB23A3-F15A-4CFE-BCBA-DC42F509205E}">
      <dgm:prSet/>
      <dgm:spPr/>
      <dgm:t>
        <a:bodyPr/>
        <a:lstStyle/>
        <a:p>
          <a:endParaRPr lang="en-US"/>
        </a:p>
      </dgm:t>
    </dgm:pt>
    <dgm:pt modelId="{30D53E26-B422-4612-813D-BDBC1BA850C7}" type="sibTrans" cxnId="{45DB23A3-F15A-4CFE-BCBA-DC42F509205E}">
      <dgm:prSet/>
      <dgm:spPr/>
      <dgm:t>
        <a:bodyPr/>
        <a:lstStyle/>
        <a:p>
          <a:endParaRPr lang="en-US"/>
        </a:p>
      </dgm:t>
    </dgm:pt>
    <dgm:pt modelId="{D3B55629-A754-47A4-89B1-B4D6F97B6491}" type="pres">
      <dgm:prSet presAssocID="{92FBD698-BC4D-45DB-9C66-1D3520924857}" presName="compositeShape" presStyleCnt="0">
        <dgm:presLayoutVars>
          <dgm:chMax val="2"/>
          <dgm:dir/>
          <dgm:resizeHandles val="exact"/>
        </dgm:presLayoutVars>
      </dgm:prSet>
      <dgm:spPr/>
      <dgm:t>
        <a:bodyPr/>
        <a:lstStyle/>
        <a:p>
          <a:endParaRPr lang="en-US"/>
        </a:p>
      </dgm:t>
    </dgm:pt>
    <dgm:pt modelId="{57B51B2A-4C66-40ED-A45B-BCCC1319E094}" type="pres">
      <dgm:prSet presAssocID="{92FBD698-BC4D-45DB-9C66-1D3520924857}" presName="ribbon" presStyleLbl="node1" presStyleIdx="0" presStyleCnt="1"/>
      <dgm:spPr>
        <a:solidFill>
          <a:srgbClr val="FF0000"/>
        </a:solidFill>
      </dgm:spPr>
    </dgm:pt>
    <dgm:pt modelId="{3292A251-BDB2-4C82-A9DA-6171A4E3536D}" type="pres">
      <dgm:prSet presAssocID="{92FBD698-BC4D-45DB-9C66-1D3520924857}" presName="leftArrowText" presStyleLbl="node1" presStyleIdx="0" presStyleCnt="1">
        <dgm:presLayoutVars>
          <dgm:chMax val="0"/>
          <dgm:bulletEnabled val="1"/>
        </dgm:presLayoutVars>
      </dgm:prSet>
      <dgm:spPr/>
      <dgm:t>
        <a:bodyPr/>
        <a:lstStyle/>
        <a:p>
          <a:endParaRPr lang="en-US"/>
        </a:p>
      </dgm:t>
    </dgm:pt>
    <dgm:pt modelId="{2B22315A-DAE4-4563-A229-40AEFAC706F3}" type="pres">
      <dgm:prSet presAssocID="{92FBD698-BC4D-45DB-9C66-1D3520924857}" presName="rightArrowText" presStyleLbl="node1" presStyleIdx="0" presStyleCnt="1">
        <dgm:presLayoutVars>
          <dgm:chMax val="0"/>
          <dgm:bulletEnabled val="1"/>
        </dgm:presLayoutVars>
      </dgm:prSet>
      <dgm:spPr/>
      <dgm:t>
        <a:bodyPr/>
        <a:lstStyle/>
        <a:p>
          <a:endParaRPr lang="en-US"/>
        </a:p>
      </dgm:t>
    </dgm:pt>
  </dgm:ptLst>
  <dgm:cxnLst>
    <dgm:cxn modelId="{F483FDEF-CA99-4676-8D45-FBF70CF8FBEA}" srcId="{92FBD698-BC4D-45DB-9C66-1D3520924857}" destId="{FE276F76-D1B5-45A9-90D0-C9C5A8A4A171}" srcOrd="0" destOrd="0" parTransId="{A77423D0-4245-49C6-83E7-2774AC4D2445}" sibTransId="{FEC7EA2B-43C0-45BB-BBB3-64E28B8EB6F0}"/>
    <dgm:cxn modelId="{A132E3F1-0AFE-4E22-A391-60C3A7491F7F}" type="presOf" srcId="{4C8E45C2-E3F6-4886-ADF4-0870C04E7903}" destId="{2B22315A-DAE4-4563-A229-40AEFAC706F3}" srcOrd="0" destOrd="0" presId="urn:microsoft.com/office/officeart/2005/8/layout/arrow6"/>
    <dgm:cxn modelId="{465BDE4B-9DDE-458F-BE93-F7B3D735CD98}" type="presOf" srcId="{FE276F76-D1B5-45A9-90D0-C9C5A8A4A171}" destId="{3292A251-BDB2-4C82-A9DA-6171A4E3536D}" srcOrd="0" destOrd="0" presId="urn:microsoft.com/office/officeart/2005/8/layout/arrow6"/>
    <dgm:cxn modelId="{45DB23A3-F15A-4CFE-BCBA-DC42F509205E}" srcId="{92FBD698-BC4D-45DB-9C66-1D3520924857}" destId="{4C8E45C2-E3F6-4886-ADF4-0870C04E7903}" srcOrd="1" destOrd="0" parTransId="{4B03AA20-2DAC-413D-8E41-573EC282867F}" sibTransId="{30D53E26-B422-4612-813D-BDBC1BA850C7}"/>
    <dgm:cxn modelId="{1EC8FC7A-FF11-43E9-B276-51274F3C9F16}" type="presOf" srcId="{92FBD698-BC4D-45DB-9C66-1D3520924857}" destId="{D3B55629-A754-47A4-89B1-B4D6F97B6491}" srcOrd="0" destOrd="0" presId="urn:microsoft.com/office/officeart/2005/8/layout/arrow6"/>
    <dgm:cxn modelId="{146841A3-1DA0-4E10-8A0B-E5FB2EB2D7BC}" type="presParOf" srcId="{D3B55629-A754-47A4-89B1-B4D6F97B6491}" destId="{57B51B2A-4C66-40ED-A45B-BCCC1319E094}" srcOrd="0" destOrd="0" presId="urn:microsoft.com/office/officeart/2005/8/layout/arrow6"/>
    <dgm:cxn modelId="{CA18AFBA-7C8E-41BF-B829-7D670F19447F}" type="presParOf" srcId="{D3B55629-A754-47A4-89B1-B4D6F97B6491}" destId="{3292A251-BDB2-4C82-A9DA-6171A4E3536D}" srcOrd="1" destOrd="0" presId="urn:microsoft.com/office/officeart/2005/8/layout/arrow6"/>
    <dgm:cxn modelId="{722AE4DC-513C-41CF-B21E-024A872F7B1E}" type="presParOf" srcId="{D3B55629-A754-47A4-89B1-B4D6F97B6491}" destId="{2B22315A-DAE4-4563-A229-40AEFAC706F3}"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2986EA-5EEA-4BAE-BA58-D443D03B7CA6}" type="doc">
      <dgm:prSet loTypeId="urn:microsoft.com/office/officeart/2009/layout/CirclePictureHierarchy" loCatId="hierarchy" qsTypeId="urn:microsoft.com/office/officeart/2005/8/quickstyle/3d2#4" qsCatId="3D" csTypeId="urn:microsoft.com/office/officeart/2005/8/colors/accent0_3" csCatId="mainScheme" phldr="1"/>
      <dgm:spPr/>
      <dgm:t>
        <a:bodyPr/>
        <a:lstStyle/>
        <a:p>
          <a:endParaRPr lang="en-US"/>
        </a:p>
      </dgm:t>
    </dgm:pt>
    <dgm:pt modelId="{D8FAD0CC-1A92-419A-BF4E-6A60936C6EAB}">
      <dgm:prSet phldrT="[Text]"/>
      <dgm:spPr/>
      <dgm:t>
        <a:bodyPr/>
        <a:lstStyle/>
        <a:p>
          <a:r>
            <a:rPr lang="en-US" dirty="0">
              <a:solidFill>
                <a:schemeClr val="bg1"/>
              </a:solidFill>
              <a:latin typeface="Baskerville Old Face" pitchFamily="18" charset="0"/>
            </a:rPr>
            <a:t>SKN yang EFEKTIF</a:t>
          </a:r>
          <a:endParaRPr lang="en-US" dirty="0">
            <a:solidFill>
              <a:schemeClr val="bg1"/>
            </a:solidFill>
          </a:endParaRPr>
        </a:p>
      </dgm:t>
    </dgm:pt>
    <dgm:pt modelId="{F9779FDD-9D04-4295-9AFC-1A51E30CE90C}" type="parTrans" cxnId="{6943E54B-11F9-4E77-9017-A9EC2105D081}">
      <dgm:prSet/>
      <dgm:spPr/>
      <dgm:t>
        <a:bodyPr/>
        <a:lstStyle/>
        <a:p>
          <a:endParaRPr lang="en-US">
            <a:solidFill>
              <a:schemeClr val="bg1"/>
            </a:solidFill>
          </a:endParaRPr>
        </a:p>
      </dgm:t>
    </dgm:pt>
    <dgm:pt modelId="{C3DAAC64-7C5A-4680-A1AD-0C2F5657EAD6}" type="sibTrans" cxnId="{6943E54B-11F9-4E77-9017-A9EC2105D081}">
      <dgm:prSet/>
      <dgm:spPr/>
      <dgm:t>
        <a:bodyPr/>
        <a:lstStyle/>
        <a:p>
          <a:endParaRPr lang="en-US">
            <a:solidFill>
              <a:schemeClr val="bg1"/>
            </a:solidFill>
          </a:endParaRPr>
        </a:p>
      </dgm:t>
    </dgm:pt>
    <dgm:pt modelId="{A8F77144-D913-41C9-AEC7-032502BD57BC}">
      <dgm:prSet phldrT="[Text]" custT="1"/>
      <dgm:spPr/>
      <dgm:t>
        <a:bodyPr/>
        <a:lstStyle/>
        <a:p>
          <a:pPr algn="ctr"/>
          <a:r>
            <a:rPr lang="en-US" sz="2800">
              <a:solidFill>
                <a:schemeClr val="bg1"/>
              </a:solidFill>
              <a:latin typeface="Baskerville Old Face" pitchFamily="18" charset="0"/>
            </a:rPr>
            <a:t>Program2 UKP</a:t>
          </a:r>
          <a:endParaRPr lang="en-US" sz="2800" dirty="0">
            <a:solidFill>
              <a:schemeClr val="bg1"/>
            </a:solidFill>
          </a:endParaRPr>
        </a:p>
      </dgm:t>
    </dgm:pt>
    <dgm:pt modelId="{8970E496-7EF0-4E1A-BFF1-2733BA8CB5B4}" type="parTrans" cxnId="{0421F414-5837-486A-A4E9-976A6B2C19E7}">
      <dgm:prSet/>
      <dgm:spPr/>
      <dgm:t>
        <a:bodyPr/>
        <a:lstStyle/>
        <a:p>
          <a:endParaRPr lang="en-US">
            <a:solidFill>
              <a:schemeClr val="bg1"/>
            </a:solidFill>
          </a:endParaRPr>
        </a:p>
      </dgm:t>
    </dgm:pt>
    <dgm:pt modelId="{DE0A0CDC-614D-4D43-A0A1-71737AF73C33}" type="sibTrans" cxnId="{0421F414-5837-486A-A4E9-976A6B2C19E7}">
      <dgm:prSet/>
      <dgm:spPr/>
      <dgm:t>
        <a:bodyPr/>
        <a:lstStyle/>
        <a:p>
          <a:endParaRPr lang="en-US">
            <a:solidFill>
              <a:schemeClr val="bg1"/>
            </a:solidFill>
          </a:endParaRPr>
        </a:p>
      </dgm:t>
    </dgm:pt>
    <dgm:pt modelId="{D977B1FC-AE0F-4E09-B8F6-E01C78633195}">
      <dgm:prSet phldrT="[Text]" custT="1"/>
      <dgm:spPr/>
      <dgm:t>
        <a:bodyPr/>
        <a:lstStyle/>
        <a:p>
          <a:pPr algn="ctr"/>
          <a:r>
            <a:rPr lang="en-US" sz="2400" dirty="0" err="1">
              <a:solidFill>
                <a:schemeClr val="bg1"/>
              </a:solidFill>
              <a:latin typeface="Baskerville Old Face" pitchFamily="18" charset="0"/>
            </a:rPr>
            <a:t>Layanan</a:t>
          </a:r>
          <a:r>
            <a:rPr lang="en-US" sz="2400" dirty="0">
              <a:solidFill>
                <a:schemeClr val="bg1"/>
              </a:solidFill>
              <a:latin typeface="Baskerville Old Face" pitchFamily="18" charset="0"/>
            </a:rPr>
            <a:t> primer UKM (FKTP)</a:t>
          </a:r>
          <a:endParaRPr lang="en-US" sz="2400" dirty="0">
            <a:solidFill>
              <a:schemeClr val="bg1"/>
            </a:solidFill>
          </a:endParaRPr>
        </a:p>
      </dgm:t>
    </dgm:pt>
    <dgm:pt modelId="{C20D196D-2651-41BC-B5BE-710F87F82D13}" type="parTrans" cxnId="{D85658BE-981C-4B7C-817A-FAA745A4387C}">
      <dgm:prSet/>
      <dgm:spPr/>
      <dgm:t>
        <a:bodyPr/>
        <a:lstStyle/>
        <a:p>
          <a:endParaRPr lang="en-US">
            <a:solidFill>
              <a:schemeClr val="bg1"/>
            </a:solidFill>
          </a:endParaRPr>
        </a:p>
      </dgm:t>
    </dgm:pt>
    <dgm:pt modelId="{FC320F5D-611E-44B2-9274-3A6057DE6EFB}" type="sibTrans" cxnId="{D85658BE-981C-4B7C-817A-FAA745A4387C}">
      <dgm:prSet/>
      <dgm:spPr/>
      <dgm:t>
        <a:bodyPr/>
        <a:lstStyle/>
        <a:p>
          <a:endParaRPr lang="en-US">
            <a:solidFill>
              <a:schemeClr val="bg1"/>
            </a:solidFill>
          </a:endParaRPr>
        </a:p>
      </dgm:t>
    </dgm:pt>
    <dgm:pt modelId="{EE78890F-02C0-48B0-94BC-5E30A8C764E6}">
      <dgm:prSet phldrT="[Text]" custT="1"/>
      <dgm:spPr/>
      <dgm:t>
        <a:bodyPr/>
        <a:lstStyle/>
        <a:p>
          <a:pPr algn="ctr"/>
          <a:r>
            <a:rPr lang="en-US" sz="2400" b="0" dirty="0" err="1">
              <a:solidFill>
                <a:schemeClr val="bg1"/>
              </a:solidFill>
              <a:latin typeface="Baskerville Old Face" pitchFamily="18" charset="0"/>
            </a:rPr>
            <a:t>Dukungan</a:t>
          </a:r>
          <a:r>
            <a:rPr lang="en-US" sz="2400" b="0" dirty="0">
              <a:solidFill>
                <a:schemeClr val="bg1"/>
              </a:solidFill>
              <a:latin typeface="Baskerville Old Face" pitchFamily="18" charset="0"/>
            </a:rPr>
            <a:t> </a:t>
          </a:r>
          <a:r>
            <a:rPr lang="en-US" sz="2400" b="0" dirty="0" err="1">
              <a:solidFill>
                <a:schemeClr val="bg1"/>
              </a:solidFill>
              <a:latin typeface="Baskerville Old Face" pitchFamily="18" charset="0"/>
            </a:rPr>
            <a:t>rujukan</a:t>
          </a:r>
          <a:r>
            <a:rPr lang="en-US" sz="2400" b="0" dirty="0">
              <a:solidFill>
                <a:schemeClr val="bg1"/>
              </a:solidFill>
              <a:latin typeface="Baskerville Old Face" pitchFamily="18" charset="0"/>
            </a:rPr>
            <a:t> (FKTRL)</a:t>
          </a:r>
          <a:endParaRPr lang="en-US" sz="2400" b="0" dirty="0">
            <a:solidFill>
              <a:schemeClr val="bg1"/>
            </a:solidFill>
          </a:endParaRPr>
        </a:p>
      </dgm:t>
    </dgm:pt>
    <dgm:pt modelId="{12AC2B85-1836-4BD6-94BC-4154F4F9D06D}" type="parTrans" cxnId="{E1973F36-DDE5-4DC4-9EDD-223CFB4C3339}">
      <dgm:prSet/>
      <dgm:spPr/>
      <dgm:t>
        <a:bodyPr/>
        <a:lstStyle/>
        <a:p>
          <a:endParaRPr lang="en-US">
            <a:solidFill>
              <a:schemeClr val="bg1"/>
            </a:solidFill>
          </a:endParaRPr>
        </a:p>
      </dgm:t>
    </dgm:pt>
    <dgm:pt modelId="{0F85C32E-E8DD-411B-8919-229EF9ED2687}" type="sibTrans" cxnId="{E1973F36-DDE5-4DC4-9EDD-223CFB4C3339}">
      <dgm:prSet/>
      <dgm:spPr/>
      <dgm:t>
        <a:bodyPr/>
        <a:lstStyle/>
        <a:p>
          <a:endParaRPr lang="en-US">
            <a:solidFill>
              <a:schemeClr val="bg1"/>
            </a:solidFill>
          </a:endParaRPr>
        </a:p>
      </dgm:t>
    </dgm:pt>
    <dgm:pt modelId="{1956F340-CB33-41B4-9AA7-D7DE4EFF7435}">
      <dgm:prSet phldrT="[Text]" custT="1"/>
      <dgm:spPr/>
      <dgm:t>
        <a:bodyPr/>
        <a:lstStyle/>
        <a:p>
          <a:pPr algn="ctr"/>
          <a:r>
            <a:rPr lang="en-US" sz="1800" b="1">
              <a:solidFill>
                <a:schemeClr val="bg1"/>
              </a:solidFill>
              <a:latin typeface="Baskerville Old Face" pitchFamily="18" charset="0"/>
            </a:rPr>
            <a:t>Komponen subsistem lain dalam SKN yang dikerjakan semua sector dan masyarakat</a:t>
          </a:r>
          <a:endParaRPr lang="en-US" sz="1800" b="1" dirty="0">
            <a:solidFill>
              <a:schemeClr val="bg1"/>
            </a:solidFill>
          </a:endParaRPr>
        </a:p>
      </dgm:t>
    </dgm:pt>
    <dgm:pt modelId="{18F0C046-12FE-4C3A-A08A-737F41B689B4}" type="parTrans" cxnId="{1FD98A82-0C2F-48EE-8398-3174E9F948E1}">
      <dgm:prSet/>
      <dgm:spPr/>
      <dgm:t>
        <a:bodyPr/>
        <a:lstStyle/>
        <a:p>
          <a:endParaRPr lang="en-US">
            <a:solidFill>
              <a:schemeClr val="bg1"/>
            </a:solidFill>
          </a:endParaRPr>
        </a:p>
      </dgm:t>
    </dgm:pt>
    <dgm:pt modelId="{54C20C43-E783-40EF-84A7-CCB8E3739BCB}" type="sibTrans" cxnId="{1FD98A82-0C2F-48EE-8398-3174E9F948E1}">
      <dgm:prSet/>
      <dgm:spPr/>
      <dgm:t>
        <a:bodyPr/>
        <a:lstStyle/>
        <a:p>
          <a:endParaRPr lang="en-US">
            <a:solidFill>
              <a:schemeClr val="bg1"/>
            </a:solidFill>
          </a:endParaRPr>
        </a:p>
      </dgm:t>
    </dgm:pt>
    <dgm:pt modelId="{93FCBA34-1BA4-49D5-BA78-BB1828E39903}">
      <dgm:prSet custT="1"/>
      <dgm:spPr/>
      <dgm:t>
        <a:bodyPr/>
        <a:lstStyle/>
        <a:p>
          <a:pPr algn="ctr"/>
          <a:r>
            <a:rPr lang="en-US" sz="2400">
              <a:solidFill>
                <a:schemeClr val="bg1"/>
              </a:solidFill>
              <a:latin typeface="Baskerville Old Face" pitchFamily="18" charset="0"/>
            </a:rPr>
            <a:t>Program2 UKM yang mampu menuju hidup sehat</a:t>
          </a:r>
          <a:endParaRPr lang="en-US" sz="2400" b="1" dirty="0">
            <a:solidFill>
              <a:schemeClr val="bg1"/>
            </a:solidFill>
          </a:endParaRPr>
        </a:p>
      </dgm:t>
    </dgm:pt>
    <dgm:pt modelId="{21FCCB00-0572-4DF3-89E2-D3A9F824F0A6}" type="parTrans" cxnId="{1A59B9A8-7D58-4768-8E83-BA1185448255}">
      <dgm:prSet/>
      <dgm:spPr/>
      <dgm:t>
        <a:bodyPr/>
        <a:lstStyle/>
        <a:p>
          <a:endParaRPr lang="en-US">
            <a:solidFill>
              <a:schemeClr val="bg1"/>
            </a:solidFill>
          </a:endParaRPr>
        </a:p>
      </dgm:t>
    </dgm:pt>
    <dgm:pt modelId="{7DA3683A-0D92-4E5A-90E8-3AF5E3B0BDB3}" type="sibTrans" cxnId="{1A59B9A8-7D58-4768-8E83-BA1185448255}">
      <dgm:prSet/>
      <dgm:spPr/>
      <dgm:t>
        <a:bodyPr/>
        <a:lstStyle/>
        <a:p>
          <a:endParaRPr lang="en-US">
            <a:solidFill>
              <a:schemeClr val="bg1"/>
            </a:solidFill>
          </a:endParaRPr>
        </a:p>
      </dgm:t>
    </dgm:pt>
    <dgm:pt modelId="{12679BCE-F0C9-456B-89E5-EDD22B7A30DB}">
      <dgm:prSet/>
      <dgm:spPr/>
      <dgm:t>
        <a:bodyPr/>
        <a:lstStyle/>
        <a:p>
          <a:pPr algn="l"/>
          <a:r>
            <a:rPr lang="en-US" dirty="0" err="1">
              <a:solidFill>
                <a:schemeClr val="bg1"/>
              </a:solidFill>
              <a:latin typeface="Baskerville Old Face" pitchFamily="18" charset="0"/>
            </a:rPr>
            <a:t>Indeks</a:t>
          </a:r>
          <a:r>
            <a:rPr lang="en-US" dirty="0">
              <a:solidFill>
                <a:schemeClr val="bg1"/>
              </a:solidFill>
              <a:latin typeface="Baskerville Old Face" pitchFamily="18" charset="0"/>
            </a:rPr>
            <a:t> </a:t>
          </a:r>
          <a:r>
            <a:rPr lang="en-US" dirty="0" err="1">
              <a:solidFill>
                <a:schemeClr val="bg1"/>
              </a:solidFill>
              <a:latin typeface="Baskerville Old Face" pitchFamily="18" charset="0"/>
            </a:rPr>
            <a:t>Keluarga</a:t>
          </a:r>
          <a:r>
            <a:rPr lang="en-US" dirty="0">
              <a:solidFill>
                <a:schemeClr val="bg1"/>
              </a:solidFill>
              <a:latin typeface="Baskerville Old Face" pitchFamily="18" charset="0"/>
            </a:rPr>
            <a:t> </a:t>
          </a:r>
          <a:r>
            <a:rPr lang="en-US" dirty="0" err="1">
              <a:solidFill>
                <a:schemeClr val="bg1"/>
              </a:solidFill>
              <a:latin typeface="Baskerville Old Face" pitchFamily="18" charset="0"/>
            </a:rPr>
            <a:t>Sehat</a:t>
          </a:r>
          <a:endParaRPr lang="en-US" dirty="0">
            <a:solidFill>
              <a:schemeClr val="bg1"/>
            </a:solidFill>
          </a:endParaRPr>
        </a:p>
      </dgm:t>
    </dgm:pt>
    <dgm:pt modelId="{F43C7080-C486-49CA-AEC0-831690D40939}" type="parTrans" cxnId="{60AFBB37-B2F1-49CE-B5EB-5FC318B81CBC}">
      <dgm:prSet/>
      <dgm:spPr/>
      <dgm:t>
        <a:bodyPr/>
        <a:lstStyle/>
        <a:p>
          <a:endParaRPr lang="en-US">
            <a:solidFill>
              <a:schemeClr val="bg1"/>
            </a:solidFill>
          </a:endParaRPr>
        </a:p>
      </dgm:t>
    </dgm:pt>
    <dgm:pt modelId="{3D2152AE-7C17-47B4-8C41-E285275A802B}" type="sibTrans" cxnId="{60AFBB37-B2F1-49CE-B5EB-5FC318B81CBC}">
      <dgm:prSet/>
      <dgm:spPr/>
      <dgm:t>
        <a:bodyPr/>
        <a:lstStyle/>
        <a:p>
          <a:endParaRPr lang="en-US">
            <a:solidFill>
              <a:schemeClr val="bg1"/>
            </a:solidFill>
          </a:endParaRPr>
        </a:p>
      </dgm:t>
    </dgm:pt>
    <dgm:pt modelId="{302C786F-CE2F-40F2-8246-D067E7B848E4}" type="pres">
      <dgm:prSet presAssocID="{C32986EA-5EEA-4BAE-BA58-D443D03B7CA6}" presName="hierChild1" presStyleCnt="0">
        <dgm:presLayoutVars>
          <dgm:chPref val="1"/>
          <dgm:dir/>
          <dgm:animOne val="branch"/>
          <dgm:animLvl val="lvl"/>
          <dgm:resizeHandles/>
        </dgm:presLayoutVars>
      </dgm:prSet>
      <dgm:spPr/>
      <dgm:t>
        <a:bodyPr/>
        <a:lstStyle/>
        <a:p>
          <a:endParaRPr lang="en-US"/>
        </a:p>
      </dgm:t>
    </dgm:pt>
    <dgm:pt modelId="{777094C3-8A9D-4675-8126-BAD3D614D605}" type="pres">
      <dgm:prSet presAssocID="{D8FAD0CC-1A92-419A-BF4E-6A60936C6EAB}" presName="hierRoot1" presStyleCnt="0"/>
      <dgm:spPr/>
    </dgm:pt>
    <dgm:pt modelId="{5C6DE94C-167A-49C8-804F-49C706085A04}" type="pres">
      <dgm:prSet presAssocID="{D8FAD0CC-1A92-419A-BF4E-6A60936C6EAB}" presName="composite" presStyleCnt="0"/>
      <dgm:spPr/>
    </dgm:pt>
    <dgm:pt modelId="{DDA63B86-F493-47D4-B841-BD2AEFFDC499}" type="pres">
      <dgm:prSet presAssocID="{D8FAD0CC-1A92-419A-BF4E-6A60936C6EAB}" presName="image" presStyleLbl="node0" presStyleIdx="0" presStyleCnt="1" custLinFactNeighborX="6748" custLinFactNeighborY="-18920"/>
      <dgm:spPr/>
    </dgm:pt>
    <dgm:pt modelId="{C76575CC-E336-404C-9119-ADE44A2B8B6E}" type="pres">
      <dgm:prSet presAssocID="{D8FAD0CC-1A92-419A-BF4E-6A60936C6EAB}" presName="text" presStyleLbl="revTx" presStyleIdx="0" presStyleCnt="7" custScaleX="191312" custLinFactNeighborX="53045" custLinFactNeighborY="-17239">
        <dgm:presLayoutVars>
          <dgm:chPref val="3"/>
        </dgm:presLayoutVars>
      </dgm:prSet>
      <dgm:spPr/>
      <dgm:t>
        <a:bodyPr/>
        <a:lstStyle/>
        <a:p>
          <a:endParaRPr lang="en-US"/>
        </a:p>
      </dgm:t>
    </dgm:pt>
    <dgm:pt modelId="{13236225-82F5-47C4-BCED-04A775EEA3C6}" type="pres">
      <dgm:prSet presAssocID="{D8FAD0CC-1A92-419A-BF4E-6A60936C6EAB}" presName="hierChild2" presStyleCnt="0"/>
      <dgm:spPr/>
    </dgm:pt>
    <dgm:pt modelId="{0068A698-4F2F-4983-944E-FE7BD6C72C72}" type="pres">
      <dgm:prSet presAssocID="{8970E496-7EF0-4E1A-BFF1-2733BA8CB5B4}" presName="Name10" presStyleLbl="parChTrans1D2" presStyleIdx="0" presStyleCnt="3"/>
      <dgm:spPr/>
      <dgm:t>
        <a:bodyPr/>
        <a:lstStyle/>
        <a:p>
          <a:endParaRPr lang="en-US"/>
        </a:p>
      </dgm:t>
    </dgm:pt>
    <dgm:pt modelId="{AF38F4B8-E608-4F62-A8A3-673F8385785B}" type="pres">
      <dgm:prSet presAssocID="{A8F77144-D913-41C9-AEC7-032502BD57BC}" presName="hierRoot2" presStyleCnt="0"/>
      <dgm:spPr/>
    </dgm:pt>
    <dgm:pt modelId="{8BB0C95F-FAD3-448C-A46C-E10CDB6A4D67}" type="pres">
      <dgm:prSet presAssocID="{A8F77144-D913-41C9-AEC7-032502BD57BC}" presName="composite2" presStyleCnt="0"/>
      <dgm:spPr/>
    </dgm:pt>
    <dgm:pt modelId="{76ED7290-39D8-4BA4-BB11-D78AECB5B1D6}" type="pres">
      <dgm:prSet presAssocID="{A8F77144-D913-41C9-AEC7-032502BD57BC}" presName="image2" presStyleLbl="node2" presStyleIdx="0" presStyleCnt="3"/>
      <dgm:spPr>
        <a:solidFill>
          <a:srgbClr val="C00000"/>
        </a:solidFill>
      </dgm:spPr>
    </dgm:pt>
    <dgm:pt modelId="{0A88644F-9A05-478B-91F3-F57ADC7D4A72}" type="pres">
      <dgm:prSet presAssocID="{A8F77144-D913-41C9-AEC7-032502BD57BC}" presName="text2" presStyleLbl="revTx" presStyleIdx="1" presStyleCnt="7">
        <dgm:presLayoutVars>
          <dgm:chPref val="3"/>
        </dgm:presLayoutVars>
      </dgm:prSet>
      <dgm:spPr/>
      <dgm:t>
        <a:bodyPr/>
        <a:lstStyle/>
        <a:p>
          <a:endParaRPr lang="en-US"/>
        </a:p>
      </dgm:t>
    </dgm:pt>
    <dgm:pt modelId="{7AB1CF46-84D6-42AB-8AB2-8897D1A0996C}" type="pres">
      <dgm:prSet presAssocID="{A8F77144-D913-41C9-AEC7-032502BD57BC}" presName="hierChild3" presStyleCnt="0"/>
      <dgm:spPr/>
    </dgm:pt>
    <dgm:pt modelId="{2725F793-124F-47CF-9E5B-30590F8E8E6F}" type="pres">
      <dgm:prSet presAssocID="{C20D196D-2651-41BC-B5BE-710F87F82D13}" presName="Name17" presStyleLbl="parChTrans1D3" presStyleIdx="0" presStyleCnt="3"/>
      <dgm:spPr/>
      <dgm:t>
        <a:bodyPr/>
        <a:lstStyle/>
        <a:p>
          <a:endParaRPr lang="en-US"/>
        </a:p>
      </dgm:t>
    </dgm:pt>
    <dgm:pt modelId="{8AC57803-AB05-4D97-BF7C-5865C7071CD8}" type="pres">
      <dgm:prSet presAssocID="{D977B1FC-AE0F-4E09-B8F6-E01C78633195}" presName="hierRoot3" presStyleCnt="0"/>
      <dgm:spPr/>
    </dgm:pt>
    <dgm:pt modelId="{AEF59603-E385-454E-B80E-50A21E7269E8}" type="pres">
      <dgm:prSet presAssocID="{D977B1FC-AE0F-4E09-B8F6-E01C78633195}" presName="composite3" presStyleCnt="0"/>
      <dgm:spPr/>
    </dgm:pt>
    <dgm:pt modelId="{91A580B6-3211-45E2-9B29-0865198A28B7}" type="pres">
      <dgm:prSet presAssocID="{D977B1FC-AE0F-4E09-B8F6-E01C78633195}" presName="image3" presStyleLbl="node3" presStyleIdx="0" presStyleCnt="3"/>
      <dgm:spPr>
        <a:solidFill>
          <a:srgbClr val="C00000"/>
        </a:solidFill>
      </dgm:spPr>
    </dgm:pt>
    <dgm:pt modelId="{0E8F7AB7-BB84-48BD-A7E1-4A3B8464D5B8}" type="pres">
      <dgm:prSet presAssocID="{D977B1FC-AE0F-4E09-B8F6-E01C78633195}" presName="text3" presStyleLbl="revTx" presStyleIdx="2" presStyleCnt="7" custLinFactNeighborX="-19708" custLinFactNeighborY="-3022">
        <dgm:presLayoutVars>
          <dgm:chPref val="3"/>
        </dgm:presLayoutVars>
      </dgm:prSet>
      <dgm:spPr/>
      <dgm:t>
        <a:bodyPr/>
        <a:lstStyle/>
        <a:p>
          <a:endParaRPr lang="en-US"/>
        </a:p>
      </dgm:t>
    </dgm:pt>
    <dgm:pt modelId="{1C4A1250-4760-4D4B-95B4-190D0627D160}" type="pres">
      <dgm:prSet presAssocID="{D977B1FC-AE0F-4E09-B8F6-E01C78633195}" presName="hierChild4" presStyleCnt="0"/>
      <dgm:spPr/>
    </dgm:pt>
    <dgm:pt modelId="{BBBC4A54-57F2-41DC-A6E5-04614F2121A2}" type="pres">
      <dgm:prSet presAssocID="{12AC2B85-1836-4BD6-94BC-4154F4F9D06D}" presName="Name17" presStyleLbl="parChTrans1D3" presStyleIdx="1" presStyleCnt="3"/>
      <dgm:spPr/>
      <dgm:t>
        <a:bodyPr/>
        <a:lstStyle/>
        <a:p>
          <a:endParaRPr lang="en-US"/>
        </a:p>
      </dgm:t>
    </dgm:pt>
    <dgm:pt modelId="{DB8D929D-F51E-4889-A1EE-FD15652C05CA}" type="pres">
      <dgm:prSet presAssocID="{EE78890F-02C0-48B0-94BC-5E30A8C764E6}" presName="hierRoot3" presStyleCnt="0"/>
      <dgm:spPr/>
    </dgm:pt>
    <dgm:pt modelId="{04FC4129-3DE3-477C-844F-E26C95CD5E6F}" type="pres">
      <dgm:prSet presAssocID="{EE78890F-02C0-48B0-94BC-5E30A8C764E6}" presName="composite3" presStyleCnt="0"/>
      <dgm:spPr/>
    </dgm:pt>
    <dgm:pt modelId="{A80C5345-675F-413C-8956-510F37048E13}" type="pres">
      <dgm:prSet presAssocID="{EE78890F-02C0-48B0-94BC-5E30A8C764E6}" presName="image3" presStyleLbl="node3" presStyleIdx="1" presStyleCnt="3"/>
      <dgm:spPr>
        <a:solidFill>
          <a:srgbClr val="C00000"/>
        </a:solidFill>
      </dgm:spPr>
    </dgm:pt>
    <dgm:pt modelId="{FFE3C0E2-EBF1-465F-BE4F-84CEB394A82F}" type="pres">
      <dgm:prSet presAssocID="{EE78890F-02C0-48B0-94BC-5E30A8C764E6}" presName="text3" presStyleLbl="revTx" presStyleIdx="3" presStyleCnt="7" custLinFactNeighborX="-11897" custLinFactNeighborY="3142">
        <dgm:presLayoutVars>
          <dgm:chPref val="3"/>
        </dgm:presLayoutVars>
      </dgm:prSet>
      <dgm:spPr/>
      <dgm:t>
        <a:bodyPr/>
        <a:lstStyle/>
        <a:p>
          <a:endParaRPr lang="en-US"/>
        </a:p>
      </dgm:t>
    </dgm:pt>
    <dgm:pt modelId="{B8F7C6A6-20BA-49EF-8C65-D676DAEA3822}" type="pres">
      <dgm:prSet presAssocID="{EE78890F-02C0-48B0-94BC-5E30A8C764E6}" presName="hierChild4" presStyleCnt="0"/>
      <dgm:spPr/>
    </dgm:pt>
    <dgm:pt modelId="{C4CF843E-17C7-4B1F-AA57-64D0F2ABDFB3}" type="pres">
      <dgm:prSet presAssocID="{18F0C046-12FE-4C3A-A08A-737F41B689B4}" presName="Name10" presStyleLbl="parChTrans1D2" presStyleIdx="1" presStyleCnt="3"/>
      <dgm:spPr/>
      <dgm:t>
        <a:bodyPr/>
        <a:lstStyle/>
        <a:p>
          <a:endParaRPr lang="en-US"/>
        </a:p>
      </dgm:t>
    </dgm:pt>
    <dgm:pt modelId="{F976B779-2699-4A47-8FE1-E2FDE323DC26}" type="pres">
      <dgm:prSet presAssocID="{1956F340-CB33-41B4-9AA7-D7DE4EFF7435}" presName="hierRoot2" presStyleCnt="0"/>
      <dgm:spPr/>
    </dgm:pt>
    <dgm:pt modelId="{E3AA3739-D018-494E-9A63-FAA16F962309}" type="pres">
      <dgm:prSet presAssocID="{1956F340-CB33-41B4-9AA7-D7DE4EFF7435}" presName="composite2" presStyleCnt="0"/>
      <dgm:spPr/>
    </dgm:pt>
    <dgm:pt modelId="{7620BFE1-9BCA-48C8-82E9-D3ED6BDAFF79}" type="pres">
      <dgm:prSet presAssocID="{1956F340-CB33-41B4-9AA7-D7DE4EFF7435}" presName="image2" presStyleLbl="node2" presStyleIdx="1" presStyleCnt="3" custLinFactNeighborX="3193" custLinFactNeighborY="20455"/>
      <dgm:spPr>
        <a:solidFill>
          <a:srgbClr val="C00000"/>
        </a:solidFill>
      </dgm:spPr>
    </dgm:pt>
    <dgm:pt modelId="{A2C9A771-F784-4EBC-8FBA-D0A2D3593094}" type="pres">
      <dgm:prSet presAssocID="{1956F340-CB33-41B4-9AA7-D7DE4EFF7435}" presName="text2" presStyleLbl="revTx" presStyleIdx="4" presStyleCnt="7" custLinFactNeighborX="2973" custLinFactNeighborY="20705">
        <dgm:presLayoutVars>
          <dgm:chPref val="3"/>
        </dgm:presLayoutVars>
      </dgm:prSet>
      <dgm:spPr/>
      <dgm:t>
        <a:bodyPr/>
        <a:lstStyle/>
        <a:p>
          <a:endParaRPr lang="en-US"/>
        </a:p>
      </dgm:t>
    </dgm:pt>
    <dgm:pt modelId="{2DC089C4-D257-4966-8503-A62B3412D404}" type="pres">
      <dgm:prSet presAssocID="{1956F340-CB33-41B4-9AA7-D7DE4EFF7435}" presName="hierChild3" presStyleCnt="0"/>
      <dgm:spPr/>
    </dgm:pt>
    <dgm:pt modelId="{07C6D624-A74A-40D4-A896-BCC4B8A4E6D7}" type="pres">
      <dgm:prSet presAssocID="{21FCCB00-0572-4DF3-89E2-D3A9F824F0A6}" presName="Name10" presStyleLbl="parChTrans1D2" presStyleIdx="2" presStyleCnt="3"/>
      <dgm:spPr/>
      <dgm:t>
        <a:bodyPr/>
        <a:lstStyle/>
        <a:p>
          <a:endParaRPr lang="en-US"/>
        </a:p>
      </dgm:t>
    </dgm:pt>
    <dgm:pt modelId="{9B2FF26C-D0D5-4879-BC52-72DEE925BA8F}" type="pres">
      <dgm:prSet presAssocID="{93FCBA34-1BA4-49D5-BA78-BB1828E39903}" presName="hierRoot2" presStyleCnt="0"/>
      <dgm:spPr/>
    </dgm:pt>
    <dgm:pt modelId="{C053E9A7-8170-4757-AFFE-FF46DC6A0E95}" type="pres">
      <dgm:prSet presAssocID="{93FCBA34-1BA4-49D5-BA78-BB1828E39903}" presName="composite2" presStyleCnt="0"/>
      <dgm:spPr/>
    </dgm:pt>
    <dgm:pt modelId="{44C947A6-6EA3-40B0-80F5-502892DC3650}" type="pres">
      <dgm:prSet presAssocID="{93FCBA34-1BA4-49D5-BA78-BB1828E39903}" presName="image2" presStyleLbl="node2" presStyleIdx="2" presStyleCnt="3"/>
      <dgm:spPr>
        <a:solidFill>
          <a:srgbClr val="C00000"/>
        </a:solidFill>
      </dgm:spPr>
    </dgm:pt>
    <dgm:pt modelId="{5760B6A6-B5A5-45E1-A76C-64CA874BF6B2}" type="pres">
      <dgm:prSet presAssocID="{93FCBA34-1BA4-49D5-BA78-BB1828E39903}" presName="text2" presStyleLbl="revTx" presStyleIdx="5" presStyleCnt="7" custScaleY="141410">
        <dgm:presLayoutVars>
          <dgm:chPref val="3"/>
        </dgm:presLayoutVars>
      </dgm:prSet>
      <dgm:spPr/>
      <dgm:t>
        <a:bodyPr/>
        <a:lstStyle/>
        <a:p>
          <a:endParaRPr lang="en-US"/>
        </a:p>
      </dgm:t>
    </dgm:pt>
    <dgm:pt modelId="{D0BA7FC3-06C0-4AB7-837E-CBA6E18B89FD}" type="pres">
      <dgm:prSet presAssocID="{93FCBA34-1BA4-49D5-BA78-BB1828E39903}" presName="hierChild3" presStyleCnt="0"/>
      <dgm:spPr/>
    </dgm:pt>
    <dgm:pt modelId="{8A80752A-2462-4AAA-8576-67599679B182}" type="pres">
      <dgm:prSet presAssocID="{F43C7080-C486-49CA-AEC0-831690D40939}" presName="Name17" presStyleLbl="parChTrans1D3" presStyleIdx="2" presStyleCnt="3"/>
      <dgm:spPr/>
      <dgm:t>
        <a:bodyPr/>
        <a:lstStyle/>
        <a:p>
          <a:endParaRPr lang="en-US"/>
        </a:p>
      </dgm:t>
    </dgm:pt>
    <dgm:pt modelId="{5B65AD58-1012-41CF-90EB-F7748937FC12}" type="pres">
      <dgm:prSet presAssocID="{12679BCE-F0C9-456B-89E5-EDD22B7A30DB}" presName="hierRoot3" presStyleCnt="0"/>
      <dgm:spPr/>
    </dgm:pt>
    <dgm:pt modelId="{6AAE2F87-F0B4-4257-938B-2BC2A6B535B8}" type="pres">
      <dgm:prSet presAssocID="{12679BCE-F0C9-456B-89E5-EDD22B7A30DB}" presName="composite3" presStyleCnt="0"/>
      <dgm:spPr/>
    </dgm:pt>
    <dgm:pt modelId="{FE0707A7-116B-4320-A7BB-50A8EAE7AAB4}" type="pres">
      <dgm:prSet presAssocID="{12679BCE-F0C9-456B-89E5-EDD22B7A30DB}" presName="image3" presStyleLbl="node3" presStyleIdx="2" presStyleCnt="3"/>
      <dgm:spPr>
        <a:solidFill>
          <a:srgbClr val="C00000"/>
        </a:solidFill>
      </dgm:spPr>
    </dgm:pt>
    <dgm:pt modelId="{3B8DCE9C-A3F8-4624-A5EB-F70520D463FB}" type="pres">
      <dgm:prSet presAssocID="{12679BCE-F0C9-456B-89E5-EDD22B7A30DB}" presName="text3" presStyleLbl="revTx" presStyleIdx="6" presStyleCnt="7" custLinFactNeighborX="-3829" custLinFactNeighborY="193">
        <dgm:presLayoutVars>
          <dgm:chPref val="3"/>
        </dgm:presLayoutVars>
      </dgm:prSet>
      <dgm:spPr/>
      <dgm:t>
        <a:bodyPr/>
        <a:lstStyle/>
        <a:p>
          <a:endParaRPr lang="en-US"/>
        </a:p>
      </dgm:t>
    </dgm:pt>
    <dgm:pt modelId="{99F03693-E0C4-4D3F-815C-BFA0FBAADD42}" type="pres">
      <dgm:prSet presAssocID="{12679BCE-F0C9-456B-89E5-EDD22B7A30DB}" presName="hierChild4" presStyleCnt="0"/>
      <dgm:spPr/>
    </dgm:pt>
  </dgm:ptLst>
  <dgm:cxnLst>
    <dgm:cxn modelId="{D85658BE-981C-4B7C-817A-FAA745A4387C}" srcId="{A8F77144-D913-41C9-AEC7-032502BD57BC}" destId="{D977B1FC-AE0F-4E09-B8F6-E01C78633195}" srcOrd="0" destOrd="0" parTransId="{C20D196D-2651-41BC-B5BE-710F87F82D13}" sibTransId="{FC320F5D-611E-44B2-9274-3A6057DE6EFB}"/>
    <dgm:cxn modelId="{E1973F36-DDE5-4DC4-9EDD-223CFB4C3339}" srcId="{A8F77144-D913-41C9-AEC7-032502BD57BC}" destId="{EE78890F-02C0-48B0-94BC-5E30A8C764E6}" srcOrd="1" destOrd="0" parTransId="{12AC2B85-1836-4BD6-94BC-4154F4F9D06D}" sibTransId="{0F85C32E-E8DD-411B-8919-229EF9ED2687}"/>
    <dgm:cxn modelId="{9B3F072D-D843-47DB-B231-BF515649672C}" type="presOf" srcId="{21FCCB00-0572-4DF3-89E2-D3A9F824F0A6}" destId="{07C6D624-A74A-40D4-A896-BCC4B8A4E6D7}" srcOrd="0" destOrd="0" presId="urn:microsoft.com/office/officeart/2009/layout/CirclePictureHierarchy"/>
    <dgm:cxn modelId="{C267DECD-1BA2-4D12-B200-3162CC50CDFF}" type="presOf" srcId="{12AC2B85-1836-4BD6-94BC-4154F4F9D06D}" destId="{BBBC4A54-57F2-41DC-A6E5-04614F2121A2}" srcOrd="0" destOrd="0" presId="urn:microsoft.com/office/officeart/2009/layout/CirclePictureHierarchy"/>
    <dgm:cxn modelId="{3C01642F-7714-4CEC-9108-3BA444376008}" type="presOf" srcId="{F43C7080-C486-49CA-AEC0-831690D40939}" destId="{8A80752A-2462-4AAA-8576-67599679B182}" srcOrd="0" destOrd="0" presId="urn:microsoft.com/office/officeart/2009/layout/CirclePictureHierarchy"/>
    <dgm:cxn modelId="{DDFD46BE-8AA6-4150-A4C0-0963D3573703}" type="presOf" srcId="{A8F77144-D913-41C9-AEC7-032502BD57BC}" destId="{0A88644F-9A05-478B-91F3-F57ADC7D4A72}" srcOrd="0" destOrd="0" presId="urn:microsoft.com/office/officeart/2009/layout/CirclePictureHierarchy"/>
    <dgm:cxn modelId="{11ACF03A-3B66-418B-9247-90A4976AC33A}" type="presOf" srcId="{1956F340-CB33-41B4-9AA7-D7DE4EFF7435}" destId="{A2C9A771-F784-4EBC-8FBA-D0A2D3593094}" srcOrd="0" destOrd="0" presId="urn:microsoft.com/office/officeart/2009/layout/CirclePictureHierarchy"/>
    <dgm:cxn modelId="{6943E54B-11F9-4E77-9017-A9EC2105D081}" srcId="{C32986EA-5EEA-4BAE-BA58-D443D03B7CA6}" destId="{D8FAD0CC-1A92-419A-BF4E-6A60936C6EAB}" srcOrd="0" destOrd="0" parTransId="{F9779FDD-9D04-4295-9AFC-1A51E30CE90C}" sibTransId="{C3DAAC64-7C5A-4680-A1AD-0C2F5657EAD6}"/>
    <dgm:cxn modelId="{62EE6478-ECED-4155-BFBA-5C7D1F69E665}" type="presOf" srcId="{C20D196D-2651-41BC-B5BE-710F87F82D13}" destId="{2725F793-124F-47CF-9E5B-30590F8E8E6F}" srcOrd="0" destOrd="0" presId="urn:microsoft.com/office/officeart/2009/layout/CirclePictureHierarchy"/>
    <dgm:cxn modelId="{9CEF0464-2C46-486A-95E9-C5BA0B43AC32}" type="presOf" srcId="{D8FAD0CC-1A92-419A-BF4E-6A60936C6EAB}" destId="{C76575CC-E336-404C-9119-ADE44A2B8B6E}" srcOrd="0" destOrd="0" presId="urn:microsoft.com/office/officeart/2009/layout/CirclePictureHierarchy"/>
    <dgm:cxn modelId="{1A59B9A8-7D58-4768-8E83-BA1185448255}" srcId="{D8FAD0CC-1A92-419A-BF4E-6A60936C6EAB}" destId="{93FCBA34-1BA4-49D5-BA78-BB1828E39903}" srcOrd="2" destOrd="0" parTransId="{21FCCB00-0572-4DF3-89E2-D3A9F824F0A6}" sibTransId="{7DA3683A-0D92-4E5A-90E8-3AF5E3B0BDB3}"/>
    <dgm:cxn modelId="{EB9A1FA0-1B00-489A-BAEA-CD1B855A6A8E}" type="presOf" srcId="{12679BCE-F0C9-456B-89E5-EDD22B7A30DB}" destId="{3B8DCE9C-A3F8-4624-A5EB-F70520D463FB}" srcOrd="0" destOrd="0" presId="urn:microsoft.com/office/officeart/2009/layout/CirclePictureHierarchy"/>
    <dgm:cxn modelId="{0421F414-5837-486A-A4E9-976A6B2C19E7}" srcId="{D8FAD0CC-1A92-419A-BF4E-6A60936C6EAB}" destId="{A8F77144-D913-41C9-AEC7-032502BD57BC}" srcOrd="0" destOrd="0" parTransId="{8970E496-7EF0-4E1A-BFF1-2733BA8CB5B4}" sibTransId="{DE0A0CDC-614D-4D43-A0A1-71737AF73C33}"/>
    <dgm:cxn modelId="{02CA4CFC-0E69-42FA-9603-9FF1247D8027}" type="presOf" srcId="{C32986EA-5EEA-4BAE-BA58-D443D03B7CA6}" destId="{302C786F-CE2F-40F2-8246-D067E7B848E4}" srcOrd="0" destOrd="0" presId="urn:microsoft.com/office/officeart/2009/layout/CirclePictureHierarchy"/>
    <dgm:cxn modelId="{9C78A86B-6745-4F40-9223-32131B6680FA}" type="presOf" srcId="{93FCBA34-1BA4-49D5-BA78-BB1828E39903}" destId="{5760B6A6-B5A5-45E1-A76C-64CA874BF6B2}" srcOrd="0" destOrd="0" presId="urn:microsoft.com/office/officeart/2009/layout/CirclePictureHierarchy"/>
    <dgm:cxn modelId="{087836B1-C4CC-46FB-B72F-3FF75935C9C7}" type="presOf" srcId="{8970E496-7EF0-4E1A-BFF1-2733BA8CB5B4}" destId="{0068A698-4F2F-4983-944E-FE7BD6C72C72}" srcOrd="0" destOrd="0" presId="urn:microsoft.com/office/officeart/2009/layout/CirclePictureHierarchy"/>
    <dgm:cxn modelId="{101855E8-35A9-41B6-8305-2007F98F72E0}" type="presOf" srcId="{D977B1FC-AE0F-4E09-B8F6-E01C78633195}" destId="{0E8F7AB7-BB84-48BD-A7E1-4A3B8464D5B8}" srcOrd="0" destOrd="0" presId="urn:microsoft.com/office/officeart/2009/layout/CirclePictureHierarchy"/>
    <dgm:cxn modelId="{60AFBB37-B2F1-49CE-B5EB-5FC318B81CBC}" srcId="{93FCBA34-1BA4-49D5-BA78-BB1828E39903}" destId="{12679BCE-F0C9-456B-89E5-EDD22B7A30DB}" srcOrd="0" destOrd="0" parTransId="{F43C7080-C486-49CA-AEC0-831690D40939}" sibTransId="{3D2152AE-7C17-47B4-8C41-E285275A802B}"/>
    <dgm:cxn modelId="{1FD98A82-0C2F-48EE-8398-3174E9F948E1}" srcId="{D8FAD0CC-1A92-419A-BF4E-6A60936C6EAB}" destId="{1956F340-CB33-41B4-9AA7-D7DE4EFF7435}" srcOrd="1" destOrd="0" parTransId="{18F0C046-12FE-4C3A-A08A-737F41B689B4}" sibTransId="{54C20C43-E783-40EF-84A7-CCB8E3739BCB}"/>
    <dgm:cxn modelId="{4CB24E4E-D100-4341-84EB-13EA1AF55458}" type="presOf" srcId="{EE78890F-02C0-48B0-94BC-5E30A8C764E6}" destId="{FFE3C0E2-EBF1-465F-BE4F-84CEB394A82F}" srcOrd="0" destOrd="0" presId="urn:microsoft.com/office/officeart/2009/layout/CirclePictureHierarchy"/>
    <dgm:cxn modelId="{569F6801-8D8D-4F0A-8B64-E47FEADCD9E1}" type="presOf" srcId="{18F0C046-12FE-4C3A-A08A-737F41B689B4}" destId="{C4CF843E-17C7-4B1F-AA57-64D0F2ABDFB3}" srcOrd="0" destOrd="0" presId="urn:microsoft.com/office/officeart/2009/layout/CirclePictureHierarchy"/>
    <dgm:cxn modelId="{21280403-5154-498A-B438-18ECB5F4DF3B}" type="presParOf" srcId="{302C786F-CE2F-40F2-8246-D067E7B848E4}" destId="{777094C3-8A9D-4675-8126-BAD3D614D605}" srcOrd="0" destOrd="0" presId="urn:microsoft.com/office/officeart/2009/layout/CirclePictureHierarchy"/>
    <dgm:cxn modelId="{5022B1E9-C4BB-4997-85B9-208B88157722}" type="presParOf" srcId="{777094C3-8A9D-4675-8126-BAD3D614D605}" destId="{5C6DE94C-167A-49C8-804F-49C706085A04}" srcOrd="0" destOrd="0" presId="urn:microsoft.com/office/officeart/2009/layout/CirclePictureHierarchy"/>
    <dgm:cxn modelId="{C9521E0A-F424-4657-81FA-8D82B0D862DC}" type="presParOf" srcId="{5C6DE94C-167A-49C8-804F-49C706085A04}" destId="{DDA63B86-F493-47D4-B841-BD2AEFFDC499}" srcOrd="0" destOrd="0" presId="urn:microsoft.com/office/officeart/2009/layout/CirclePictureHierarchy"/>
    <dgm:cxn modelId="{8CCD155C-3A39-4D1A-A575-178C057C7D2E}" type="presParOf" srcId="{5C6DE94C-167A-49C8-804F-49C706085A04}" destId="{C76575CC-E336-404C-9119-ADE44A2B8B6E}" srcOrd="1" destOrd="0" presId="urn:microsoft.com/office/officeart/2009/layout/CirclePictureHierarchy"/>
    <dgm:cxn modelId="{F9725F83-99B7-4A43-8BD2-F8B48085065D}" type="presParOf" srcId="{777094C3-8A9D-4675-8126-BAD3D614D605}" destId="{13236225-82F5-47C4-BCED-04A775EEA3C6}" srcOrd="1" destOrd="0" presId="urn:microsoft.com/office/officeart/2009/layout/CirclePictureHierarchy"/>
    <dgm:cxn modelId="{B109A7BA-C1FC-4F85-A5D3-1EEAA6C3A0EF}" type="presParOf" srcId="{13236225-82F5-47C4-BCED-04A775EEA3C6}" destId="{0068A698-4F2F-4983-944E-FE7BD6C72C72}" srcOrd="0" destOrd="0" presId="urn:microsoft.com/office/officeart/2009/layout/CirclePictureHierarchy"/>
    <dgm:cxn modelId="{1979991B-A94D-44A9-A634-135262ED96E0}" type="presParOf" srcId="{13236225-82F5-47C4-BCED-04A775EEA3C6}" destId="{AF38F4B8-E608-4F62-A8A3-673F8385785B}" srcOrd="1" destOrd="0" presId="urn:microsoft.com/office/officeart/2009/layout/CirclePictureHierarchy"/>
    <dgm:cxn modelId="{49DC2B7D-4F09-4863-86CF-C709A93D1069}" type="presParOf" srcId="{AF38F4B8-E608-4F62-A8A3-673F8385785B}" destId="{8BB0C95F-FAD3-448C-A46C-E10CDB6A4D67}" srcOrd="0" destOrd="0" presId="urn:microsoft.com/office/officeart/2009/layout/CirclePictureHierarchy"/>
    <dgm:cxn modelId="{A3AE45B1-DB5C-4762-9906-999790430C1D}" type="presParOf" srcId="{8BB0C95F-FAD3-448C-A46C-E10CDB6A4D67}" destId="{76ED7290-39D8-4BA4-BB11-D78AECB5B1D6}" srcOrd="0" destOrd="0" presId="urn:microsoft.com/office/officeart/2009/layout/CirclePictureHierarchy"/>
    <dgm:cxn modelId="{C83F37BA-58C2-446F-A92A-86573C902CDF}" type="presParOf" srcId="{8BB0C95F-FAD3-448C-A46C-E10CDB6A4D67}" destId="{0A88644F-9A05-478B-91F3-F57ADC7D4A72}" srcOrd="1" destOrd="0" presId="urn:microsoft.com/office/officeart/2009/layout/CirclePictureHierarchy"/>
    <dgm:cxn modelId="{DF71EB65-3A8C-4871-AE95-226266F2AA84}" type="presParOf" srcId="{AF38F4B8-E608-4F62-A8A3-673F8385785B}" destId="{7AB1CF46-84D6-42AB-8AB2-8897D1A0996C}" srcOrd="1" destOrd="0" presId="urn:microsoft.com/office/officeart/2009/layout/CirclePictureHierarchy"/>
    <dgm:cxn modelId="{0D5C96D1-B2C2-43D8-B2DD-BC272301FF33}" type="presParOf" srcId="{7AB1CF46-84D6-42AB-8AB2-8897D1A0996C}" destId="{2725F793-124F-47CF-9E5B-30590F8E8E6F}" srcOrd="0" destOrd="0" presId="urn:microsoft.com/office/officeart/2009/layout/CirclePictureHierarchy"/>
    <dgm:cxn modelId="{A34C214E-80FD-4E04-BFF4-3B6AA344A749}" type="presParOf" srcId="{7AB1CF46-84D6-42AB-8AB2-8897D1A0996C}" destId="{8AC57803-AB05-4D97-BF7C-5865C7071CD8}" srcOrd="1" destOrd="0" presId="urn:microsoft.com/office/officeart/2009/layout/CirclePictureHierarchy"/>
    <dgm:cxn modelId="{15B95F4A-DA68-4E36-BA30-4F95E20B616A}" type="presParOf" srcId="{8AC57803-AB05-4D97-BF7C-5865C7071CD8}" destId="{AEF59603-E385-454E-B80E-50A21E7269E8}" srcOrd="0" destOrd="0" presId="urn:microsoft.com/office/officeart/2009/layout/CirclePictureHierarchy"/>
    <dgm:cxn modelId="{C9678ED2-EAD5-4B4B-8613-265A37EFF06C}" type="presParOf" srcId="{AEF59603-E385-454E-B80E-50A21E7269E8}" destId="{91A580B6-3211-45E2-9B29-0865198A28B7}" srcOrd="0" destOrd="0" presId="urn:microsoft.com/office/officeart/2009/layout/CirclePictureHierarchy"/>
    <dgm:cxn modelId="{156733A8-E72B-4C30-AF25-CC382C216D03}" type="presParOf" srcId="{AEF59603-E385-454E-B80E-50A21E7269E8}" destId="{0E8F7AB7-BB84-48BD-A7E1-4A3B8464D5B8}" srcOrd="1" destOrd="0" presId="urn:microsoft.com/office/officeart/2009/layout/CirclePictureHierarchy"/>
    <dgm:cxn modelId="{814E3AE7-43F1-425F-A5FB-A6CBC2B6B379}" type="presParOf" srcId="{8AC57803-AB05-4D97-BF7C-5865C7071CD8}" destId="{1C4A1250-4760-4D4B-95B4-190D0627D160}" srcOrd="1" destOrd="0" presId="urn:microsoft.com/office/officeart/2009/layout/CirclePictureHierarchy"/>
    <dgm:cxn modelId="{AAA4A676-5CDE-499E-B9A0-2666B88D69C4}" type="presParOf" srcId="{7AB1CF46-84D6-42AB-8AB2-8897D1A0996C}" destId="{BBBC4A54-57F2-41DC-A6E5-04614F2121A2}" srcOrd="2" destOrd="0" presId="urn:microsoft.com/office/officeart/2009/layout/CirclePictureHierarchy"/>
    <dgm:cxn modelId="{E2155A6C-5B44-460B-917C-862D8DF593C0}" type="presParOf" srcId="{7AB1CF46-84D6-42AB-8AB2-8897D1A0996C}" destId="{DB8D929D-F51E-4889-A1EE-FD15652C05CA}" srcOrd="3" destOrd="0" presId="urn:microsoft.com/office/officeart/2009/layout/CirclePictureHierarchy"/>
    <dgm:cxn modelId="{48A2DEE5-C12A-4D66-8193-175DE51B69FD}" type="presParOf" srcId="{DB8D929D-F51E-4889-A1EE-FD15652C05CA}" destId="{04FC4129-3DE3-477C-844F-E26C95CD5E6F}" srcOrd="0" destOrd="0" presId="urn:microsoft.com/office/officeart/2009/layout/CirclePictureHierarchy"/>
    <dgm:cxn modelId="{E1FB1222-DDCF-4EB2-B6FB-2FF4716444B5}" type="presParOf" srcId="{04FC4129-3DE3-477C-844F-E26C95CD5E6F}" destId="{A80C5345-675F-413C-8956-510F37048E13}" srcOrd="0" destOrd="0" presId="urn:microsoft.com/office/officeart/2009/layout/CirclePictureHierarchy"/>
    <dgm:cxn modelId="{46D05B58-12F0-41EB-BDFE-817F94E8AA61}" type="presParOf" srcId="{04FC4129-3DE3-477C-844F-E26C95CD5E6F}" destId="{FFE3C0E2-EBF1-465F-BE4F-84CEB394A82F}" srcOrd="1" destOrd="0" presId="urn:microsoft.com/office/officeart/2009/layout/CirclePictureHierarchy"/>
    <dgm:cxn modelId="{69FD721A-5F51-417E-954C-F18E12E8A608}" type="presParOf" srcId="{DB8D929D-F51E-4889-A1EE-FD15652C05CA}" destId="{B8F7C6A6-20BA-49EF-8C65-D676DAEA3822}" srcOrd="1" destOrd="0" presId="urn:microsoft.com/office/officeart/2009/layout/CirclePictureHierarchy"/>
    <dgm:cxn modelId="{96E707D5-C527-4D1D-8B1B-E96137A1AD37}" type="presParOf" srcId="{13236225-82F5-47C4-BCED-04A775EEA3C6}" destId="{C4CF843E-17C7-4B1F-AA57-64D0F2ABDFB3}" srcOrd="2" destOrd="0" presId="urn:microsoft.com/office/officeart/2009/layout/CirclePictureHierarchy"/>
    <dgm:cxn modelId="{87847CEC-784A-4A5D-8D7E-D794906D4692}" type="presParOf" srcId="{13236225-82F5-47C4-BCED-04A775EEA3C6}" destId="{F976B779-2699-4A47-8FE1-E2FDE323DC26}" srcOrd="3" destOrd="0" presId="urn:microsoft.com/office/officeart/2009/layout/CirclePictureHierarchy"/>
    <dgm:cxn modelId="{A177ABFB-32D1-45BB-92A1-7287C232647A}" type="presParOf" srcId="{F976B779-2699-4A47-8FE1-E2FDE323DC26}" destId="{E3AA3739-D018-494E-9A63-FAA16F962309}" srcOrd="0" destOrd="0" presId="urn:microsoft.com/office/officeart/2009/layout/CirclePictureHierarchy"/>
    <dgm:cxn modelId="{6939B80A-4B31-4C33-892A-1466876740D4}" type="presParOf" srcId="{E3AA3739-D018-494E-9A63-FAA16F962309}" destId="{7620BFE1-9BCA-48C8-82E9-D3ED6BDAFF79}" srcOrd="0" destOrd="0" presId="urn:microsoft.com/office/officeart/2009/layout/CirclePictureHierarchy"/>
    <dgm:cxn modelId="{05A71A07-9CF4-4F19-A598-B61CB7C65933}" type="presParOf" srcId="{E3AA3739-D018-494E-9A63-FAA16F962309}" destId="{A2C9A771-F784-4EBC-8FBA-D0A2D3593094}" srcOrd="1" destOrd="0" presId="urn:microsoft.com/office/officeart/2009/layout/CirclePictureHierarchy"/>
    <dgm:cxn modelId="{06F8D268-B1A4-4D44-A8FB-AD0EFA9EB3DD}" type="presParOf" srcId="{F976B779-2699-4A47-8FE1-E2FDE323DC26}" destId="{2DC089C4-D257-4966-8503-A62B3412D404}" srcOrd="1" destOrd="0" presId="urn:microsoft.com/office/officeart/2009/layout/CirclePictureHierarchy"/>
    <dgm:cxn modelId="{5F83333B-BEDF-4C25-BCB8-A5CB9357E30C}" type="presParOf" srcId="{13236225-82F5-47C4-BCED-04A775EEA3C6}" destId="{07C6D624-A74A-40D4-A896-BCC4B8A4E6D7}" srcOrd="4" destOrd="0" presId="urn:microsoft.com/office/officeart/2009/layout/CirclePictureHierarchy"/>
    <dgm:cxn modelId="{8EA21617-B2E1-4578-9EAE-5127F18C634F}" type="presParOf" srcId="{13236225-82F5-47C4-BCED-04A775EEA3C6}" destId="{9B2FF26C-D0D5-4879-BC52-72DEE925BA8F}" srcOrd="5" destOrd="0" presId="urn:microsoft.com/office/officeart/2009/layout/CirclePictureHierarchy"/>
    <dgm:cxn modelId="{FFFAFE18-040B-40F7-AF7A-C6879E62B3F9}" type="presParOf" srcId="{9B2FF26C-D0D5-4879-BC52-72DEE925BA8F}" destId="{C053E9A7-8170-4757-AFFE-FF46DC6A0E95}" srcOrd="0" destOrd="0" presId="urn:microsoft.com/office/officeart/2009/layout/CirclePictureHierarchy"/>
    <dgm:cxn modelId="{FBB5EFDD-1542-42E5-B028-1FB7D15C1298}" type="presParOf" srcId="{C053E9A7-8170-4757-AFFE-FF46DC6A0E95}" destId="{44C947A6-6EA3-40B0-80F5-502892DC3650}" srcOrd="0" destOrd="0" presId="urn:microsoft.com/office/officeart/2009/layout/CirclePictureHierarchy"/>
    <dgm:cxn modelId="{77746042-8F9D-47CC-8BBF-036F2778991A}" type="presParOf" srcId="{C053E9A7-8170-4757-AFFE-FF46DC6A0E95}" destId="{5760B6A6-B5A5-45E1-A76C-64CA874BF6B2}" srcOrd="1" destOrd="0" presId="urn:microsoft.com/office/officeart/2009/layout/CirclePictureHierarchy"/>
    <dgm:cxn modelId="{E1EAB318-2F05-4D1D-854E-7641E3B86CB7}" type="presParOf" srcId="{9B2FF26C-D0D5-4879-BC52-72DEE925BA8F}" destId="{D0BA7FC3-06C0-4AB7-837E-CBA6E18B89FD}" srcOrd="1" destOrd="0" presId="urn:microsoft.com/office/officeart/2009/layout/CirclePictureHierarchy"/>
    <dgm:cxn modelId="{F5129C73-CD0A-4B51-8E62-E85F41BD9ABE}" type="presParOf" srcId="{D0BA7FC3-06C0-4AB7-837E-CBA6E18B89FD}" destId="{8A80752A-2462-4AAA-8576-67599679B182}" srcOrd="0" destOrd="0" presId="urn:microsoft.com/office/officeart/2009/layout/CirclePictureHierarchy"/>
    <dgm:cxn modelId="{AB8A3A70-187B-4AB1-8690-A8BAD69D6E28}" type="presParOf" srcId="{D0BA7FC3-06C0-4AB7-837E-CBA6E18B89FD}" destId="{5B65AD58-1012-41CF-90EB-F7748937FC12}" srcOrd="1" destOrd="0" presId="urn:microsoft.com/office/officeart/2009/layout/CirclePictureHierarchy"/>
    <dgm:cxn modelId="{8A94DC2E-5E18-4CF0-9AF3-E7468AAE16BC}" type="presParOf" srcId="{5B65AD58-1012-41CF-90EB-F7748937FC12}" destId="{6AAE2F87-F0B4-4257-938B-2BC2A6B535B8}" srcOrd="0" destOrd="0" presId="urn:microsoft.com/office/officeart/2009/layout/CirclePictureHierarchy"/>
    <dgm:cxn modelId="{B8BC97A6-5DF9-4E8E-8516-5CC0A641B43D}" type="presParOf" srcId="{6AAE2F87-F0B4-4257-938B-2BC2A6B535B8}" destId="{FE0707A7-116B-4320-A7BB-50A8EAE7AAB4}" srcOrd="0" destOrd="0" presId="urn:microsoft.com/office/officeart/2009/layout/CirclePictureHierarchy"/>
    <dgm:cxn modelId="{E9CACE2E-0BC2-40BE-A518-76F282AD09D9}" type="presParOf" srcId="{6AAE2F87-F0B4-4257-938B-2BC2A6B535B8}" destId="{3B8DCE9C-A3F8-4624-A5EB-F70520D463FB}" srcOrd="1" destOrd="0" presId="urn:microsoft.com/office/officeart/2009/layout/CirclePictureHierarchy"/>
    <dgm:cxn modelId="{AE4E2B11-715B-4970-8C6B-EA31B7EC02A9}" type="presParOf" srcId="{5B65AD58-1012-41CF-90EB-F7748937FC12}" destId="{99F03693-E0C4-4D3F-815C-BFA0FBAADD42}"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CC4907-7561-4267-A079-C7E5FAA9C606}" type="doc">
      <dgm:prSet loTypeId="urn:microsoft.com/office/officeart/2005/8/layout/hList7#1" loCatId="list" qsTypeId="urn:microsoft.com/office/officeart/2005/8/quickstyle/simple2" qsCatId="simple" csTypeId="urn:microsoft.com/office/officeart/2005/8/colors/accent0_2" csCatId="mainScheme" phldr="1"/>
      <dgm:spPr/>
      <dgm:t>
        <a:bodyPr/>
        <a:lstStyle/>
        <a:p>
          <a:endParaRPr lang="en-US"/>
        </a:p>
      </dgm:t>
    </dgm:pt>
    <dgm:pt modelId="{FB7E0C83-0C60-47E0-B6D5-1D8FAEC65243}">
      <dgm:prSet custT="1"/>
      <dgm:spPr/>
      <dgm:t>
        <a:bodyPr/>
        <a:lstStyle/>
        <a:p>
          <a:pPr rtl="0"/>
          <a:r>
            <a:rPr lang="en-US" sz="2000" b="0">
              <a:latin typeface="Arial Rounded MT Bold" panose="020F0704030504030204" pitchFamily="34" charset="0"/>
            </a:rPr>
            <a:t>Pencegahan epidemik &amp; Penyebaran penyakit</a:t>
          </a:r>
        </a:p>
      </dgm:t>
    </dgm:pt>
    <dgm:pt modelId="{A198DCCC-9517-44F1-A353-66F4F21CA868}" type="parTrans" cxnId="{CA3196D6-02E3-4823-9131-E6AF18F86F9A}">
      <dgm:prSet/>
      <dgm:spPr/>
      <dgm:t>
        <a:bodyPr/>
        <a:lstStyle/>
        <a:p>
          <a:endParaRPr lang="en-US" sz="2000" b="0">
            <a:latin typeface="Arial Rounded MT Bold" panose="020F0704030504030204" pitchFamily="34" charset="0"/>
          </a:endParaRPr>
        </a:p>
      </dgm:t>
    </dgm:pt>
    <dgm:pt modelId="{BB8F72FD-AABE-4455-B3F7-60A5CAB6B77D}" type="sibTrans" cxnId="{CA3196D6-02E3-4823-9131-E6AF18F86F9A}">
      <dgm:prSet/>
      <dgm:spPr/>
      <dgm:t>
        <a:bodyPr/>
        <a:lstStyle/>
        <a:p>
          <a:endParaRPr lang="en-US" sz="2000" b="0">
            <a:latin typeface="Arial Rounded MT Bold" panose="020F0704030504030204" pitchFamily="34" charset="0"/>
          </a:endParaRPr>
        </a:p>
      </dgm:t>
    </dgm:pt>
    <dgm:pt modelId="{2C636FF7-2890-424B-A1C7-11262119585C}">
      <dgm:prSet custT="1"/>
      <dgm:spPr/>
      <dgm:t>
        <a:bodyPr/>
        <a:lstStyle/>
        <a:p>
          <a:pPr rtl="0"/>
          <a:r>
            <a:rPr lang="en-US" sz="2000" b="0">
              <a:latin typeface="Arial Rounded MT Bold" panose="020F0704030504030204" pitchFamily="34" charset="0"/>
            </a:rPr>
            <a:t>Perlindungan masyarakat dari bahaya lingkungan</a:t>
          </a:r>
        </a:p>
      </dgm:t>
    </dgm:pt>
    <dgm:pt modelId="{8EB13BAC-EEF6-40D1-AC53-CDAB2C81512E}" type="parTrans" cxnId="{33AF76C6-D517-4F4D-AC7F-7540C96C771F}">
      <dgm:prSet/>
      <dgm:spPr/>
      <dgm:t>
        <a:bodyPr/>
        <a:lstStyle/>
        <a:p>
          <a:endParaRPr lang="en-US" sz="2000" b="0">
            <a:latin typeface="Arial Rounded MT Bold" panose="020F0704030504030204" pitchFamily="34" charset="0"/>
          </a:endParaRPr>
        </a:p>
      </dgm:t>
    </dgm:pt>
    <dgm:pt modelId="{C0866F25-6637-4660-9022-0DA77F869F3C}" type="sibTrans" cxnId="{33AF76C6-D517-4F4D-AC7F-7540C96C771F}">
      <dgm:prSet/>
      <dgm:spPr/>
      <dgm:t>
        <a:bodyPr/>
        <a:lstStyle/>
        <a:p>
          <a:endParaRPr lang="en-US" sz="2000" b="0">
            <a:latin typeface="Arial Rounded MT Bold" panose="020F0704030504030204" pitchFamily="34" charset="0"/>
          </a:endParaRPr>
        </a:p>
      </dgm:t>
    </dgm:pt>
    <dgm:pt modelId="{FAB579E1-3814-414E-A626-2136A21C1703}">
      <dgm:prSet custT="1"/>
      <dgm:spPr/>
      <dgm:t>
        <a:bodyPr/>
        <a:lstStyle/>
        <a:p>
          <a:pPr rtl="0"/>
          <a:r>
            <a:rPr lang="en-US" sz="2000" b="0">
              <a:latin typeface="Arial Rounded MT Bold" panose="020F0704030504030204" pitchFamily="34" charset="0"/>
            </a:rPr>
            <a:t>Pencegahan Kecelakaan</a:t>
          </a:r>
        </a:p>
      </dgm:t>
    </dgm:pt>
    <dgm:pt modelId="{F3B87284-9971-4120-96BC-EC88CD4DEA36}" type="parTrans" cxnId="{233EA35D-57C7-41B2-804F-4F108F9C8236}">
      <dgm:prSet/>
      <dgm:spPr/>
      <dgm:t>
        <a:bodyPr/>
        <a:lstStyle/>
        <a:p>
          <a:endParaRPr lang="en-US" sz="2000" b="0">
            <a:latin typeface="Arial Rounded MT Bold" panose="020F0704030504030204" pitchFamily="34" charset="0"/>
          </a:endParaRPr>
        </a:p>
      </dgm:t>
    </dgm:pt>
    <dgm:pt modelId="{763A498F-4D71-4EE0-965C-DB0C863AE7C1}" type="sibTrans" cxnId="{233EA35D-57C7-41B2-804F-4F108F9C8236}">
      <dgm:prSet/>
      <dgm:spPr/>
      <dgm:t>
        <a:bodyPr/>
        <a:lstStyle/>
        <a:p>
          <a:endParaRPr lang="en-US" sz="2000" b="0">
            <a:latin typeface="Arial Rounded MT Bold" panose="020F0704030504030204" pitchFamily="34" charset="0"/>
          </a:endParaRPr>
        </a:p>
      </dgm:t>
    </dgm:pt>
    <dgm:pt modelId="{1338F0D9-F31B-4426-AB5D-1F7AD2206D24}">
      <dgm:prSet custT="1"/>
      <dgm:spPr/>
      <dgm:t>
        <a:bodyPr/>
        <a:lstStyle/>
        <a:p>
          <a:pPr rtl="0"/>
          <a:r>
            <a:rPr lang="en-US" sz="2000" b="0">
              <a:latin typeface="Arial Rounded MT Bold" panose="020F0704030504030204" pitchFamily="34" charset="0"/>
            </a:rPr>
            <a:t>Promosi &amp; Mendorong perubahan perilaku sehat</a:t>
          </a:r>
        </a:p>
      </dgm:t>
    </dgm:pt>
    <dgm:pt modelId="{9AE39519-81C2-443D-BCD9-DE56AA45FF09}" type="parTrans" cxnId="{DC198D5A-C88B-418D-8FC4-1C741A4E0BE6}">
      <dgm:prSet/>
      <dgm:spPr/>
      <dgm:t>
        <a:bodyPr/>
        <a:lstStyle/>
        <a:p>
          <a:endParaRPr lang="en-US" sz="2000" b="0">
            <a:latin typeface="Arial Rounded MT Bold" panose="020F0704030504030204" pitchFamily="34" charset="0"/>
          </a:endParaRPr>
        </a:p>
      </dgm:t>
    </dgm:pt>
    <dgm:pt modelId="{4B1FB4BC-A13F-4760-9ADF-FA10393D3C31}" type="sibTrans" cxnId="{DC198D5A-C88B-418D-8FC4-1C741A4E0BE6}">
      <dgm:prSet/>
      <dgm:spPr/>
      <dgm:t>
        <a:bodyPr/>
        <a:lstStyle/>
        <a:p>
          <a:endParaRPr lang="en-US" sz="2000" b="0">
            <a:latin typeface="Arial Rounded MT Bold" panose="020F0704030504030204" pitchFamily="34" charset="0"/>
          </a:endParaRPr>
        </a:p>
      </dgm:t>
    </dgm:pt>
    <dgm:pt modelId="{14EE3BAB-F95E-43B8-9589-D52CFA70DE08}">
      <dgm:prSet custT="1"/>
      <dgm:spPr/>
      <dgm:t>
        <a:bodyPr/>
        <a:lstStyle/>
        <a:p>
          <a:pPr rtl="0"/>
          <a:r>
            <a:rPr lang="en-US" sz="2000" b="0">
              <a:latin typeface="Arial Rounded MT Bold" panose="020F0704030504030204" pitchFamily="34" charset="0"/>
            </a:rPr>
            <a:t>Respon cepat terhadap bencana &amp; membantu masyarakat dalam tahap pemulihan</a:t>
          </a:r>
        </a:p>
      </dgm:t>
    </dgm:pt>
    <dgm:pt modelId="{6CF28721-0A22-49CC-8F70-6E192810BB60}" type="parTrans" cxnId="{786438AD-E5DC-4CBB-BD86-E33720693EBE}">
      <dgm:prSet/>
      <dgm:spPr/>
      <dgm:t>
        <a:bodyPr/>
        <a:lstStyle/>
        <a:p>
          <a:endParaRPr lang="en-US" sz="2000" b="0">
            <a:latin typeface="Arial Rounded MT Bold" panose="020F0704030504030204" pitchFamily="34" charset="0"/>
          </a:endParaRPr>
        </a:p>
      </dgm:t>
    </dgm:pt>
    <dgm:pt modelId="{C1D502ED-7FE8-40D3-A70C-5516AEA69B07}" type="sibTrans" cxnId="{786438AD-E5DC-4CBB-BD86-E33720693EBE}">
      <dgm:prSet/>
      <dgm:spPr/>
      <dgm:t>
        <a:bodyPr/>
        <a:lstStyle/>
        <a:p>
          <a:endParaRPr lang="en-US" sz="2000" b="0">
            <a:latin typeface="Arial Rounded MT Bold" panose="020F0704030504030204" pitchFamily="34" charset="0"/>
          </a:endParaRPr>
        </a:p>
      </dgm:t>
    </dgm:pt>
    <dgm:pt modelId="{42DBB3F0-B8D9-4167-B398-968CE0BCECD8}">
      <dgm:prSet custT="1"/>
      <dgm:spPr/>
      <dgm:t>
        <a:bodyPr/>
        <a:lstStyle/>
        <a:p>
          <a:pPr rtl="0"/>
          <a:r>
            <a:rPr lang="en-US" sz="2000" b="0" dirty="0" err="1">
              <a:latin typeface="Arial Rounded MT Bold" panose="020F0704030504030204" pitchFamily="34" charset="0"/>
            </a:rPr>
            <a:t>Memastikan</a:t>
          </a:r>
          <a:r>
            <a:rPr lang="en-US" sz="2000" b="0" dirty="0">
              <a:latin typeface="Arial Rounded MT Bold" panose="020F0704030504030204" pitchFamily="34" charset="0"/>
            </a:rPr>
            <a:t> </a:t>
          </a:r>
          <a:r>
            <a:rPr lang="en-US" sz="2000" b="0" dirty="0" err="1">
              <a:latin typeface="Arial Rounded MT Bold" panose="020F0704030504030204" pitchFamily="34" charset="0"/>
            </a:rPr>
            <a:t>ketersediaan</a:t>
          </a:r>
          <a:r>
            <a:rPr lang="en-US" sz="2000" b="0" dirty="0">
              <a:latin typeface="Arial Rounded MT Bold" panose="020F0704030504030204" pitchFamily="34" charset="0"/>
            </a:rPr>
            <a:t> </a:t>
          </a:r>
          <a:r>
            <a:rPr lang="en-US" sz="2000" b="0" dirty="0" err="1">
              <a:latin typeface="Arial Rounded MT Bold" panose="020F0704030504030204" pitchFamily="34" charset="0"/>
            </a:rPr>
            <a:t>yankes</a:t>
          </a:r>
          <a:r>
            <a:rPr lang="en-US" sz="2000" b="0" dirty="0">
              <a:latin typeface="Arial Rounded MT Bold" panose="020F0704030504030204" pitchFamily="34" charset="0"/>
            </a:rPr>
            <a:t> yang </a:t>
          </a:r>
          <a:r>
            <a:rPr lang="en-US" sz="2000" b="0" dirty="0" err="1">
              <a:latin typeface="Arial Rounded MT Bold" panose="020F0704030504030204" pitchFamily="34" charset="0"/>
            </a:rPr>
            <a:t>berkualitas</a:t>
          </a:r>
          <a:r>
            <a:rPr lang="en-US" sz="2000" b="0" dirty="0">
              <a:latin typeface="Arial Rounded MT Bold" panose="020F0704030504030204" pitchFamily="34" charset="0"/>
            </a:rPr>
            <a:t>, </a:t>
          </a:r>
          <a:r>
            <a:rPr lang="en-US" sz="2000" b="0" dirty="0" err="1">
              <a:latin typeface="Arial Rounded MT Bold" panose="020F0704030504030204" pitchFamily="34" charset="0"/>
            </a:rPr>
            <a:t>terjangkau</a:t>
          </a:r>
          <a:r>
            <a:rPr lang="en-US" sz="2000" b="0" dirty="0">
              <a:latin typeface="Arial Rounded MT Bold" panose="020F0704030504030204" pitchFamily="34" charset="0"/>
            </a:rPr>
            <a:t>, </a:t>
          </a:r>
          <a:r>
            <a:rPr lang="en-US" sz="2000" b="0" dirty="0" err="1">
              <a:latin typeface="Arial Rounded MT Bold" panose="020F0704030504030204" pitchFamily="34" charset="0"/>
            </a:rPr>
            <a:t>mudah</a:t>
          </a:r>
          <a:r>
            <a:rPr lang="en-US" sz="2000" b="0" dirty="0">
              <a:latin typeface="Arial Rounded MT Bold" panose="020F0704030504030204" pitchFamily="34" charset="0"/>
            </a:rPr>
            <a:t> </a:t>
          </a:r>
          <a:r>
            <a:rPr lang="en-US" sz="2000" b="0" dirty="0" err="1">
              <a:latin typeface="Arial Rounded MT Bold" panose="020F0704030504030204" pitchFamily="34" charset="0"/>
            </a:rPr>
            <a:t>diakses</a:t>
          </a:r>
          <a:r>
            <a:rPr lang="en-US" sz="2000" b="0" dirty="0">
              <a:latin typeface="Arial Rounded MT Bold" panose="020F0704030504030204" pitchFamily="34" charset="0"/>
            </a:rPr>
            <a:t>. </a:t>
          </a:r>
        </a:p>
      </dgm:t>
    </dgm:pt>
    <dgm:pt modelId="{895C6D76-865E-4119-9FF3-06961B631124}" type="parTrans" cxnId="{314FC70A-AD5C-4810-AB0F-B4104C73D3B5}">
      <dgm:prSet/>
      <dgm:spPr/>
      <dgm:t>
        <a:bodyPr/>
        <a:lstStyle/>
        <a:p>
          <a:endParaRPr lang="en-US" sz="2000" b="0">
            <a:latin typeface="Arial Rounded MT Bold" panose="020F0704030504030204" pitchFamily="34" charset="0"/>
          </a:endParaRPr>
        </a:p>
      </dgm:t>
    </dgm:pt>
    <dgm:pt modelId="{0731B7A3-8DC0-4901-B5A9-EC8597C38064}" type="sibTrans" cxnId="{314FC70A-AD5C-4810-AB0F-B4104C73D3B5}">
      <dgm:prSet/>
      <dgm:spPr/>
      <dgm:t>
        <a:bodyPr/>
        <a:lstStyle/>
        <a:p>
          <a:endParaRPr lang="en-US" sz="2000" b="0">
            <a:latin typeface="Arial Rounded MT Bold" panose="020F0704030504030204" pitchFamily="34" charset="0"/>
          </a:endParaRPr>
        </a:p>
      </dgm:t>
    </dgm:pt>
    <dgm:pt modelId="{B82ED5AA-C6D0-4D83-BCB8-95AD419247BA}" type="pres">
      <dgm:prSet presAssocID="{F2CC4907-7561-4267-A079-C7E5FAA9C606}" presName="Name0" presStyleCnt="0">
        <dgm:presLayoutVars>
          <dgm:dir/>
          <dgm:resizeHandles val="exact"/>
        </dgm:presLayoutVars>
      </dgm:prSet>
      <dgm:spPr/>
      <dgm:t>
        <a:bodyPr/>
        <a:lstStyle/>
        <a:p>
          <a:endParaRPr lang="en-US"/>
        </a:p>
      </dgm:t>
    </dgm:pt>
    <dgm:pt modelId="{29B0ED89-7168-4198-A702-4A4E133AD2A8}" type="pres">
      <dgm:prSet presAssocID="{F2CC4907-7561-4267-A079-C7E5FAA9C606}" presName="fgShape" presStyleLbl="fgShp" presStyleIdx="0" presStyleCnt="1"/>
      <dgm:spPr/>
    </dgm:pt>
    <dgm:pt modelId="{0359C25B-3534-4DD7-9EF0-C56EC4841748}" type="pres">
      <dgm:prSet presAssocID="{F2CC4907-7561-4267-A079-C7E5FAA9C606}" presName="linComp" presStyleCnt="0"/>
      <dgm:spPr/>
    </dgm:pt>
    <dgm:pt modelId="{60864E58-5A78-43CC-BF2F-8083C40F91A0}" type="pres">
      <dgm:prSet presAssocID="{FB7E0C83-0C60-47E0-B6D5-1D8FAEC65243}" presName="compNode" presStyleCnt="0"/>
      <dgm:spPr/>
    </dgm:pt>
    <dgm:pt modelId="{B8243F1D-5824-4788-9A81-908A3788BC02}" type="pres">
      <dgm:prSet presAssocID="{FB7E0C83-0C60-47E0-B6D5-1D8FAEC65243}" presName="bkgdShape" presStyleLbl="node1" presStyleIdx="0" presStyleCnt="6"/>
      <dgm:spPr/>
      <dgm:t>
        <a:bodyPr/>
        <a:lstStyle/>
        <a:p>
          <a:endParaRPr lang="en-US"/>
        </a:p>
      </dgm:t>
    </dgm:pt>
    <dgm:pt modelId="{29A6237A-F036-4C48-B19D-B46AF616DBE2}" type="pres">
      <dgm:prSet presAssocID="{FB7E0C83-0C60-47E0-B6D5-1D8FAEC65243}" presName="nodeTx" presStyleLbl="node1" presStyleIdx="0" presStyleCnt="6">
        <dgm:presLayoutVars>
          <dgm:bulletEnabled val="1"/>
        </dgm:presLayoutVars>
      </dgm:prSet>
      <dgm:spPr/>
      <dgm:t>
        <a:bodyPr/>
        <a:lstStyle/>
        <a:p>
          <a:endParaRPr lang="en-US"/>
        </a:p>
      </dgm:t>
    </dgm:pt>
    <dgm:pt modelId="{71C9DA67-714F-45A8-9A75-8E18726B3185}" type="pres">
      <dgm:prSet presAssocID="{FB7E0C83-0C60-47E0-B6D5-1D8FAEC65243}" presName="invisiNode" presStyleLbl="node1" presStyleIdx="0" presStyleCnt="6"/>
      <dgm:spPr/>
    </dgm:pt>
    <dgm:pt modelId="{603DE4CA-94D8-49F8-B9F4-2D03A432C6AC}" type="pres">
      <dgm:prSet presAssocID="{FB7E0C83-0C60-47E0-B6D5-1D8FAEC65243}" presName="imagNode" presStyleLbl="fgImgPlace1" presStyleIdx="0" presStyleCnt="6"/>
      <dgm:spPr>
        <a:blipFill rotWithShape="1">
          <a:blip xmlns:r="http://schemas.openxmlformats.org/officeDocument/2006/relationships" r:embed="rId1"/>
          <a:stretch>
            <a:fillRect/>
          </a:stretch>
        </a:blipFill>
      </dgm:spPr>
    </dgm:pt>
    <dgm:pt modelId="{9B2B1261-66B9-4510-B017-A7A30D1D377C}" type="pres">
      <dgm:prSet presAssocID="{BB8F72FD-AABE-4455-B3F7-60A5CAB6B77D}" presName="sibTrans" presStyleLbl="sibTrans2D1" presStyleIdx="0" presStyleCnt="0"/>
      <dgm:spPr/>
      <dgm:t>
        <a:bodyPr/>
        <a:lstStyle/>
        <a:p>
          <a:endParaRPr lang="en-US"/>
        </a:p>
      </dgm:t>
    </dgm:pt>
    <dgm:pt modelId="{647D10AB-0CFA-475E-9451-C9D22EC18B6C}" type="pres">
      <dgm:prSet presAssocID="{2C636FF7-2890-424B-A1C7-11262119585C}" presName="compNode" presStyleCnt="0"/>
      <dgm:spPr/>
    </dgm:pt>
    <dgm:pt modelId="{4F3959A2-A800-4202-8073-60660A33347D}" type="pres">
      <dgm:prSet presAssocID="{2C636FF7-2890-424B-A1C7-11262119585C}" presName="bkgdShape" presStyleLbl="node1" presStyleIdx="1" presStyleCnt="6"/>
      <dgm:spPr/>
      <dgm:t>
        <a:bodyPr/>
        <a:lstStyle/>
        <a:p>
          <a:endParaRPr lang="en-US"/>
        </a:p>
      </dgm:t>
    </dgm:pt>
    <dgm:pt modelId="{806A745C-9813-4400-9A57-46AC423B4892}" type="pres">
      <dgm:prSet presAssocID="{2C636FF7-2890-424B-A1C7-11262119585C}" presName="nodeTx" presStyleLbl="node1" presStyleIdx="1" presStyleCnt="6">
        <dgm:presLayoutVars>
          <dgm:bulletEnabled val="1"/>
        </dgm:presLayoutVars>
      </dgm:prSet>
      <dgm:spPr/>
      <dgm:t>
        <a:bodyPr/>
        <a:lstStyle/>
        <a:p>
          <a:endParaRPr lang="en-US"/>
        </a:p>
      </dgm:t>
    </dgm:pt>
    <dgm:pt modelId="{49CF3959-FB19-4410-A165-C1E58830581C}" type="pres">
      <dgm:prSet presAssocID="{2C636FF7-2890-424B-A1C7-11262119585C}" presName="invisiNode" presStyleLbl="node1" presStyleIdx="1" presStyleCnt="6"/>
      <dgm:spPr/>
    </dgm:pt>
    <dgm:pt modelId="{23A04D76-3EBF-45DB-AE61-93C02CCFAD57}" type="pres">
      <dgm:prSet presAssocID="{2C636FF7-2890-424B-A1C7-11262119585C}" presName="imagNode" presStyleLbl="fgImgPlace1" presStyleIdx="1" presStyleCnt="6"/>
      <dgm:spPr>
        <a:blipFill rotWithShape="1">
          <a:blip xmlns:r="http://schemas.openxmlformats.org/officeDocument/2006/relationships" r:embed="rId2"/>
          <a:stretch>
            <a:fillRect/>
          </a:stretch>
        </a:blipFill>
      </dgm:spPr>
    </dgm:pt>
    <dgm:pt modelId="{DC3BC087-1508-4570-8D05-0517A7F43E47}" type="pres">
      <dgm:prSet presAssocID="{C0866F25-6637-4660-9022-0DA77F869F3C}" presName="sibTrans" presStyleLbl="sibTrans2D1" presStyleIdx="0" presStyleCnt="0"/>
      <dgm:spPr/>
      <dgm:t>
        <a:bodyPr/>
        <a:lstStyle/>
        <a:p>
          <a:endParaRPr lang="en-US"/>
        </a:p>
      </dgm:t>
    </dgm:pt>
    <dgm:pt modelId="{611B7521-737C-448F-A00C-9C4BFE4F31E3}" type="pres">
      <dgm:prSet presAssocID="{FAB579E1-3814-414E-A626-2136A21C1703}" presName="compNode" presStyleCnt="0"/>
      <dgm:spPr/>
    </dgm:pt>
    <dgm:pt modelId="{E8C75E3A-B868-4DBD-A2D2-243EDCF7D9A7}" type="pres">
      <dgm:prSet presAssocID="{FAB579E1-3814-414E-A626-2136A21C1703}" presName="bkgdShape" presStyleLbl="node1" presStyleIdx="2" presStyleCnt="6"/>
      <dgm:spPr/>
      <dgm:t>
        <a:bodyPr/>
        <a:lstStyle/>
        <a:p>
          <a:endParaRPr lang="en-US"/>
        </a:p>
      </dgm:t>
    </dgm:pt>
    <dgm:pt modelId="{1122DE0F-4B75-446F-A134-2AEAAA9B1505}" type="pres">
      <dgm:prSet presAssocID="{FAB579E1-3814-414E-A626-2136A21C1703}" presName="nodeTx" presStyleLbl="node1" presStyleIdx="2" presStyleCnt="6">
        <dgm:presLayoutVars>
          <dgm:bulletEnabled val="1"/>
        </dgm:presLayoutVars>
      </dgm:prSet>
      <dgm:spPr/>
      <dgm:t>
        <a:bodyPr/>
        <a:lstStyle/>
        <a:p>
          <a:endParaRPr lang="en-US"/>
        </a:p>
      </dgm:t>
    </dgm:pt>
    <dgm:pt modelId="{006E25ED-2858-47DE-87E7-223FE39C8D57}" type="pres">
      <dgm:prSet presAssocID="{FAB579E1-3814-414E-A626-2136A21C1703}" presName="invisiNode" presStyleLbl="node1" presStyleIdx="2" presStyleCnt="6"/>
      <dgm:spPr/>
    </dgm:pt>
    <dgm:pt modelId="{917E1E08-6535-4333-89CA-874BD7BA98E1}" type="pres">
      <dgm:prSet presAssocID="{FAB579E1-3814-414E-A626-2136A21C1703}" presName="imagNode" presStyleLbl="fgImgPlace1" presStyleIdx="2" presStyleCnt="6"/>
      <dgm:spPr>
        <a:blipFill rotWithShape="1">
          <a:blip xmlns:r="http://schemas.openxmlformats.org/officeDocument/2006/relationships" r:embed="rId3"/>
          <a:stretch>
            <a:fillRect/>
          </a:stretch>
        </a:blipFill>
      </dgm:spPr>
    </dgm:pt>
    <dgm:pt modelId="{5B299B58-60FC-46F5-91C4-F05BBE239EB2}" type="pres">
      <dgm:prSet presAssocID="{763A498F-4D71-4EE0-965C-DB0C863AE7C1}" presName="sibTrans" presStyleLbl="sibTrans2D1" presStyleIdx="0" presStyleCnt="0"/>
      <dgm:spPr/>
      <dgm:t>
        <a:bodyPr/>
        <a:lstStyle/>
        <a:p>
          <a:endParaRPr lang="en-US"/>
        </a:p>
      </dgm:t>
    </dgm:pt>
    <dgm:pt modelId="{D8FB8A35-82B9-45B1-AC7A-E41730BDF969}" type="pres">
      <dgm:prSet presAssocID="{1338F0D9-F31B-4426-AB5D-1F7AD2206D24}" presName="compNode" presStyleCnt="0"/>
      <dgm:spPr/>
    </dgm:pt>
    <dgm:pt modelId="{75BD69D5-5161-4CBE-911A-5D46BE7612D5}" type="pres">
      <dgm:prSet presAssocID="{1338F0D9-F31B-4426-AB5D-1F7AD2206D24}" presName="bkgdShape" presStyleLbl="node1" presStyleIdx="3" presStyleCnt="6"/>
      <dgm:spPr/>
      <dgm:t>
        <a:bodyPr/>
        <a:lstStyle/>
        <a:p>
          <a:endParaRPr lang="en-US"/>
        </a:p>
      </dgm:t>
    </dgm:pt>
    <dgm:pt modelId="{4F282146-FD65-4F13-A74A-8817602A8D27}" type="pres">
      <dgm:prSet presAssocID="{1338F0D9-F31B-4426-AB5D-1F7AD2206D24}" presName="nodeTx" presStyleLbl="node1" presStyleIdx="3" presStyleCnt="6">
        <dgm:presLayoutVars>
          <dgm:bulletEnabled val="1"/>
        </dgm:presLayoutVars>
      </dgm:prSet>
      <dgm:spPr/>
      <dgm:t>
        <a:bodyPr/>
        <a:lstStyle/>
        <a:p>
          <a:endParaRPr lang="en-US"/>
        </a:p>
      </dgm:t>
    </dgm:pt>
    <dgm:pt modelId="{30ED797D-74DA-4843-8DF0-468044F57C8A}" type="pres">
      <dgm:prSet presAssocID="{1338F0D9-F31B-4426-AB5D-1F7AD2206D24}" presName="invisiNode" presStyleLbl="node1" presStyleIdx="3" presStyleCnt="6"/>
      <dgm:spPr/>
    </dgm:pt>
    <dgm:pt modelId="{BEB157C5-461F-4705-BA67-B3033A89610D}" type="pres">
      <dgm:prSet presAssocID="{1338F0D9-F31B-4426-AB5D-1F7AD2206D24}" presName="imagNode" presStyleLbl="fgImgPlace1" presStyleIdx="3" presStyleCnt="6"/>
      <dgm:spPr>
        <a:blipFill rotWithShape="1">
          <a:blip xmlns:r="http://schemas.openxmlformats.org/officeDocument/2006/relationships" r:embed="rId4"/>
          <a:stretch>
            <a:fillRect/>
          </a:stretch>
        </a:blipFill>
      </dgm:spPr>
    </dgm:pt>
    <dgm:pt modelId="{477E40BB-5B26-451A-BAE6-31556A77455E}" type="pres">
      <dgm:prSet presAssocID="{4B1FB4BC-A13F-4760-9ADF-FA10393D3C31}" presName="sibTrans" presStyleLbl="sibTrans2D1" presStyleIdx="0" presStyleCnt="0"/>
      <dgm:spPr/>
      <dgm:t>
        <a:bodyPr/>
        <a:lstStyle/>
        <a:p>
          <a:endParaRPr lang="en-US"/>
        </a:p>
      </dgm:t>
    </dgm:pt>
    <dgm:pt modelId="{035E6F92-CB90-4B83-9B48-0E81CDFB0EA6}" type="pres">
      <dgm:prSet presAssocID="{14EE3BAB-F95E-43B8-9589-D52CFA70DE08}" presName="compNode" presStyleCnt="0"/>
      <dgm:spPr/>
    </dgm:pt>
    <dgm:pt modelId="{61F8129A-5EF2-4FD3-A4BB-0C847C878C2D}" type="pres">
      <dgm:prSet presAssocID="{14EE3BAB-F95E-43B8-9589-D52CFA70DE08}" presName="bkgdShape" presStyleLbl="node1" presStyleIdx="4" presStyleCnt="6"/>
      <dgm:spPr/>
      <dgm:t>
        <a:bodyPr/>
        <a:lstStyle/>
        <a:p>
          <a:endParaRPr lang="en-US"/>
        </a:p>
      </dgm:t>
    </dgm:pt>
    <dgm:pt modelId="{72209E5B-8FDF-4600-89C4-E02CC744CB25}" type="pres">
      <dgm:prSet presAssocID="{14EE3BAB-F95E-43B8-9589-D52CFA70DE08}" presName="nodeTx" presStyleLbl="node1" presStyleIdx="4" presStyleCnt="6">
        <dgm:presLayoutVars>
          <dgm:bulletEnabled val="1"/>
        </dgm:presLayoutVars>
      </dgm:prSet>
      <dgm:spPr/>
      <dgm:t>
        <a:bodyPr/>
        <a:lstStyle/>
        <a:p>
          <a:endParaRPr lang="en-US"/>
        </a:p>
      </dgm:t>
    </dgm:pt>
    <dgm:pt modelId="{320A4B20-E057-4023-BEE5-532F35D14537}" type="pres">
      <dgm:prSet presAssocID="{14EE3BAB-F95E-43B8-9589-D52CFA70DE08}" presName="invisiNode" presStyleLbl="node1" presStyleIdx="4" presStyleCnt="6"/>
      <dgm:spPr/>
    </dgm:pt>
    <dgm:pt modelId="{8F2ACC76-FEA7-474C-9766-F91ECAB18555}" type="pres">
      <dgm:prSet presAssocID="{14EE3BAB-F95E-43B8-9589-D52CFA70DE08}" presName="imagNode" presStyleLbl="fgImgPlace1" presStyleIdx="4" presStyleCnt="6"/>
      <dgm:spPr>
        <a:blipFill rotWithShape="1">
          <a:blip xmlns:r="http://schemas.openxmlformats.org/officeDocument/2006/relationships" r:embed="rId5"/>
          <a:stretch>
            <a:fillRect/>
          </a:stretch>
        </a:blipFill>
      </dgm:spPr>
    </dgm:pt>
    <dgm:pt modelId="{00A129F9-37A4-438C-BA1F-84E887B71E84}" type="pres">
      <dgm:prSet presAssocID="{C1D502ED-7FE8-40D3-A70C-5516AEA69B07}" presName="sibTrans" presStyleLbl="sibTrans2D1" presStyleIdx="0" presStyleCnt="0"/>
      <dgm:spPr/>
      <dgm:t>
        <a:bodyPr/>
        <a:lstStyle/>
        <a:p>
          <a:endParaRPr lang="en-US"/>
        </a:p>
      </dgm:t>
    </dgm:pt>
    <dgm:pt modelId="{846219E5-D9FF-4772-A414-881F56A3BA48}" type="pres">
      <dgm:prSet presAssocID="{42DBB3F0-B8D9-4167-B398-968CE0BCECD8}" presName="compNode" presStyleCnt="0"/>
      <dgm:spPr/>
    </dgm:pt>
    <dgm:pt modelId="{14D2782A-6571-4833-8396-67C59934B6CA}" type="pres">
      <dgm:prSet presAssocID="{42DBB3F0-B8D9-4167-B398-968CE0BCECD8}" presName="bkgdShape" presStyleLbl="node1" presStyleIdx="5" presStyleCnt="6" custLinFactNeighborX="-5600"/>
      <dgm:spPr/>
      <dgm:t>
        <a:bodyPr/>
        <a:lstStyle/>
        <a:p>
          <a:endParaRPr lang="en-US"/>
        </a:p>
      </dgm:t>
    </dgm:pt>
    <dgm:pt modelId="{F41DE7F5-051B-4AF8-A428-FD34AAA95630}" type="pres">
      <dgm:prSet presAssocID="{42DBB3F0-B8D9-4167-B398-968CE0BCECD8}" presName="nodeTx" presStyleLbl="node1" presStyleIdx="5" presStyleCnt="6">
        <dgm:presLayoutVars>
          <dgm:bulletEnabled val="1"/>
        </dgm:presLayoutVars>
      </dgm:prSet>
      <dgm:spPr/>
      <dgm:t>
        <a:bodyPr/>
        <a:lstStyle/>
        <a:p>
          <a:endParaRPr lang="en-US"/>
        </a:p>
      </dgm:t>
    </dgm:pt>
    <dgm:pt modelId="{A93CAA36-BF28-4911-A63A-0F8B28FDFBC6}" type="pres">
      <dgm:prSet presAssocID="{42DBB3F0-B8D9-4167-B398-968CE0BCECD8}" presName="invisiNode" presStyleLbl="node1" presStyleIdx="5" presStyleCnt="6"/>
      <dgm:spPr/>
    </dgm:pt>
    <dgm:pt modelId="{5A0B6BBE-0A5C-48FA-AB86-9E870642052E}" type="pres">
      <dgm:prSet presAssocID="{42DBB3F0-B8D9-4167-B398-968CE0BCECD8}" presName="imagNode" presStyleLbl="fgImgPlace1" presStyleIdx="5" presStyleCnt="6" custLinFactNeighborX="-5960"/>
      <dgm:spPr>
        <a:blipFill rotWithShape="1">
          <a:blip xmlns:r="http://schemas.openxmlformats.org/officeDocument/2006/relationships" r:embed="rId6"/>
          <a:stretch>
            <a:fillRect/>
          </a:stretch>
        </a:blipFill>
      </dgm:spPr>
    </dgm:pt>
  </dgm:ptLst>
  <dgm:cxnLst>
    <dgm:cxn modelId="{F6E32CD8-C22B-4C54-9B4A-5392B86B824C}" type="presOf" srcId="{1338F0D9-F31B-4426-AB5D-1F7AD2206D24}" destId="{4F282146-FD65-4F13-A74A-8817602A8D27}" srcOrd="1" destOrd="0" presId="urn:microsoft.com/office/officeart/2005/8/layout/hList7#1"/>
    <dgm:cxn modelId="{763CE137-DA77-4CE0-8531-C52EF6EA3337}" type="presOf" srcId="{14EE3BAB-F95E-43B8-9589-D52CFA70DE08}" destId="{61F8129A-5EF2-4FD3-A4BB-0C847C878C2D}" srcOrd="0" destOrd="0" presId="urn:microsoft.com/office/officeart/2005/8/layout/hList7#1"/>
    <dgm:cxn modelId="{01497B56-E178-474D-B63F-A815677738CC}" type="presOf" srcId="{42DBB3F0-B8D9-4167-B398-968CE0BCECD8}" destId="{F41DE7F5-051B-4AF8-A428-FD34AAA95630}" srcOrd="1" destOrd="0" presId="urn:microsoft.com/office/officeart/2005/8/layout/hList7#1"/>
    <dgm:cxn modelId="{759E9A3E-6C93-4B1A-B882-9946CD36938A}" type="presOf" srcId="{14EE3BAB-F95E-43B8-9589-D52CFA70DE08}" destId="{72209E5B-8FDF-4600-89C4-E02CC744CB25}" srcOrd="1" destOrd="0" presId="urn:microsoft.com/office/officeart/2005/8/layout/hList7#1"/>
    <dgm:cxn modelId="{E2E821F1-F014-4F6D-9B20-3B6DB608484E}" type="presOf" srcId="{F2CC4907-7561-4267-A079-C7E5FAA9C606}" destId="{B82ED5AA-C6D0-4D83-BCB8-95AD419247BA}" srcOrd="0" destOrd="0" presId="urn:microsoft.com/office/officeart/2005/8/layout/hList7#1"/>
    <dgm:cxn modelId="{0709605C-6829-42F8-8757-86AF24DBDA14}" type="presOf" srcId="{42DBB3F0-B8D9-4167-B398-968CE0BCECD8}" destId="{14D2782A-6571-4833-8396-67C59934B6CA}" srcOrd="0" destOrd="0" presId="urn:microsoft.com/office/officeart/2005/8/layout/hList7#1"/>
    <dgm:cxn modelId="{05108CB5-23A6-46C2-89D2-34572062F00D}" type="presOf" srcId="{FAB579E1-3814-414E-A626-2136A21C1703}" destId="{1122DE0F-4B75-446F-A134-2AEAAA9B1505}" srcOrd="1" destOrd="0" presId="urn:microsoft.com/office/officeart/2005/8/layout/hList7#1"/>
    <dgm:cxn modelId="{1851041C-161E-4D38-AAEF-0350D5E2321A}" type="presOf" srcId="{FB7E0C83-0C60-47E0-B6D5-1D8FAEC65243}" destId="{B8243F1D-5824-4788-9A81-908A3788BC02}" srcOrd="0" destOrd="0" presId="urn:microsoft.com/office/officeart/2005/8/layout/hList7#1"/>
    <dgm:cxn modelId="{71568514-63CC-4B71-8CD6-7E4C335DA776}" type="presOf" srcId="{BB8F72FD-AABE-4455-B3F7-60A5CAB6B77D}" destId="{9B2B1261-66B9-4510-B017-A7A30D1D377C}" srcOrd="0" destOrd="0" presId="urn:microsoft.com/office/officeart/2005/8/layout/hList7#1"/>
    <dgm:cxn modelId="{330AC297-665E-469B-973A-90A9DC37398D}" type="presOf" srcId="{763A498F-4D71-4EE0-965C-DB0C863AE7C1}" destId="{5B299B58-60FC-46F5-91C4-F05BBE239EB2}" srcOrd="0" destOrd="0" presId="urn:microsoft.com/office/officeart/2005/8/layout/hList7#1"/>
    <dgm:cxn modelId="{0179C55A-21FC-45F5-BB16-3F14C28B5B8C}" type="presOf" srcId="{FB7E0C83-0C60-47E0-B6D5-1D8FAEC65243}" destId="{29A6237A-F036-4C48-B19D-B46AF616DBE2}" srcOrd="1" destOrd="0" presId="urn:microsoft.com/office/officeart/2005/8/layout/hList7#1"/>
    <dgm:cxn modelId="{314FC70A-AD5C-4810-AB0F-B4104C73D3B5}" srcId="{F2CC4907-7561-4267-A079-C7E5FAA9C606}" destId="{42DBB3F0-B8D9-4167-B398-968CE0BCECD8}" srcOrd="5" destOrd="0" parTransId="{895C6D76-865E-4119-9FF3-06961B631124}" sibTransId="{0731B7A3-8DC0-4901-B5A9-EC8597C38064}"/>
    <dgm:cxn modelId="{DC198D5A-C88B-418D-8FC4-1C741A4E0BE6}" srcId="{F2CC4907-7561-4267-A079-C7E5FAA9C606}" destId="{1338F0D9-F31B-4426-AB5D-1F7AD2206D24}" srcOrd="3" destOrd="0" parTransId="{9AE39519-81C2-443D-BCD9-DE56AA45FF09}" sibTransId="{4B1FB4BC-A13F-4760-9ADF-FA10393D3C31}"/>
    <dgm:cxn modelId="{786438AD-E5DC-4CBB-BD86-E33720693EBE}" srcId="{F2CC4907-7561-4267-A079-C7E5FAA9C606}" destId="{14EE3BAB-F95E-43B8-9589-D52CFA70DE08}" srcOrd="4" destOrd="0" parTransId="{6CF28721-0A22-49CC-8F70-6E192810BB60}" sibTransId="{C1D502ED-7FE8-40D3-A70C-5516AEA69B07}"/>
    <dgm:cxn modelId="{E4BA5971-DD96-4F6C-8462-8BD31E24590B}" type="presOf" srcId="{4B1FB4BC-A13F-4760-9ADF-FA10393D3C31}" destId="{477E40BB-5B26-451A-BAE6-31556A77455E}" srcOrd="0" destOrd="0" presId="urn:microsoft.com/office/officeart/2005/8/layout/hList7#1"/>
    <dgm:cxn modelId="{047D4E0B-716E-4F28-8768-9A598D0CAEE2}" type="presOf" srcId="{1338F0D9-F31B-4426-AB5D-1F7AD2206D24}" destId="{75BD69D5-5161-4CBE-911A-5D46BE7612D5}" srcOrd="0" destOrd="0" presId="urn:microsoft.com/office/officeart/2005/8/layout/hList7#1"/>
    <dgm:cxn modelId="{94573C35-6E3E-4187-9761-F5B0CF1791E1}" type="presOf" srcId="{FAB579E1-3814-414E-A626-2136A21C1703}" destId="{E8C75E3A-B868-4DBD-A2D2-243EDCF7D9A7}" srcOrd="0" destOrd="0" presId="urn:microsoft.com/office/officeart/2005/8/layout/hList7#1"/>
    <dgm:cxn modelId="{E50051C8-D068-40EF-8239-235DB3F5C72D}" type="presOf" srcId="{2C636FF7-2890-424B-A1C7-11262119585C}" destId="{806A745C-9813-4400-9A57-46AC423B4892}" srcOrd="1" destOrd="0" presId="urn:microsoft.com/office/officeart/2005/8/layout/hList7#1"/>
    <dgm:cxn modelId="{233EA35D-57C7-41B2-804F-4F108F9C8236}" srcId="{F2CC4907-7561-4267-A079-C7E5FAA9C606}" destId="{FAB579E1-3814-414E-A626-2136A21C1703}" srcOrd="2" destOrd="0" parTransId="{F3B87284-9971-4120-96BC-EC88CD4DEA36}" sibTransId="{763A498F-4D71-4EE0-965C-DB0C863AE7C1}"/>
    <dgm:cxn modelId="{33AF76C6-D517-4F4D-AC7F-7540C96C771F}" srcId="{F2CC4907-7561-4267-A079-C7E5FAA9C606}" destId="{2C636FF7-2890-424B-A1C7-11262119585C}" srcOrd="1" destOrd="0" parTransId="{8EB13BAC-EEF6-40D1-AC53-CDAB2C81512E}" sibTransId="{C0866F25-6637-4660-9022-0DA77F869F3C}"/>
    <dgm:cxn modelId="{84D425B8-A3FC-45B8-8505-5F4DE3AC6F89}" type="presOf" srcId="{C1D502ED-7FE8-40D3-A70C-5516AEA69B07}" destId="{00A129F9-37A4-438C-BA1F-84E887B71E84}" srcOrd="0" destOrd="0" presId="urn:microsoft.com/office/officeart/2005/8/layout/hList7#1"/>
    <dgm:cxn modelId="{68AD1083-52E4-48EE-8531-C94A865A6682}" type="presOf" srcId="{C0866F25-6637-4660-9022-0DA77F869F3C}" destId="{DC3BC087-1508-4570-8D05-0517A7F43E47}" srcOrd="0" destOrd="0" presId="urn:microsoft.com/office/officeart/2005/8/layout/hList7#1"/>
    <dgm:cxn modelId="{06CF98B6-7CD1-4F10-90C2-892D7FBCBAA3}" type="presOf" srcId="{2C636FF7-2890-424B-A1C7-11262119585C}" destId="{4F3959A2-A800-4202-8073-60660A33347D}" srcOrd="0" destOrd="0" presId="urn:microsoft.com/office/officeart/2005/8/layout/hList7#1"/>
    <dgm:cxn modelId="{CA3196D6-02E3-4823-9131-E6AF18F86F9A}" srcId="{F2CC4907-7561-4267-A079-C7E5FAA9C606}" destId="{FB7E0C83-0C60-47E0-B6D5-1D8FAEC65243}" srcOrd="0" destOrd="0" parTransId="{A198DCCC-9517-44F1-A353-66F4F21CA868}" sibTransId="{BB8F72FD-AABE-4455-B3F7-60A5CAB6B77D}"/>
    <dgm:cxn modelId="{08310E06-F7F9-4DDC-BDC2-DFB00DCF26E4}" type="presParOf" srcId="{B82ED5AA-C6D0-4D83-BCB8-95AD419247BA}" destId="{29B0ED89-7168-4198-A702-4A4E133AD2A8}" srcOrd="0" destOrd="0" presId="urn:microsoft.com/office/officeart/2005/8/layout/hList7#1"/>
    <dgm:cxn modelId="{5D73B7AE-5459-4541-910B-1AC8F004DCC7}" type="presParOf" srcId="{B82ED5AA-C6D0-4D83-BCB8-95AD419247BA}" destId="{0359C25B-3534-4DD7-9EF0-C56EC4841748}" srcOrd="1" destOrd="0" presId="urn:microsoft.com/office/officeart/2005/8/layout/hList7#1"/>
    <dgm:cxn modelId="{B93D3D64-5B2C-41D5-BD03-5415FB06B2C3}" type="presParOf" srcId="{0359C25B-3534-4DD7-9EF0-C56EC4841748}" destId="{60864E58-5A78-43CC-BF2F-8083C40F91A0}" srcOrd="0" destOrd="0" presId="urn:microsoft.com/office/officeart/2005/8/layout/hList7#1"/>
    <dgm:cxn modelId="{D2A181C9-8F61-45B7-A4C7-5CAE91E6EE58}" type="presParOf" srcId="{60864E58-5A78-43CC-BF2F-8083C40F91A0}" destId="{B8243F1D-5824-4788-9A81-908A3788BC02}" srcOrd="0" destOrd="0" presId="urn:microsoft.com/office/officeart/2005/8/layout/hList7#1"/>
    <dgm:cxn modelId="{A2BD5436-08B7-439D-A33E-2D6E89A7E54A}" type="presParOf" srcId="{60864E58-5A78-43CC-BF2F-8083C40F91A0}" destId="{29A6237A-F036-4C48-B19D-B46AF616DBE2}" srcOrd="1" destOrd="0" presId="urn:microsoft.com/office/officeart/2005/8/layout/hList7#1"/>
    <dgm:cxn modelId="{1C72A5B0-1D08-4A44-B648-F27EA1C5518F}" type="presParOf" srcId="{60864E58-5A78-43CC-BF2F-8083C40F91A0}" destId="{71C9DA67-714F-45A8-9A75-8E18726B3185}" srcOrd="2" destOrd="0" presId="urn:microsoft.com/office/officeart/2005/8/layout/hList7#1"/>
    <dgm:cxn modelId="{697F53F9-66E0-45D2-AD08-226A20E6C2ED}" type="presParOf" srcId="{60864E58-5A78-43CC-BF2F-8083C40F91A0}" destId="{603DE4CA-94D8-49F8-B9F4-2D03A432C6AC}" srcOrd="3" destOrd="0" presId="urn:microsoft.com/office/officeart/2005/8/layout/hList7#1"/>
    <dgm:cxn modelId="{24B24071-0D23-4DF6-BB16-CAABAB28B8EA}" type="presParOf" srcId="{0359C25B-3534-4DD7-9EF0-C56EC4841748}" destId="{9B2B1261-66B9-4510-B017-A7A30D1D377C}" srcOrd="1" destOrd="0" presId="urn:microsoft.com/office/officeart/2005/8/layout/hList7#1"/>
    <dgm:cxn modelId="{641D10DC-4CE9-4791-BAA2-23BAF94AC2D9}" type="presParOf" srcId="{0359C25B-3534-4DD7-9EF0-C56EC4841748}" destId="{647D10AB-0CFA-475E-9451-C9D22EC18B6C}" srcOrd="2" destOrd="0" presId="urn:microsoft.com/office/officeart/2005/8/layout/hList7#1"/>
    <dgm:cxn modelId="{A6A5F1C6-A1E9-4881-A9DC-42084E5FA503}" type="presParOf" srcId="{647D10AB-0CFA-475E-9451-C9D22EC18B6C}" destId="{4F3959A2-A800-4202-8073-60660A33347D}" srcOrd="0" destOrd="0" presId="urn:microsoft.com/office/officeart/2005/8/layout/hList7#1"/>
    <dgm:cxn modelId="{A49924F0-73EB-4041-A9E1-1CE1082EB26A}" type="presParOf" srcId="{647D10AB-0CFA-475E-9451-C9D22EC18B6C}" destId="{806A745C-9813-4400-9A57-46AC423B4892}" srcOrd="1" destOrd="0" presId="urn:microsoft.com/office/officeart/2005/8/layout/hList7#1"/>
    <dgm:cxn modelId="{6F39A4A5-6945-457B-AA1C-47CC9E37F529}" type="presParOf" srcId="{647D10AB-0CFA-475E-9451-C9D22EC18B6C}" destId="{49CF3959-FB19-4410-A165-C1E58830581C}" srcOrd="2" destOrd="0" presId="urn:microsoft.com/office/officeart/2005/8/layout/hList7#1"/>
    <dgm:cxn modelId="{4E754E8D-C1F4-4D49-8639-2220969E62B7}" type="presParOf" srcId="{647D10AB-0CFA-475E-9451-C9D22EC18B6C}" destId="{23A04D76-3EBF-45DB-AE61-93C02CCFAD57}" srcOrd="3" destOrd="0" presId="urn:microsoft.com/office/officeart/2005/8/layout/hList7#1"/>
    <dgm:cxn modelId="{8E6D64DD-2F7D-4404-9CC6-A8C7D70DA58D}" type="presParOf" srcId="{0359C25B-3534-4DD7-9EF0-C56EC4841748}" destId="{DC3BC087-1508-4570-8D05-0517A7F43E47}" srcOrd="3" destOrd="0" presId="urn:microsoft.com/office/officeart/2005/8/layout/hList7#1"/>
    <dgm:cxn modelId="{6D77460B-F297-4A5D-9BC8-C0BFB1E90548}" type="presParOf" srcId="{0359C25B-3534-4DD7-9EF0-C56EC4841748}" destId="{611B7521-737C-448F-A00C-9C4BFE4F31E3}" srcOrd="4" destOrd="0" presId="urn:microsoft.com/office/officeart/2005/8/layout/hList7#1"/>
    <dgm:cxn modelId="{437C8BFF-63C8-4714-87B6-ADB029D0BAF3}" type="presParOf" srcId="{611B7521-737C-448F-A00C-9C4BFE4F31E3}" destId="{E8C75E3A-B868-4DBD-A2D2-243EDCF7D9A7}" srcOrd="0" destOrd="0" presId="urn:microsoft.com/office/officeart/2005/8/layout/hList7#1"/>
    <dgm:cxn modelId="{272A065C-4586-4EC9-892D-640D53CD4CB7}" type="presParOf" srcId="{611B7521-737C-448F-A00C-9C4BFE4F31E3}" destId="{1122DE0F-4B75-446F-A134-2AEAAA9B1505}" srcOrd="1" destOrd="0" presId="urn:microsoft.com/office/officeart/2005/8/layout/hList7#1"/>
    <dgm:cxn modelId="{45F1BBC0-E7B4-4770-B2C3-B8061A289CE1}" type="presParOf" srcId="{611B7521-737C-448F-A00C-9C4BFE4F31E3}" destId="{006E25ED-2858-47DE-87E7-223FE39C8D57}" srcOrd="2" destOrd="0" presId="urn:microsoft.com/office/officeart/2005/8/layout/hList7#1"/>
    <dgm:cxn modelId="{DF0F8968-0D5E-44BD-8DE8-9276B57BEFB5}" type="presParOf" srcId="{611B7521-737C-448F-A00C-9C4BFE4F31E3}" destId="{917E1E08-6535-4333-89CA-874BD7BA98E1}" srcOrd="3" destOrd="0" presId="urn:microsoft.com/office/officeart/2005/8/layout/hList7#1"/>
    <dgm:cxn modelId="{DE90B3D5-7AB8-4AEE-BC49-0ECF98B42833}" type="presParOf" srcId="{0359C25B-3534-4DD7-9EF0-C56EC4841748}" destId="{5B299B58-60FC-46F5-91C4-F05BBE239EB2}" srcOrd="5" destOrd="0" presId="urn:microsoft.com/office/officeart/2005/8/layout/hList7#1"/>
    <dgm:cxn modelId="{2FDFF38E-1E8E-46FD-B8EB-CCF49DE30440}" type="presParOf" srcId="{0359C25B-3534-4DD7-9EF0-C56EC4841748}" destId="{D8FB8A35-82B9-45B1-AC7A-E41730BDF969}" srcOrd="6" destOrd="0" presId="urn:microsoft.com/office/officeart/2005/8/layout/hList7#1"/>
    <dgm:cxn modelId="{FD8CC0E4-5D95-4CF7-9989-1F5A752FF7FC}" type="presParOf" srcId="{D8FB8A35-82B9-45B1-AC7A-E41730BDF969}" destId="{75BD69D5-5161-4CBE-911A-5D46BE7612D5}" srcOrd="0" destOrd="0" presId="urn:microsoft.com/office/officeart/2005/8/layout/hList7#1"/>
    <dgm:cxn modelId="{04B1C18A-8F78-496B-BE23-CA7D853316B3}" type="presParOf" srcId="{D8FB8A35-82B9-45B1-AC7A-E41730BDF969}" destId="{4F282146-FD65-4F13-A74A-8817602A8D27}" srcOrd="1" destOrd="0" presId="urn:microsoft.com/office/officeart/2005/8/layout/hList7#1"/>
    <dgm:cxn modelId="{358FDD74-6CC0-4CA1-96E2-BA441C932DCD}" type="presParOf" srcId="{D8FB8A35-82B9-45B1-AC7A-E41730BDF969}" destId="{30ED797D-74DA-4843-8DF0-468044F57C8A}" srcOrd="2" destOrd="0" presId="urn:microsoft.com/office/officeart/2005/8/layout/hList7#1"/>
    <dgm:cxn modelId="{FE2A42D4-D64D-41CC-A090-574F35D11BDD}" type="presParOf" srcId="{D8FB8A35-82B9-45B1-AC7A-E41730BDF969}" destId="{BEB157C5-461F-4705-BA67-B3033A89610D}" srcOrd="3" destOrd="0" presId="urn:microsoft.com/office/officeart/2005/8/layout/hList7#1"/>
    <dgm:cxn modelId="{89F6F156-15E9-4285-B3C3-7DD04A889ADE}" type="presParOf" srcId="{0359C25B-3534-4DD7-9EF0-C56EC4841748}" destId="{477E40BB-5B26-451A-BAE6-31556A77455E}" srcOrd="7" destOrd="0" presId="urn:microsoft.com/office/officeart/2005/8/layout/hList7#1"/>
    <dgm:cxn modelId="{DFB00F36-9FA7-489E-B15E-E7B25BF9E695}" type="presParOf" srcId="{0359C25B-3534-4DD7-9EF0-C56EC4841748}" destId="{035E6F92-CB90-4B83-9B48-0E81CDFB0EA6}" srcOrd="8" destOrd="0" presId="urn:microsoft.com/office/officeart/2005/8/layout/hList7#1"/>
    <dgm:cxn modelId="{8D5CC278-FAEA-4E83-8620-40B22CE9B2FB}" type="presParOf" srcId="{035E6F92-CB90-4B83-9B48-0E81CDFB0EA6}" destId="{61F8129A-5EF2-4FD3-A4BB-0C847C878C2D}" srcOrd="0" destOrd="0" presId="urn:microsoft.com/office/officeart/2005/8/layout/hList7#1"/>
    <dgm:cxn modelId="{C8E09567-1146-4FA8-818F-8B28ADE96085}" type="presParOf" srcId="{035E6F92-CB90-4B83-9B48-0E81CDFB0EA6}" destId="{72209E5B-8FDF-4600-89C4-E02CC744CB25}" srcOrd="1" destOrd="0" presId="urn:microsoft.com/office/officeart/2005/8/layout/hList7#1"/>
    <dgm:cxn modelId="{0858911F-CE86-4891-B658-31E37F95F4DD}" type="presParOf" srcId="{035E6F92-CB90-4B83-9B48-0E81CDFB0EA6}" destId="{320A4B20-E057-4023-BEE5-532F35D14537}" srcOrd="2" destOrd="0" presId="urn:microsoft.com/office/officeart/2005/8/layout/hList7#1"/>
    <dgm:cxn modelId="{99CC5046-A32B-4BD8-AB80-E879BE8D7CBF}" type="presParOf" srcId="{035E6F92-CB90-4B83-9B48-0E81CDFB0EA6}" destId="{8F2ACC76-FEA7-474C-9766-F91ECAB18555}" srcOrd="3" destOrd="0" presId="urn:microsoft.com/office/officeart/2005/8/layout/hList7#1"/>
    <dgm:cxn modelId="{DEC8454A-E03B-43CF-BF73-1D597F9F538D}" type="presParOf" srcId="{0359C25B-3534-4DD7-9EF0-C56EC4841748}" destId="{00A129F9-37A4-438C-BA1F-84E887B71E84}" srcOrd="9" destOrd="0" presId="urn:microsoft.com/office/officeart/2005/8/layout/hList7#1"/>
    <dgm:cxn modelId="{9426B12A-594A-4DD5-B85F-575E1EEB7CA6}" type="presParOf" srcId="{0359C25B-3534-4DD7-9EF0-C56EC4841748}" destId="{846219E5-D9FF-4772-A414-881F56A3BA48}" srcOrd="10" destOrd="0" presId="urn:microsoft.com/office/officeart/2005/8/layout/hList7#1"/>
    <dgm:cxn modelId="{CB3C7B2F-CAC2-4ADA-B8EA-528A8225647E}" type="presParOf" srcId="{846219E5-D9FF-4772-A414-881F56A3BA48}" destId="{14D2782A-6571-4833-8396-67C59934B6CA}" srcOrd="0" destOrd="0" presId="urn:microsoft.com/office/officeart/2005/8/layout/hList7#1"/>
    <dgm:cxn modelId="{8070539C-1919-465A-B3D6-41156DED78AE}" type="presParOf" srcId="{846219E5-D9FF-4772-A414-881F56A3BA48}" destId="{F41DE7F5-051B-4AF8-A428-FD34AAA95630}" srcOrd="1" destOrd="0" presId="urn:microsoft.com/office/officeart/2005/8/layout/hList7#1"/>
    <dgm:cxn modelId="{FB663F1B-B316-42D5-86A1-85F048902F53}" type="presParOf" srcId="{846219E5-D9FF-4772-A414-881F56A3BA48}" destId="{A93CAA36-BF28-4911-A63A-0F8B28FDFBC6}" srcOrd="2" destOrd="0" presId="urn:microsoft.com/office/officeart/2005/8/layout/hList7#1"/>
    <dgm:cxn modelId="{4717BFC1-CF5B-4A78-BACA-7C63D5929910}" type="presParOf" srcId="{846219E5-D9FF-4772-A414-881F56A3BA48}" destId="{5A0B6BBE-0A5C-48FA-AB86-9E870642052E}"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71E048-6DD7-497E-8E63-88D20C49E01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D67A9492-AD8C-4D1A-880C-87FD1F1EF661}">
      <dgm:prSet custT="1"/>
      <dgm:spPr/>
      <dgm:t>
        <a:bodyPr/>
        <a:lstStyle/>
        <a:p>
          <a:pPr algn="r" rtl="0">
            <a:lnSpc>
              <a:spcPct val="100000"/>
            </a:lnSpc>
          </a:pPr>
          <a:r>
            <a:rPr lang="en-US" sz="2400" b="0" dirty="0" err="1">
              <a:solidFill>
                <a:schemeClr val="bg1"/>
              </a:solidFill>
              <a:latin typeface="+mn-lt"/>
            </a:rPr>
            <a:t>Fakta</a:t>
          </a:r>
          <a:r>
            <a:rPr lang="en-US" sz="2400" b="0" dirty="0">
              <a:solidFill>
                <a:schemeClr val="bg1"/>
              </a:solidFill>
              <a:latin typeface="+mn-lt"/>
            </a:rPr>
            <a:t> </a:t>
          </a:r>
          <a:r>
            <a:rPr lang="en-US" sz="2400" b="0" dirty="0" err="1">
              <a:solidFill>
                <a:schemeClr val="bg1"/>
              </a:solidFill>
              <a:latin typeface="+mn-lt"/>
            </a:rPr>
            <a:t>Kesehatan</a:t>
          </a:r>
          <a:r>
            <a:rPr lang="en-US" sz="2400" b="0" dirty="0">
              <a:solidFill>
                <a:schemeClr val="bg1"/>
              </a:solidFill>
              <a:latin typeface="+mn-lt"/>
            </a:rPr>
            <a:t> Global </a:t>
          </a:r>
          <a:r>
            <a:rPr lang="en-US" sz="2400" b="0" dirty="0" err="1">
              <a:solidFill>
                <a:schemeClr val="bg1"/>
              </a:solidFill>
              <a:latin typeface="+mn-lt"/>
            </a:rPr>
            <a:t>saat</a:t>
          </a:r>
          <a:r>
            <a:rPr lang="en-US" sz="2400" b="0" dirty="0">
              <a:solidFill>
                <a:schemeClr val="bg1"/>
              </a:solidFill>
              <a:latin typeface="+mn-lt"/>
            </a:rPr>
            <a:t> </a:t>
          </a:r>
          <a:r>
            <a:rPr lang="en-US" sz="2400" b="0" dirty="0" err="1">
              <a:solidFill>
                <a:schemeClr val="bg1"/>
              </a:solidFill>
              <a:latin typeface="+mn-lt"/>
            </a:rPr>
            <a:t>ini</a:t>
          </a:r>
          <a:r>
            <a:rPr lang="en-US" sz="2400" b="0" dirty="0">
              <a:solidFill>
                <a:schemeClr val="bg1"/>
              </a:solidFill>
              <a:latin typeface="+mn-lt"/>
            </a:rPr>
            <a:t> </a:t>
          </a:r>
          <a:r>
            <a:rPr lang="en-US" sz="2400" b="0" dirty="0" err="1">
              <a:solidFill>
                <a:schemeClr val="bg1"/>
              </a:solidFill>
              <a:latin typeface="+mn-lt"/>
            </a:rPr>
            <a:t>membuktikan</a:t>
          </a:r>
          <a:r>
            <a:rPr lang="en-US" sz="2400" b="0" dirty="0">
              <a:solidFill>
                <a:schemeClr val="bg1"/>
              </a:solidFill>
              <a:latin typeface="+mn-lt"/>
            </a:rPr>
            <a:t>, </a:t>
          </a:r>
          <a:r>
            <a:rPr lang="en-US" sz="2400" b="0" dirty="0" err="1">
              <a:solidFill>
                <a:schemeClr val="bg1"/>
              </a:solidFill>
              <a:latin typeface="+mn-lt"/>
            </a:rPr>
            <a:t>Ancaman</a:t>
          </a:r>
          <a:r>
            <a:rPr lang="en-US" sz="2400" b="0" dirty="0">
              <a:solidFill>
                <a:schemeClr val="bg1"/>
              </a:solidFill>
              <a:latin typeface="+mn-lt"/>
            </a:rPr>
            <a:t> </a:t>
          </a:r>
          <a:r>
            <a:rPr lang="en-US" sz="2400" b="0" dirty="0" err="1">
              <a:solidFill>
                <a:schemeClr val="bg1"/>
              </a:solidFill>
              <a:latin typeface="+mn-lt"/>
            </a:rPr>
            <a:t>Kesehatan</a:t>
          </a:r>
          <a:r>
            <a:rPr lang="en-US" sz="2400" b="0" dirty="0">
              <a:solidFill>
                <a:schemeClr val="bg1"/>
              </a:solidFill>
              <a:latin typeface="+mn-lt"/>
            </a:rPr>
            <a:t> Masyarakat </a:t>
          </a:r>
          <a:r>
            <a:rPr lang="en-US" sz="2400" b="0" dirty="0" err="1">
              <a:solidFill>
                <a:schemeClr val="bg1"/>
              </a:solidFill>
              <a:latin typeface="+mn-lt"/>
            </a:rPr>
            <a:t>masih</a:t>
          </a:r>
          <a:r>
            <a:rPr lang="en-US" sz="2400" b="0" dirty="0">
              <a:solidFill>
                <a:schemeClr val="bg1"/>
              </a:solidFill>
              <a:latin typeface="+mn-lt"/>
            </a:rPr>
            <a:t> </a:t>
          </a:r>
          <a:r>
            <a:rPr lang="en-US" sz="2400" b="0" dirty="0" err="1">
              <a:solidFill>
                <a:schemeClr val="bg1"/>
              </a:solidFill>
              <a:latin typeface="+mn-lt"/>
            </a:rPr>
            <a:t>Meningkat</a:t>
          </a:r>
          <a:r>
            <a:rPr lang="en-US" sz="2400" b="0" dirty="0">
              <a:solidFill>
                <a:schemeClr val="bg1"/>
              </a:solidFill>
              <a:latin typeface="+mn-lt"/>
            </a:rPr>
            <a:t> </a:t>
          </a:r>
          <a:r>
            <a:rPr lang="en-US" sz="2400" b="0" dirty="0" err="1">
              <a:solidFill>
                <a:schemeClr val="bg1"/>
              </a:solidFill>
              <a:latin typeface="+mn-lt"/>
            </a:rPr>
            <a:t>Secara</a:t>
          </a:r>
          <a:r>
            <a:rPr lang="en-US" sz="2400" b="0" dirty="0">
              <a:solidFill>
                <a:schemeClr val="bg1"/>
              </a:solidFill>
              <a:latin typeface="+mn-lt"/>
            </a:rPr>
            <a:t> </a:t>
          </a:r>
          <a:r>
            <a:rPr lang="en-US" sz="2400" b="0" dirty="0" err="1">
              <a:solidFill>
                <a:schemeClr val="bg1"/>
              </a:solidFill>
              <a:latin typeface="+mn-lt"/>
            </a:rPr>
            <a:t>Signifikan</a:t>
          </a:r>
          <a:r>
            <a:rPr lang="en-US" sz="2400" b="0" dirty="0">
              <a:solidFill>
                <a:schemeClr val="bg1"/>
              </a:solidFill>
              <a:latin typeface="+mn-lt"/>
            </a:rPr>
            <a:t> </a:t>
          </a:r>
          <a:r>
            <a:rPr lang="en-US" sz="2400" b="0" dirty="0" err="1">
              <a:solidFill>
                <a:schemeClr val="bg1"/>
              </a:solidFill>
              <a:latin typeface="+mn-lt"/>
            </a:rPr>
            <a:t>Baik</a:t>
          </a:r>
          <a:r>
            <a:rPr lang="en-US" sz="2400" b="0" dirty="0">
              <a:solidFill>
                <a:schemeClr val="bg1"/>
              </a:solidFill>
              <a:latin typeface="+mn-lt"/>
            </a:rPr>
            <a:t> </a:t>
          </a:r>
          <a:r>
            <a:rPr lang="en-US" sz="2400" b="0" dirty="0" err="1">
              <a:solidFill>
                <a:schemeClr val="bg1"/>
              </a:solidFill>
              <a:latin typeface="+mn-lt"/>
            </a:rPr>
            <a:t>Frekuensi</a:t>
          </a:r>
          <a:r>
            <a:rPr lang="en-US" sz="2400" b="0" dirty="0">
              <a:solidFill>
                <a:schemeClr val="bg1"/>
              </a:solidFill>
              <a:latin typeface="+mn-lt"/>
            </a:rPr>
            <a:t> </a:t>
          </a:r>
          <a:r>
            <a:rPr lang="en-US" sz="2400" b="0" dirty="0" err="1">
              <a:solidFill>
                <a:schemeClr val="bg1"/>
              </a:solidFill>
              <a:latin typeface="+mn-lt"/>
            </a:rPr>
            <a:t>Maupun</a:t>
          </a:r>
          <a:r>
            <a:rPr lang="en-US" sz="2400" b="0" dirty="0">
              <a:solidFill>
                <a:schemeClr val="bg1"/>
              </a:solidFill>
              <a:latin typeface="+mn-lt"/>
            </a:rPr>
            <a:t> </a:t>
          </a:r>
          <a:r>
            <a:rPr lang="en-US" sz="2400" b="0" dirty="0" err="1">
              <a:solidFill>
                <a:schemeClr val="bg1"/>
              </a:solidFill>
              <a:latin typeface="+mn-lt"/>
            </a:rPr>
            <a:t>Ukuran</a:t>
          </a:r>
          <a:r>
            <a:rPr lang="en-US" sz="2400" b="0" dirty="0">
              <a:solidFill>
                <a:schemeClr val="bg1"/>
              </a:solidFill>
              <a:latin typeface="+mn-lt"/>
            </a:rPr>
            <a:t> </a:t>
          </a:r>
          <a:endParaRPr lang="en-US" sz="2400" b="0" u="none" dirty="0">
            <a:solidFill>
              <a:schemeClr val="bg1"/>
            </a:solidFill>
            <a:latin typeface="+mn-lt"/>
          </a:endParaRPr>
        </a:p>
      </dgm:t>
    </dgm:pt>
    <dgm:pt modelId="{CF849049-AA09-4190-9A12-5BE3908C4628}" type="parTrans" cxnId="{3CDAFF22-69E2-4324-9005-36050A121612}">
      <dgm:prSet/>
      <dgm:spPr/>
      <dgm:t>
        <a:bodyPr/>
        <a:lstStyle/>
        <a:p>
          <a:pPr algn="r"/>
          <a:endParaRPr lang="en-US" sz="2000">
            <a:latin typeface="+mn-lt"/>
          </a:endParaRPr>
        </a:p>
      </dgm:t>
    </dgm:pt>
    <dgm:pt modelId="{9A4431ED-C056-45BF-98EB-4FD7708F810F}" type="sibTrans" cxnId="{3CDAFF22-69E2-4324-9005-36050A121612}">
      <dgm:prSet/>
      <dgm:spPr/>
      <dgm:t>
        <a:bodyPr/>
        <a:lstStyle/>
        <a:p>
          <a:pPr algn="r"/>
          <a:endParaRPr lang="en-US" sz="2000">
            <a:latin typeface="+mn-lt"/>
          </a:endParaRPr>
        </a:p>
      </dgm:t>
    </dgm:pt>
    <dgm:pt modelId="{26FD131B-B416-43F9-8FA6-37872043CD97}">
      <dgm:prSet custT="1"/>
      <dgm:spPr/>
      <dgm:t>
        <a:bodyPr/>
        <a:lstStyle/>
        <a:p>
          <a:pPr algn="r" rtl="0"/>
          <a:r>
            <a:rPr lang="en-US" sz="2400" dirty="0" err="1">
              <a:latin typeface="+mn-lt"/>
            </a:rPr>
            <a:t>Guna</a:t>
          </a:r>
          <a:r>
            <a:rPr lang="en-US" sz="2400" dirty="0">
              <a:latin typeface="+mn-lt"/>
            </a:rPr>
            <a:t> </a:t>
          </a:r>
          <a:r>
            <a:rPr lang="en-US" sz="2400" dirty="0" err="1">
              <a:latin typeface="+mn-lt"/>
            </a:rPr>
            <a:t>Memperkuat</a:t>
          </a:r>
          <a:r>
            <a:rPr lang="en-US" sz="2400" dirty="0">
              <a:latin typeface="+mn-lt"/>
            </a:rPr>
            <a:t> </a:t>
          </a:r>
          <a:r>
            <a:rPr lang="en-US" sz="2400" dirty="0" err="1">
              <a:latin typeface="+mn-lt"/>
            </a:rPr>
            <a:t>Sistem</a:t>
          </a:r>
          <a:r>
            <a:rPr lang="en-US" sz="2400" dirty="0">
              <a:latin typeface="+mn-lt"/>
            </a:rPr>
            <a:t> </a:t>
          </a:r>
          <a:r>
            <a:rPr lang="en-US" sz="2400" dirty="0" err="1">
              <a:latin typeface="+mn-lt"/>
            </a:rPr>
            <a:t>Kesehatan</a:t>
          </a:r>
          <a:r>
            <a:rPr lang="en-US" sz="2400" dirty="0">
              <a:latin typeface="+mn-lt"/>
            </a:rPr>
            <a:t> </a:t>
          </a:r>
          <a:r>
            <a:rPr lang="en-US" sz="2400" dirty="0" err="1">
              <a:latin typeface="+mn-lt"/>
            </a:rPr>
            <a:t>Akses</a:t>
          </a:r>
          <a:r>
            <a:rPr lang="en-US" sz="2400" dirty="0">
              <a:latin typeface="+mn-lt"/>
            </a:rPr>
            <a:t> &amp; </a:t>
          </a:r>
          <a:r>
            <a:rPr lang="en-US" sz="2400" dirty="0" err="1">
              <a:latin typeface="+mn-lt"/>
            </a:rPr>
            <a:t>Kualitas</a:t>
          </a:r>
          <a:r>
            <a:rPr lang="en-US" sz="2400" dirty="0">
              <a:latin typeface="+mn-lt"/>
            </a:rPr>
            <a:t> </a:t>
          </a:r>
          <a:r>
            <a:rPr lang="en-US" sz="2400" dirty="0" err="1">
              <a:latin typeface="+mn-lt"/>
            </a:rPr>
            <a:t>Layanan</a:t>
          </a:r>
          <a:r>
            <a:rPr lang="en-US" sz="2400" dirty="0">
              <a:latin typeface="+mn-lt"/>
            </a:rPr>
            <a:t> </a:t>
          </a:r>
          <a:r>
            <a:rPr lang="en-US" sz="2400" dirty="0" err="1">
              <a:latin typeface="+mn-lt"/>
            </a:rPr>
            <a:t>Kesehatan</a:t>
          </a:r>
          <a:r>
            <a:rPr lang="en-US" sz="2400" dirty="0">
              <a:latin typeface="+mn-lt"/>
            </a:rPr>
            <a:t>, Masih </a:t>
          </a:r>
          <a:r>
            <a:rPr lang="en-US" sz="2400" dirty="0" err="1">
              <a:latin typeface="+mn-lt"/>
            </a:rPr>
            <a:t>Perlu</a:t>
          </a:r>
          <a:r>
            <a:rPr lang="en-US" sz="2400" dirty="0">
              <a:latin typeface="+mn-lt"/>
            </a:rPr>
            <a:t> </a:t>
          </a:r>
          <a:r>
            <a:rPr lang="en-US" sz="2400" dirty="0" err="1">
              <a:latin typeface="+mn-lt"/>
            </a:rPr>
            <a:t>Suatu</a:t>
          </a:r>
          <a:r>
            <a:rPr lang="en-US" sz="2400" dirty="0">
              <a:latin typeface="+mn-lt"/>
            </a:rPr>
            <a:t> </a:t>
          </a:r>
          <a:r>
            <a:rPr lang="en-US" sz="2400" dirty="0" err="1">
              <a:latin typeface="+mn-lt"/>
            </a:rPr>
            <a:t>Pengembangan</a:t>
          </a:r>
          <a:r>
            <a:rPr lang="en-US" sz="2400" dirty="0">
              <a:latin typeface="+mn-lt"/>
            </a:rPr>
            <a:t> </a:t>
          </a:r>
          <a:r>
            <a:rPr lang="en-US" sz="2400" u="none" dirty="0" err="1">
              <a:latin typeface="+mn-lt"/>
            </a:rPr>
            <a:t>Ketenagaan</a:t>
          </a:r>
          <a:r>
            <a:rPr lang="en-US" sz="2400" u="none" dirty="0">
              <a:latin typeface="+mn-lt"/>
            </a:rPr>
            <a:t> </a:t>
          </a:r>
          <a:r>
            <a:rPr lang="id-ID" sz="2400" b="0" u="none" baseline="0" dirty="0">
              <a:solidFill>
                <a:schemeClr val="bg1"/>
              </a:solidFill>
              <a:latin typeface="+mn-lt"/>
              <a:cs typeface="Arial" panose="020B0604020202020204" pitchFamily="34" charset="0"/>
            </a:rPr>
            <a:t>Profesional Kesehatan Masyarakat </a:t>
          </a:r>
          <a:r>
            <a:rPr lang="en-US" sz="2400" b="0" u="none" baseline="0" dirty="0">
              <a:solidFill>
                <a:schemeClr val="bg1"/>
              </a:solidFill>
              <a:latin typeface="+mn-lt"/>
              <a:cs typeface="Arial" panose="020B0604020202020204" pitchFamily="34" charset="0"/>
            </a:rPr>
            <a:t>Yang </a:t>
          </a:r>
          <a:r>
            <a:rPr lang="en-US" sz="2400" u="none" dirty="0">
              <a:latin typeface="+mn-lt"/>
            </a:rPr>
            <a:t>DITATA </a:t>
          </a:r>
          <a:r>
            <a:rPr lang="en-US" sz="2400" u="none" dirty="0" err="1">
              <a:latin typeface="+mn-lt"/>
            </a:rPr>
            <a:t>Lebih</a:t>
          </a:r>
          <a:r>
            <a:rPr lang="en-US" sz="2400" u="none" dirty="0">
              <a:latin typeface="+mn-lt"/>
            </a:rPr>
            <a:t> </a:t>
          </a:r>
          <a:r>
            <a:rPr lang="en-US" sz="2400" u="none" dirty="0" err="1">
              <a:latin typeface="+mn-lt"/>
            </a:rPr>
            <a:t>Profesional</a:t>
          </a:r>
          <a:r>
            <a:rPr lang="en-US" sz="2400" u="none" dirty="0">
              <a:latin typeface="+mn-lt"/>
            </a:rPr>
            <a:t>. </a:t>
          </a:r>
          <a:endParaRPr lang="en-US" sz="2400" dirty="0">
            <a:latin typeface="+mn-lt"/>
          </a:endParaRPr>
        </a:p>
      </dgm:t>
    </dgm:pt>
    <dgm:pt modelId="{FB38F4F4-4709-4F5F-803C-A91FB407183B}" type="parTrans" cxnId="{52AEF084-98B4-43C4-A269-539A788C056D}">
      <dgm:prSet/>
      <dgm:spPr/>
      <dgm:t>
        <a:bodyPr/>
        <a:lstStyle/>
        <a:p>
          <a:pPr algn="r"/>
          <a:endParaRPr lang="en-US" sz="2000">
            <a:latin typeface="+mn-lt"/>
          </a:endParaRPr>
        </a:p>
      </dgm:t>
    </dgm:pt>
    <dgm:pt modelId="{C87694E1-2AD2-4BF1-B566-C785D4B3EABE}" type="sibTrans" cxnId="{52AEF084-98B4-43C4-A269-539A788C056D}">
      <dgm:prSet/>
      <dgm:spPr/>
      <dgm:t>
        <a:bodyPr/>
        <a:lstStyle/>
        <a:p>
          <a:pPr algn="r"/>
          <a:endParaRPr lang="en-US" sz="2000">
            <a:latin typeface="+mn-lt"/>
          </a:endParaRPr>
        </a:p>
      </dgm:t>
    </dgm:pt>
    <dgm:pt modelId="{92D4A5F3-42B7-42C0-91B3-BAC80C8DD816}">
      <dgm:prSet custT="1"/>
      <dgm:spPr/>
      <dgm:t>
        <a:bodyPr/>
        <a:lstStyle/>
        <a:p>
          <a:pPr algn="r" rtl="0"/>
          <a:r>
            <a:rPr lang="en-US" sz="2400" dirty="0" err="1">
              <a:latin typeface="+mn-lt"/>
            </a:rPr>
            <a:t>Penguatan</a:t>
          </a:r>
          <a:r>
            <a:rPr lang="en-US" sz="2400" dirty="0">
              <a:latin typeface="+mn-lt"/>
            </a:rPr>
            <a:t> </a:t>
          </a:r>
          <a:r>
            <a:rPr lang="en-US" sz="2400" dirty="0" err="1">
              <a:latin typeface="+mn-lt"/>
            </a:rPr>
            <a:t>Regulasi</a:t>
          </a:r>
          <a:r>
            <a:rPr lang="en-US" sz="2400" dirty="0">
              <a:latin typeface="+mn-lt"/>
            </a:rPr>
            <a:t>, </a:t>
          </a:r>
          <a:r>
            <a:rPr lang="en-US" sz="2400" dirty="0" err="1">
              <a:latin typeface="+mn-lt"/>
            </a:rPr>
            <a:t>Manajemen</a:t>
          </a:r>
          <a:r>
            <a:rPr lang="en-US" sz="2400" dirty="0">
              <a:latin typeface="+mn-lt"/>
            </a:rPr>
            <a:t>, &amp; </a:t>
          </a:r>
          <a:r>
            <a:rPr lang="en-US" sz="2400" dirty="0" err="1">
              <a:latin typeface="+mn-lt"/>
            </a:rPr>
            <a:t>Struktur</a:t>
          </a:r>
          <a:r>
            <a:rPr lang="en-US" sz="2400" dirty="0">
              <a:latin typeface="+mn-lt"/>
            </a:rPr>
            <a:t> </a:t>
          </a:r>
          <a:r>
            <a:rPr lang="en-US" sz="2400" dirty="0" err="1">
              <a:latin typeface="+mn-lt"/>
            </a:rPr>
            <a:t>Organisasi</a:t>
          </a:r>
          <a:r>
            <a:rPr lang="en-US" sz="2400" dirty="0">
              <a:latin typeface="+mn-lt"/>
            </a:rPr>
            <a:t> </a:t>
          </a:r>
          <a:r>
            <a:rPr lang="en-US" sz="2400" dirty="0" err="1">
              <a:latin typeface="+mn-lt"/>
            </a:rPr>
            <a:t>dapat</a:t>
          </a:r>
          <a:r>
            <a:rPr lang="en-US" sz="2400" dirty="0">
              <a:latin typeface="+mn-lt"/>
            </a:rPr>
            <a:t> </a:t>
          </a:r>
          <a:r>
            <a:rPr lang="en-US" sz="2400" dirty="0" err="1">
              <a:latin typeface="+mn-lt"/>
            </a:rPr>
            <a:t>Dilakukan</a:t>
          </a:r>
          <a:r>
            <a:rPr lang="en-US" sz="2400" dirty="0">
              <a:latin typeface="+mn-lt"/>
            </a:rPr>
            <a:t> </a:t>
          </a:r>
          <a:r>
            <a:rPr lang="en-US" sz="2400" dirty="0" err="1">
              <a:latin typeface="+mn-lt"/>
            </a:rPr>
            <a:t>dalam</a:t>
          </a:r>
          <a:r>
            <a:rPr lang="en-US" sz="2400" dirty="0">
              <a:latin typeface="+mn-lt"/>
            </a:rPr>
            <a:t> </a:t>
          </a:r>
          <a:r>
            <a:rPr lang="en-US" sz="2400" dirty="0" err="1">
              <a:latin typeface="+mn-lt"/>
            </a:rPr>
            <a:t>Menghadapi</a:t>
          </a:r>
          <a:r>
            <a:rPr lang="en-US" sz="2400" dirty="0">
              <a:latin typeface="+mn-lt"/>
            </a:rPr>
            <a:t> </a:t>
          </a:r>
          <a:r>
            <a:rPr lang="en-US" sz="2400" dirty="0" err="1">
              <a:latin typeface="+mn-lt"/>
            </a:rPr>
            <a:t>Tantangan</a:t>
          </a:r>
          <a:r>
            <a:rPr lang="en-US" sz="2400" dirty="0">
              <a:latin typeface="+mn-lt"/>
            </a:rPr>
            <a:t> Global </a:t>
          </a:r>
          <a:r>
            <a:rPr lang="en-US" sz="2400" dirty="0" err="1">
              <a:latin typeface="+mn-lt"/>
            </a:rPr>
            <a:t>Saat</a:t>
          </a:r>
          <a:r>
            <a:rPr lang="en-US" sz="2400" dirty="0">
              <a:latin typeface="+mn-lt"/>
            </a:rPr>
            <a:t> </a:t>
          </a:r>
          <a:r>
            <a:rPr lang="en-US" sz="2400" dirty="0" err="1">
              <a:latin typeface="+mn-lt"/>
            </a:rPr>
            <a:t>Ini</a:t>
          </a:r>
          <a:r>
            <a:rPr lang="en-US" sz="2400" dirty="0">
              <a:latin typeface="+mn-lt"/>
            </a:rPr>
            <a:t> </a:t>
          </a:r>
          <a:r>
            <a:rPr lang="en-US" sz="2400" dirty="0" err="1">
              <a:latin typeface="+mn-lt"/>
            </a:rPr>
            <a:t>Baik</a:t>
          </a:r>
          <a:r>
            <a:rPr lang="en-US" sz="2400" dirty="0">
              <a:latin typeface="+mn-lt"/>
            </a:rPr>
            <a:t> Dari </a:t>
          </a:r>
          <a:r>
            <a:rPr lang="en-US" sz="2400" dirty="0" err="1">
              <a:latin typeface="+mn-lt"/>
            </a:rPr>
            <a:t>Segi</a:t>
          </a:r>
          <a:r>
            <a:rPr lang="en-US" sz="2400" dirty="0">
              <a:latin typeface="+mn-lt"/>
            </a:rPr>
            <a:t> </a:t>
          </a:r>
          <a:r>
            <a:rPr lang="en-US" sz="2400" dirty="0" err="1">
              <a:latin typeface="+mn-lt"/>
            </a:rPr>
            <a:t>Pelayanan</a:t>
          </a:r>
          <a:r>
            <a:rPr lang="en-US" sz="2400" dirty="0">
              <a:latin typeface="+mn-lt"/>
            </a:rPr>
            <a:t> </a:t>
          </a:r>
          <a:r>
            <a:rPr lang="en-US" sz="2400" dirty="0" err="1">
              <a:latin typeface="+mn-lt"/>
            </a:rPr>
            <a:t>Maupun</a:t>
          </a:r>
          <a:r>
            <a:rPr lang="en-US" sz="2400" dirty="0">
              <a:latin typeface="+mn-lt"/>
            </a:rPr>
            <a:t> </a:t>
          </a:r>
          <a:r>
            <a:rPr lang="en-US" sz="2400" dirty="0" err="1">
              <a:latin typeface="+mn-lt"/>
            </a:rPr>
            <a:t>Ancaman</a:t>
          </a:r>
          <a:r>
            <a:rPr lang="en-US" sz="2400" dirty="0">
              <a:latin typeface="+mn-lt"/>
            </a:rPr>
            <a:t> </a:t>
          </a:r>
          <a:r>
            <a:rPr lang="en-US" sz="2400" dirty="0" err="1">
              <a:latin typeface="+mn-lt"/>
            </a:rPr>
            <a:t>Kesehatan</a:t>
          </a:r>
          <a:r>
            <a:rPr lang="en-US" sz="2400" dirty="0">
              <a:latin typeface="+mn-lt"/>
            </a:rPr>
            <a:t>.</a:t>
          </a:r>
        </a:p>
      </dgm:t>
    </dgm:pt>
    <dgm:pt modelId="{C614F318-5456-4429-B4AE-0CA8D20E1A4C}" type="parTrans" cxnId="{8B813C5C-C8DF-483B-9039-76B6D9EC6C34}">
      <dgm:prSet/>
      <dgm:spPr/>
      <dgm:t>
        <a:bodyPr/>
        <a:lstStyle/>
        <a:p>
          <a:pPr algn="r"/>
          <a:endParaRPr lang="en-US" sz="2000">
            <a:latin typeface="+mn-lt"/>
          </a:endParaRPr>
        </a:p>
      </dgm:t>
    </dgm:pt>
    <dgm:pt modelId="{C6779CCF-5EE0-4F2C-83FB-90AE6DFB88B7}" type="sibTrans" cxnId="{8B813C5C-C8DF-483B-9039-76B6D9EC6C34}">
      <dgm:prSet/>
      <dgm:spPr/>
      <dgm:t>
        <a:bodyPr/>
        <a:lstStyle/>
        <a:p>
          <a:pPr algn="r"/>
          <a:endParaRPr lang="en-US" sz="2000">
            <a:latin typeface="+mn-lt"/>
          </a:endParaRPr>
        </a:p>
      </dgm:t>
    </dgm:pt>
    <dgm:pt modelId="{C76987E4-8558-49CC-BE26-BCA06AC56333}">
      <dgm:prSet custT="1"/>
      <dgm:spPr/>
      <dgm:t>
        <a:bodyPr/>
        <a:lstStyle/>
        <a:p>
          <a:pPr algn="r" rtl="0"/>
          <a:r>
            <a:rPr lang="en-US" sz="2400" dirty="0">
              <a:solidFill>
                <a:schemeClr val="bg1"/>
              </a:solidFill>
              <a:latin typeface="+mn-lt"/>
            </a:rPr>
            <a:t>Tenaga </a:t>
          </a:r>
          <a:r>
            <a:rPr lang="en-US" sz="2400" dirty="0" err="1">
              <a:solidFill>
                <a:schemeClr val="bg1"/>
              </a:solidFill>
              <a:latin typeface="+mn-lt"/>
            </a:rPr>
            <a:t>Kesehatan</a:t>
          </a:r>
          <a:r>
            <a:rPr lang="en-US" sz="2400" dirty="0">
              <a:solidFill>
                <a:schemeClr val="bg1"/>
              </a:solidFill>
              <a:latin typeface="+mn-lt"/>
            </a:rPr>
            <a:t> Masyarakat </a:t>
          </a:r>
          <a:r>
            <a:rPr lang="en-US" sz="2400" dirty="0" err="1">
              <a:solidFill>
                <a:schemeClr val="bg1"/>
              </a:solidFill>
              <a:latin typeface="+mn-lt"/>
            </a:rPr>
            <a:t>Diharapkan</a:t>
          </a:r>
          <a:r>
            <a:rPr lang="en-US" sz="2400" dirty="0">
              <a:solidFill>
                <a:schemeClr val="bg1"/>
              </a:solidFill>
              <a:latin typeface="+mn-lt"/>
            </a:rPr>
            <a:t> </a:t>
          </a:r>
          <a:r>
            <a:rPr lang="en-US" sz="2400" b="0" dirty="0" err="1">
              <a:solidFill>
                <a:schemeClr val="bg1"/>
              </a:solidFill>
              <a:latin typeface="+mn-lt"/>
            </a:rPr>
            <a:t>mampu</a:t>
          </a:r>
          <a:r>
            <a:rPr lang="en-US" sz="2400" b="0" dirty="0">
              <a:solidFill>
                <a:schemeClr val="bg1"/>
              </a:solidFill>
              <a:latin typeface="+mn-lt"/>
            </a:rPr>
            <a:t> </a:t>
          </a:r>
          <a:r>
            <a:rPr lang="en-US" sz="2400" b="0" dirty="0" err="1">
              <a:solidFill>
                <a:schemeClr val="bg1"/>
              </a:solidFill>
              <a:latin typeface="+mn-lt"/>
            </a:rPr>
            <a:t>turut</a:t>
          </a:r>
          <a:r>
            <a:rPr lang="en-US" sz="2400" b="0" dirty="0">
              <a:solidFill>
                <a:schemeClr val="bg1"/>
              </a:solidFill>
              <a:latin typeface="+mn-lt"/>
            </a:rPr>
            <a:t> </a:t>
          </a:r>
          <a:r>
            <a:rPr lang="en-US" sz="2400" b="0" dirty="0" err="1">
              <a:solidFill>
                <a:schemeClr val="bg1"/>
              </a:solidFill>
              <a:latin typeface="+mn-lt"/>
            </a:rPr>
            <a:t>serta</a:t>
          </a:r>
          <a:r>
            <a:rPr lang="en-US" sz="2400" b="0" dirty="0">
              <a:solidFill>
                <a:schemeClr val="bg1"/>
              </a:solidFill>
              <a:latin typeface="+mn-lt"/>
            </a:rPr>
            <a:t> </a:t>
          </a:r>
          <a:r>
            <a:rPr lang="en-US" sz="2400" dirty="0" err="1">
              <a:solidFill>
                <a:schemeClr val="bg1"/>
              </a:solidFill>
              <a:latin typeface="+mn-lt"/>
            </a:rPr>
            <a:t>memajukan</a:t>
          </a:r>
          <a:r>
            <a:rPr lang="en-US" sz="2400" dirty="0">
              <a:solidFill>
                <a:schemeClr val="bg1"/>
              </a:solidFill>
              <a:latin typeface="+mn-lt"/>
            </a:rPr>
            <a:t> </a:t>
          </a:r>
          <a:r>
            <a:rPr lang="en-US" sz="2400" dirty="0" err="1">
              <a:solidFill>
                <a:schemeClr val="bg1"/>
              </a:solidFill>
              <a:latin typeface="+mn-lt"/>
            </a:rPr>
            <a:t>pelayanan</a:t>
          </a:r>
          <a:r>
            <a:rPr lang="en-US" sz="2400" dirty="0">
              <a:solidFill>
                <a:schemeClr val="bg1"/>
              </a:solidFill>
              <a:latin typeface="+mn-lt"/>
            </a:rPr>
            <a:t>/ </a:t>
          </a:r>
          <a:r>
            <a:rPr lang="en-US" sz="2400" dirty="0" err="1">
              <a:solidFill>
                <a:schemeClr val="bg1"/>
              </a:solidFill>
              <a:latin typeface="+mn-lt"/>
            </a:rPr>
            <a:t>pembangunan</a:t>
          </a:r>
          <a:r>
            <a:rPr lang="en-US" sz="2400" dirty="0">
              <a:solidFill>
                <a:schemeClr val="bg1"/>
              </a:solidFill>
              <a:latin typeface="+mn-lt"/>
            </a:rPr>
            <a:t> </a:t>
          </a:r>
          <a:r>
            <a:rPr lang="en-US" sz="2400" dirty="0" err="1">
              <a:solidFill>
                <a:schemeClr val="bg1"/>
              </a:solidFill>
              <a:latin typeface="+mn-lt"/>
            </a:rPr>
            <a:t>kesehatan</a:t>
          </a:r>
          <a:r>
            <a:rPr lang="en-US" sz="2400" dirty="0">
              <a:solidFill>
                <a:schemeClr val="bg1"/>
              </a:solidFill>
              <a:latin typeface="+mn-lt"/>
            </a:rPr>
            <a:t> </a:t>
          </a:r>
          <a:r>
            <a:rPr lang="en-US" sz="2400" dirty="0" err="1">
              <a:solidFill>
                <a:schemeClr val="bg1"/>
              </a:solidFill>
              <a:latin typeface="+mn-lt"/>
            </a:rPr>
            <a:t>termasuk</a:t>
          </a:r>
          <a:r>
            <a:rPr lang="en-US" sz="2400" dirty="0">
              <a:solidFill>
                <a:schemeClr val="bg1"/>
              </a:solidFill>
              <a:latin typeface="+mn-lt"/>
            </a:rPr>
            <a:t> </a:t>
          </a:r>
          <a:r>
            <a:rPr lang="en-US" sz="2400" dirty="0" err="1">
              <a:solidFill>
                <a:schemeClr val="bg1"/>
              </a:solidFill>
              <a:latin typeface="+mn-lt"/>
            </a:rPr>
            <a:t>mendukung</a:t>
          </a:r>
          <a:r>
            <a:rPr lang="en-US" sz="2400" dirty="0">
              <a:solidFill>
                <a:schemeClr val="bg1"/>
              </a:solidFill>
              <a:latin typeface="+mn-lt"/>
            </a:rPr>
            <a:t> program </a:t>
          </a:r>
          <a:r>
            <a:rPr lang="en-US" sz="2400" dirty="0" err="1">
              <a:solidFill>
                <a:schemeClr val="bg1"/>
              </a:solidFill>
              <a:latin typeface="+mn-lt"/>
            </a:rPr>
            <a:t>kesehatan</a:t>
          </a:r>
          <a:r>
            <a:rPr lang="en-US" sz="2400" dirty="0">
              <a:solidFill>
                <a:schemeClr val="bg1"/>
              </a:solidFill>
              <a:latin typeface="+mn-lt"/>
            </a:rPr>
            <a:t> (GERMAS, </a:t>
          </a:r>
          <a:r>
            <a:rPr lang="en-US" sz="2400" b="0" spc="0" dirty="0">
              <a:ln>
                <a:noFill/>
              </a:ln>
              <a:solidFill>
                <a:sysClr val="windowText" lastClr="000000"/>
              </a:solidFill>
              <a:latin typeface="+mn-lt"/>
            </a:rPr>
            <a:t>Program </a:t>
          </a:r>
          <a:r>
            <a:rPr lang="en-US" sz="2400" b="0" spc="0" dirty="0" err="1">
              <a:ln>
                <a:noFill/>
              </a:ln>
              <a:solidFill>
                <a:sysClr val="windowText" lastClr="000000"/>
              </a:solidFill>
              <a:latin typeface="+mn-lt"/>
            </a:rPr>
            <a:t>Keluarga</a:t>
          </a:r>
          <a:r>
            <a:rPr lang="en-US" sz="2400" b="0" spc="0" dirty="0">
              <a:ln>
                <a:noFill/>
              </a:ln>
              <a:solidFill>
                <a:sysClr val="windowText" lastClr="000000"/>
              </a:solidFill>
              <a:latin typeface="+mn-lt"/>
            </a:rPr>
            <a:t> </a:t>
          </a:r>
          <a:r>
            <a:rPr lang="en-US" sz="2400" b="0" spc="0" dirty="0" err="1">
              <a:ln>
                <a:noFill/>
              </a:ln>
              <a:solidFill>
                <a:sysClr val="windowText" lastClr="000000"/>
              </a:solidFill>
              <a:latin typeface="+mn-lt"/>
            </a:rPr>
            <a:t>Sehat</a:t>
          </a:r>
          <a:r>
            <a:rPr lang="en-US" sz="2400" b="0" spc="0" dirty="0">
              <a:ln>
                <a:noFill/>
              </a:ln>
              <a:solidFill>
                <a:sysClr val="windowText" lastClr="000000"/>
              </a:solidFill>
              <a:latin typeface="+mn-lt"/>
            </a:rPr>
            <a:t>, </a:t>
          </a:r>
          <a:r>
            <a:rPr lang="en-US" sz="2400" dirty="0" err="1">
              <a:solidFill>
                <a:schemeClr val="bg1"/>
              </a:solidFill>
              <a:latin typeface="+mn-lt"/>
            </a:rPr>
            <a:t>dan</a:t>
          </a:r>
          <a:r>
            <a:rPr lang="en-US" sz="2400" dirty="0">
              <a:solidFill>
                <a:schemeClr val="bg1"/>
              </a:solidFill>
              <a:latin typeface="+mn-lt"/>
            </a:rPr>
            <a:t> </a:t>
          </a:r>
          <a:r>
            <a:rPr lang="en-US" sz="2400" dirty="0" err="1">
              <a:solidFill>
                <a:schemeClr val="bg1"/>
              </a:solidFill>
              <a:latin typeface="+mn-lt"/>
            </a:rPr>
            <a:t>Perdesaan</a:t>
          </a:r>
          <a:r>
            <a:rPr lang="en-US" sz="2400" dirty="0">
              <a:solidFill>
                <a:schemeClr val="bg1"/>
              </a:solidFill>
              <a:latin typeface="+mn-lt"/>
            </a:rPr>
            <a:t> </a:t>
          </a:r>
          <a:r>
            <a:rPr lang="en-US" sz="2400" dirty="0" err="1">
              <a:solidFill>
                <a:schemeClr val="bg1"/>
              </a:solidFill>
              <a:latin typeface="+mn-lt"/>
            </a:rPr>
            <a:t>Sehat</a:t>
          </a:r>
          <a:r>
            <a:rPr lang="en-US" sz="2400" dirty="0">
              <a:solidFill>
                <a:schemeClr val="bg1"/>
              </a:solidFill>
              <a:latin typeface="+mn-lt"/>
            </a:rPr>
            <a:t>.</a:t>
          </a:r>
        </a:p>
      </dgm:t>
    </dgm:pt>
    <dgm:pt modelId="{1B1C069A-E06E-4B29-91C2-F96A1364A6E2}" type="parTrans" cxnId="{5A2BB6CF-1FD2-4AE8-89D2-E63AF53ADC24}">
      <dgm:prSet/>
      <dgm:spPr/>
      <dgm:t>
        <a:bodyPr/>
        <a:lstStyle/>
        <a:p>
          <a:pPr algn="r"/>
          <a:endParaRPr lang="en-US" sz="2000">
            <a:latin typeface="+mn-lt"/>
          </a:endParaRPr>
        </a:p>
      </dgm:t>
    </dgm:pt>
    <dgm:pt modelId="{28F6275A-EF83-4234-A484-4A6C79D2FB7A}" type="sibTrans" cxnId="{5A2BB6CF-1FD2-4AE8-89D2-E63AF53ADC24}">
      <dgm:prSet/>
      <dgm:spPr/>
      <dgm:t>
        <a:bodyPr/>
        <a:lstStyle/>
        <a:p>
          <a:pPr algn="r"/>
          <a:endParaRPr lang="en-US" sz="2000">
            <a:latin typeface="+mn-lt"/>
          </a:endParaRPr>
        </a:p>
      </dgm:t>
    </dgm:pt>
    <dgm:pt modelId="{598A80F9-503A-4AB4-B01F-AD4172E5A1EE}">
      <dgm:prSet custT="1"/>
      <dgm:spPr/>
      <dgm:t>
        <a:bodyPr/>
        <a:lstStyle/>
        <a:p>
          <a:pPr algn="r"/>
          <a:r>
            <a:rPr lang="en-US" sz="2400" dirty="0" err="1">
              <a:latin typeface="+mn-lt"/>
            </a:rPr>
            <a:t>Ketersediaan</a:t>
          </a:r>
          <a:r>
            <a:rPr lang="en-US" sz="2400" dirty="0">
              <a:latin typeface="+mn-lt"/>
            </a:rPr>
            <a:t> SKM </a:t>
          </a:r>
          <a:r>
            <a:rPr lang="en-US" sz="2400" dirty="0" err="1">
              <a:latin typeface="+mn-lt"/>
            </a:rPr>
            <a:t>saat</a:t>
          </a:r>
          <a:r>
            <a:rPr lang="en-US" sz="2400" dirty="0">
              <a:latin typeface="+mn-lt"/>
            </a:rPr>
            <a:t> </a:t>
          </a:r>
          <a:r>
            <a:rPr lang="en-US" sz="2400" dirty="0" err="1">
              <a:latin typeface="+mn-lt"/>
            </a:rPr>
            <a:t>ini</a:t>
          </a:r>
          <a:r>
            <a:rPr lang="en-US" sz="2400" dirty="0">
              <a:latin typeface="+mn-lt"/>
            </a:rPr>
            <a:t> </a:t>
          </a:r>
          <a:r>
            <a:rPr lang="en-US" sz="2400" dirty="0" err="1">
              <a:latin typeface="+mn-lt"/>
            </a:rPr>
            <a:t>belum</a:t>
          </a:r>
          <a:r>
            <a:rPr lang="en-US" sz="2400" dirty="0">
              <a:latin typeface="+mn-lt"/>
            </a:rPr>
            <a:t> </a:t>
          </a:r>
          <a:r>
            <a:rPr lang="en-US" sz="2400" dirty="0" err="1">
              <a:latin typeface="+mn-lt"/>
            </a:rPr>
            <a:t>terdistribusi</a:t>
          </a:r>
          <a:r>
            <a:rPr lang="en-US" sz="2400" dirty="0">
              <a:latin typeface="+mn-lt"/>
            </a:rPr>
            <a:t> </a:t>
          </a:r>
          <a:r>
            <a:rPr lang="en-US" sz="2400" dirty="0" err="1">
              <a:latin typeface="+mn-lt"/>
            </a:rPr>
            <a:t>secara</a:t>
          </a:r>
          <a:r>
            <a:rPr lang="en-US" sz="2400" dirty="0">
              <a:latin typeface="+mn-lt"/>
            </a:rPr>
            <a:t> </a:t>
          </a:r>
          <a:r>
            <a:rPr lang="en-US" sz="2400" dirty="0" err="1">
              <a:latin typeface="+mn-lt"/>
            </a:rPr>
            <a:t>merata</a:t>
          </a:r>
          <a:r>
            <a:rPr lang="en-US" sz="2400" dirty="0">
              <a:latin typeface="+mn-lt"/>
            </a:rPr>
            <a:t> di </a:t>
          </a:r>
          <a:r>
            <a:rPr lang="en-US" sz="2400" dirty="0" err="1">
              <a:latin typeface="+mn-lt"/>
            </a:rPr>
            <a:t>sejumlah</a:t>
          </a:r>
          <a:r>
            <a:rPr lang="en-US" sz="2400" dirty="0">
              <a:latin typeface="+mn-lt"/>
            </a:rPr>
            <a:t> </a:t>
          </a:r>
          <a:r>
            <a:rPr lang="en-US" sz="2400" dirty="0" err="1">
              <a:latin typeface="+mn-lt"/>
            </a:rPr>
            <a:t>wilayah</a:t>
          </a:r>
          <a:r>
            <a:rPr lang="en-US" sz="2400" dirty="0">
              <a:latin typeface="+mn-lt"/>
            </a:rPr>
            <a:t> </a:t>
          </a:r>
          <a:r>
            <a:rPr lang="en-US" sz="2400" dirty="0" err="1">
              <a:latin typeface="+mn-lt"/>
            </a:rPr>
            <a:t>dimana</a:t>
          </a:r>
          <a:r>
            <a:rPr lang="en-US" sz="2400" dirty="0">
              <a:latin typeface="+mn-lt"/>
            </a:rPr>
            <a:t> </a:t>
          </a:r>
          <a:r>
            <a:rPr lang="en-US" sz="2400" dirty="0" err="1">
              <a:latin typeface="+mn-lt"/>
            </a:rPr>
            <a:t>seharusnya</a:t>
          </a:r>
          <a:r>
            <a:rPr lang="en-US" sz="2400" dirty="0">
              <a:latin typeface="+mn-lt"/>
            </a:rPr>
            <a:t> </a:t>
          </a:r>
          <a:r>
            <a:rPr lang="en-US" sz="2400" dirty="0" err="1">
              <a:latin typeface="+mn-lt"/>
            </a:rPr>
            <a:t>dibutuhkan</a:t>
          </a:r>
          <a:r>
            <a:rPr lang="en-US" sz="2400" dirty="0">
              <a:latin typeface="+mn-lt"/>
            </a:rPr>
            <a:t> </a:t>
          </a:r>
        </a:p>
        <a:p>
          <a:pPr algn="ctr"/>
          <a:r>
            <a:rPr lang="en-US" sz="2400" b="1" dirty="0">
              <a:solidFill>
                <a:srgbClr val="FF0000"/>
              </a:solidFill>
              <a:latin typeface="+mn-lt"/>
            </a:rPr>
            <a:t>1 DESA/KELURAHAN 1 SARJANA KESEHATAN MASYARAKAT</a:t>
          </a:r>
          <a:endParaRPr lang="en-US" sz="500" b="1" dirty="0">
            <a:solidFill>
              <a:srgbClr val="FF0000"/>
            </a:solidFill>
            <a:latin typeface="+mn-lt"/>
          </a:endParaRPr>
        </a:p>
      </dgm:t>
    </dgm:pt>
    <dgm:pt modelId="{1721A1C5-3342-44AA-A8EA-0610A3C6696A}" type="parTrans" cxnId="{E657EC50-1ABA-4C71-B80A-778229DDC32F}">
      <dgm:prSet/>
      <dgm:spPr/>
      <dgm:t>
        <a:bodyPr/>
        <a:lstStyle/>
        <a:p>
          <a:endParaRPr lang="en-US">
            <a:latin typeface="+mn-lt"/>
          </a:endParaRPr>
        </a:p>
      </dgm:t>
    </dgm:pt>
    <dgm:pt modelId="{C9147F5B-5085-47C6-8505-24696A61DBD5}" type="sibTrans" cxnId="{E657EC50-1ABA-4C71-B80A-778229DDC32F}">
      <dgm:prSet/>
      <dgm:spPr/>
      <dgm:t>
        <a:bodyPr/>
        <a:lstStyle/>
        <a:p>
          <a:endParaRPr lang="en-US">
            <a:latin typeface="+mn-lt"/>
          </a:endParaRPr>
        </a:p>
      </dgm:t>
    </dgm:pt>
    <dgm:pt modelId="{58D631AB-7590-44DD-9D8D-C087CF7FA16C}" type="pres">
      <dgm:prSet presAssocID="{1871E048-6DD7-497E-8E63-88D20C49E01C}" presName="linear" presStyleCnt="0">
        <dgm:presLayoutVars>
          <dgm:animLvl val="lvl"/>
          <dgm:resizeHandles val="exact"/>
        </dgm:presLayoutVars>
      </dgm:prSet>
      <dgm:spPr/>
      <dgm:t>
        <a:bodyPr/>
        <a:lstStyle/>
        <a:p>
          <a:endParaRPr lang="en-US"/>
        </a:p>
      </dgm:t>
    </dgm:pt>
    <dgm:pt modelId="{D6B04F94-48C0-446D-9D7F-9B5E4081856F}" type="pres">
      <dgm:prSet presAssocID="{D67A9492-AD8C-4D1A-880C-87FD1F1EF661}" presName="parentText" presStyleLbl="node1" presStyleIdx="0" presStyleCnt="5" custScaleY="66311" custLinFactY="-34089" custLinFactNeighborX="-3774" custLinFactNeighborY="-100000">
        <dgm:presLayoutVars>
          <dgm:chMax val="0"/>
          <dgm:bulletEnabled val="1"/>
        </dgm:presLayoutVars>
      </dgm:prSet>
      <dgm:spPr/>
      <dgm:t>
        <a:bodyPr/>
        <a:lstStyle/>
        <a:p>
          <a:endParaRPr lang="en-US"/>
        </a:p>
      </dgm:t>
    </dgm:pt>
    <dgm:pt modelId="{6E3C42B6-EB28-4226-B2C0-C3F0C9560FF2}" type="pres">
      <dgm:prSet presAssocID="{9A4431ED-C056-45BF-98EB-4FD7708F810F}" presName="spacer" presStyleCnt="0"/>
      <dgm:spPr/>
    </dgm:pt>
    <dgm:pt modelId="{9187A8EE-FED8-4D54-ACCE-727FF73D82FD}" type="pres">
      <dgm:prSet presAssocID="{26FD131B-B416-43F9-8FA6-37872043CD97}" presName="parentText" presStyleLbl="node1" presStyleIdx="1" presStyleCnt="5">
        <dgm:presLayoutVars>
          <dgm:chMax val="0"/>
          <dgm:bulletEnabled val="1"/>
        </dgm:presLayoutVars>
      </dgm:prSet>
      <dgm:spPr/>
      <dgm:t>
        <a:bodyPr/>
        <a:lstStyle/>
        <a:p>
          <a:endParaRPr lang="en-US"/>
        </a:p>
      </dgm:t>
    </dgm:pt>
    <dgm:pt modelId="{950F3B2D-818D-4579-8117-D2668AA7A9EB}" type="pres">
      <dgm:prSet presAssocID="{C87694E1-2AD2-4BF1-B566-C785D4B3EABE}" presName="spacer" presStyleCnt="0"/>
      <dgm:spPr/>
    </dgm:pt>
    <dgm:pt modelId="{C9B87A80-9507-44BD-B863-B79C54134D45}" type="pres">
      <dgm:prSet presAssocID="{92D4A5F3-42B7-42C0-91B3-BAC80C8DD816}" presName="parentText" presStyleLbl="node1" presStyleIdx="2" presStyleCnt="5">
        <dgm:presLayoutVars>
          <dgm:chMax val="0"/>
          <dgm:bulletEnabled val="1"/>
        </dgm:presLayoutVars>
      </dgm:prSet>
      <dgm:spPr/>
      <dgm:t>
        <a:bodyPr/>
        <a:lstStyle/>
        <a:p>
          <a:endParaRPr lang="en-US"/>
        </a:p>
      </dgm:t>
    </dgm:pt>
    <dgm:pt modelId="{6ECAD782-2A79-4C61-8173-4FF609ABBE6C}" type="pres">
      <dgm:prSet presAssocID="{C6779CCF-5EE0-4F2C-83FB-90AE6DFB88B7}" presName="spacer" presStyleCnt="0"/>
      <dgm:spPr/>
    </dgm:pt>
    <dgm:pt modelId="{BC271BE0-3F2B-49F5-A8FC-78874B5FDAAC}" type="pres">
      <dgm:prSet presAssocID="{C76987E4-8558-49CC-BE26-BCA06AC56333}" presName="parentText" presStyleLbl="node1" presStyleIdx="3" presStyleCnt="5">
        <dgm:presLayoutVars>
          <dgm:chMax val="0"/>
          <dgm:bulletEnabled val="1"/>
        </dgm:presLayoutVars>
      </dgm:prSet>
      <dgm:spPr/>
      <dgm:t>
        <a:bodyPr/>
        <a:lstStyle/>
        <a:p>
          <a:endParaRPr lang="en-US"/>
        </a:p>
      </dgm:t>
    </dgm:pt>
    <dgm:pt modelId="{D39207AE-97F2-4447-9651-9C921D55F65B}" type="pres">
      <dgm:prSet presAssocID="{28F6275A-EF83-4234-A484-4A6C79D2FB7A}" presName="spacer" presStyleCnt="0"/>
      <dgm:spPr/>
    </dgm:pt>
    <dgm:pt modelId="{B8B7F9A6-6791-4C04-8853-F2292BABB360}" type="pres">
      <dgm:prSet presAssocID="{598A80F9-503A-4AB4-B01F-AD4172E5A1EE}" presName="parentText" presStyleLbl="node1" presStyleIdx="4" presStyleCnt="5">
        <dgm:presLayoutVars>
          <dgm:chMax val="0"/>
          <dgm:bulletEnabled val="1"/>
        </dgm:presLayoutVars>
      </dgm:prSet>
      <dgm:spPr/>
      <dgm:t>
        <a:bodyPr/>
        <a:lstStyle/>
        <a:p>
          <a:endParaRPr lang="en-US"/>
        </a:p>
      </dgm:t>
    </dgm:pt>
  </dgm:ptLst>
  <dgm:cxnLst>
    <dgm:cxn modelId="{2FD0C2C3-9DC2-4E43-A42B-0F880FDB050D}" type="presOf" srcId="{C76987E4-8558-49CC-BE26-BCA06AC56333}" destId="{BC271BE0-3F2B-49F5-A8FC-78874B5FDAAC}" srcOrd="0" destOrd="0" presId="urn:microsoft.com/office/officeart/2005/8/layout/vList2"/>
    <dgm:cxn modelId="{4B242E99-4006-40EE-932F-049E724BB20A}" type="presOf" srcId="{92D4A5F3-42B7-42C0-91B3-BAC80C8DD816}" destId="{C9B87A80-9507-44BD-B863-B79C54134D45}" srcOrd="0" destOrd="0" presId="urn:microsoft.com/office/officeart/2005/8/layout/vList2"/>
    <dgm:cxn modelId="{1A23D05C-4F4D-4068-80C1-314B5009B9D3}" type="presOf" srcId="{598A80F9-503A-4AB4-B01F-AD4172E5A1EE}" destId="{B8B7F9A6-6791-4C04-8853-F2292BABB360}" srcOrd="0" destOrd="0" presId="urn:microsoft.com/office/officeart/2005/8/layout/vList2"/>
    <dgm:cxn modelId="{3CDAFF22-69E2-4324-9005-36050A121612}" srcId="{1871E048-6DD7-497E-8E63-88D20C49E01C}" destId="{D67A9492-AD8C-4D1A-880C-87FD1F1EF661}" srcOrd="0" destOrd="0" parTransId="{CF849049-AA09-4190-9A12-5BE3908C4628}" sibTransId="{9A4431ED-C056-45BF-98EB-4FD7708F810F}"/>
    <dgm:cxn modelId="{E1013777-BF5F-45A4-8D1D-098740085FD1}" type="presOf" srcId="{1871E048-6DD7-497E-8E63-88D20C49E01C}" destId="{58D631AB-7590-44DD-9D8D-C087CF7FA16C}" srcOrd="0" destOrd="0" presId="urn:microsoft.com/office/officeart/2005/8/layout/vList2"/>
    <dgm:cxn modelId="{E657EC50-1ABA-4C71-B80A-778229DDC32F}" srcId="{1871E048-6DD7-497E-8E63-88D20C49E01C}" destId="{598A80F9-503A-4AB4-B01F-AD4172E5A1EE}" srcOrd="4" destOrd="0" parTransId="{1721A1C5-3342-44AA-A8EA-0610A3C6696A}" sibTransId="{C9147F5B-5085-47C6-8505-24696A61DBD5}"/>
    <dgm:cxn modelId="{52AEF084-98B4-43C4-A269-539A788C056D}" srcId="{1871E048-6DD7-497E-8E63-88D20C49E01C}" destId="{26FD131B-B416-43F9-8FA6-37872043CD97}" srcOrd="1" destOrd="0" parTransId="{FB38F4F4-4709-4F5F-803C-A91FB407183B}" sibTransId="{C87694E1-2AD2-4BF1-B566-C785D4B3EABE}"/>
    <dgm:cxn modelId="{FDC99CAD-0BBC-4C2C-9A94-7A75EFE939C8}" type="presOf" srcId="{D67A9492-AD8C-4D1A-880C-87FD1F1EF661}" destId="{D6B04F94-48C0-446D-9D7F-9B5E4081856F}" srcOrd="0" destOrd="0" presId="urn:microsoft.com/office/officeart/2005/8/layout/vList2"/>
    <dgm:cxn modelId="{8B813C5C-C8DF-483B-9039-76B6D9EC6C34}" srcId="{1871E048-6DD7-497E-8E63-88D20C49E01C}" destId="{92D4A5F3-42B7-42C0-91B3-BAC80C8DD816}" srcOrd="2" destOrd="0" parTransId="{C614F318-5456-4429-B4AE-0CA8D20E1A4C}" sibTransId="{C6779CCF-5EE0-4F2C-83FB-90AE6DFB88B7}"/>
    <dgm:cxn modelId="{5A2BB6CF-1FD2-4AE8-89D2-E63AF53ADC24}" srcId="{1871E048-6DD7-497E-8E63-88D20C49E01C}" destId="{C76987E4-8558-49CC-BE26-BCA06AC56333}" srcOrd="3" destOrd="0" parTransId="{1B1C069A-E06E-4B29-91C2-F96A1364A6E2}" sibTransId="{28F6275A-EF83-4234-A484-4A6C79D2FB7A}"/>
    <dgm:cxn modelId="{EBB894E2-9CFA-4003-AC92-25BAE8F6AA03}" type="presOf" srcId="{26FD131B-B416-43F9-8FA6-37872043CD97}" destId="{9187A8EE-FED8-4D54-ACCE-727FF73D82FD}" srcOrd="0" destOrd="0" presId="urn:microsoft.com/office/officeart/2005/8/layout/vList2"/>
    <dgm:cxn modelId="{F2C5E6DA-751F-4635-9101-B267EBF612C4}" type="presParOf" srcId="{58D631AB-7590-44DD-9D8D-C087CF7FA16C}" destId="{D6B04F94-48C0-446D-9D7F-9B5E4081856F}" srcOrd="0" destOrd="0" presId="urn:microsoft.com/office/officeart/2005/8/layout/vList2"/>
    <dgm:cxn modelId="{17116939-77E0-4DA1-A663-BC972FF20067}" type="presParOf" srcId="{58D631AB-7590-44DD-9D8D-C087CF7FA16C}" destId="{6E3C42B6-EB28-4226-B2C0-C3F0C9560FF2}" srcOrd="1" destOrd="0" presId="urn:microsoft.com/office/officeart/2005/8/layout/vList2"/>
    <dgm:cxn modelId="{864A27B9-08C4-4856-A0E6-2EDAF8986D5B}" type="presParOf" srcId="{58D631AB-7590-44DD-9D8D-C087CF7FA16C}" destId="{9187A8EE-FED8-4D54-ACCE-727FF73D82FD}" srcOrd="2" destOrd="0" presId="urn:microsoft.com/office/officeart/2005/8/layout/vList2"/>
    <dgm:cxn modelId="{955D2E82-050E-4A0E-B259-96EF99E4979B}" type="presParOf" srcId="{58D631AB-7590-44DD-9D8D-C087CF7FA16C}" destId="{950F3B2D-818D-4579-8117-D2668AA7A9EB}" srcOrd="3" destOrd="0" presId="urn:microsoft.com/office/officeart/2005/8/layout/vList2"/>
    <dgm:cxn modelId="{10D24427-6E61-48FE-90AD-66C2CA5E11B9}" type="presParOf" srcId="{58D631AB-7590-44DD-9D8D-C087CF7FA16C}" destId="{C9B87A80-9507-44BD-B863-B79C54134D45}" srcOrd="4" destOrd="0" presId="urn:microsoft.com/office/officeart/2005/8/layout/vList2"/>
    <dgm:cxn modelId="{B03FCB7F-F7F8-402E-B026-3892D31A9F26}" type="presParOf" srcId="{58D631AB-7590-44DD-9D8D-C087CF7FA16C}" destId="{6ECAD782-2A79-4C61-8173-4FF609ABBE6C}" srcOrd="5" destOrd="0" presId="urn:microsoft.com/office/officeart/2005/8/layout/vList2"/>
    <dgm:cxn modelId="{01B756A4-D73F-4668-8DAD-B5DA4F81AF2D}" type="presParOf" srcId="{58D631AB-7590-44DD-9D8D-C087CF7FA16C}" destId="{BC271BE0-3F2B-49F5-A8FC-78874B5FDAAC}" srcOrd="6" destOrd="0" presId="urn:microsoft.com/office/officeart/2005/8/layout/vList2"/>
    <dgm:cxn modelId="{2674EA22-441E-420A-87F7-8FBC1F54B7DA}" type="presParOf" srcId="{58D631AB-7590-44DD-9D8D-C087CF7FA16C}" destId="{D39207AE-97F2-4447-9651-9C921D55F65B}" srcOrd="7" destOrd="0" presId="urn:microsoft.com/office/officeart/2005/8/layout/vList2"/>
    <dgm:cxn modelId="{42CB19B9-592C-4978-8CA3-C1AF59AB865D}" type="presParOf" srcId="{58D631AB-7590-44DD-9D8D-C087CF7FA16C}" destId="{B8B7F9A6-6791-4C04-8853-F2292BABB36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DB8C5-B24B-4888-97A9-D172FE922AF7}">
      <dsp:nvSpPr>
        <dsp:cNvPr id="0" name=""/>
        <dsp:cNvSpPr/>
      </dsp:nvSpPr>
      <dsp:spPr>
        <a:xfrm>
          <a:off x="1188118" y="874"/>
          <a:ext cx="2425741" cy="1940593"/>
        </a:xfrm>
        <a:prstGeom prst="rect">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EEA832E-0763-4658-9337-E42EA543AC8C}">
      <dsp:nvSpPr>
        <dsp:cNvPr id="0" name=""/>
        <dsp:cNvSpPr/>
      </dsp:nvSpPr>
      <dsp:spPr>
        <a:xfrm>
          <a:off x="1406435" y="1747408"/>
          <a:ext cx="2158910" cy="679207"/>
        </a:xfrm>
        <a:prstGeom prst="wedgeRectCallout">
          <a:avLst>
            <a:gd name="adj1" fmla="val 20250"/>
            <a:gd name="adj2" fmla="val -60700"/>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ysClr val="windowText" lastClr="000000"/>
              </a:solidFill>
            </a:rPr>
            <a:t>Gambaran</a:t>
          </a:r>
          <a:r>
            <a:rPr lang="en-US" sz="2000" b="1" kern="1200" dirty="0">
              <a:solidFill>
                <a:sysClr val="windowText" lastClr="000000"/>
              </a:solidFill>
            </a:rPr>
            <a:t> </a:t>
          </a:r>
          <a:r>
            <a:rPr lang="en-US" sz="2000" b="1" kern="1200" dirty="0" err="1">
              <a:solidFill>
                <a:sysClr val="windowText" lastClr="000000"/>
              </a:solidFill>
            </a:rPr>
            <a:t>Fakta</a:t>
          </a:r>
          <a:r>
            <a:rPr lang="en-US" sz="2000" b="1" kern="1200" dirty="0">
              <a:solidFill>
                <a:sysClr val="windowText" lastClr="000000"/>
              </a:solidFill>
            </a:rPr>
            <a:t> </a:t>
          </a:r>
          <a:r>
            <a:rPr lang="en-US" sz="2000" b="1" kern="1200" dirty="0" err="1">
              <a:solidFill>
                <a:sysClr val="windowText" lastClr="000000"/>
              </a:solidFill>
            </a:rPr>
            <a:t>Kesehatan</a:t>
          </a:r>
          <a:r>
            <a:rPr lang="en-US" sz="2000" b="1" kern="1200" dirty="0">
              <a:solidFill>
                <a:sysClr val="windowText" lastClr="000000"/>
              </a:solidFill>
            </a:rPr>
            <a:t> Global</a:t>
          </a:r>
        </a:p>
      </dsp:txBody>
      <dsp:txXfrm>
        <a:off x="1406435" y="1747408"/>
        <a:ext cx="2158910" cy="679207"/>
      </dsp:txXfrm>
    </dsp:sp>
    <dsp:sp modelId="{357F3AAA-BD76-4595-B48A-06F7516333FE}">
      <dsp:nvSpPr>
        <dsp:cNvPr id="0" name=""/>
        <dsp:cNvSpPr/>
      </dsp:nvSpPr>
      <dsp:spPr>
        <a:xfrm>
          <a:off x="3856434" y="874"/>
          <a:ext cx="2425741" cy="1940593"/>
        </a:xfrm>
        <a:prstGeom prst="rect">
          <a:avLst/>
        </a:prstGeom>
        <a:solidFill>
          <a:schemeClr val="accent5">
            <a:tint val="50000"/>
            <a:hueOff val="-1671256"/>
            <a:satOff val="-6331"/>
            <a:lumOff val="210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93D76D8-9F6F-4402-868E-4217DFE84714}">
      <dsp:nvSpPr>
        <dsp:cNvPr id="0" name=""/>
        <dsp:cNvSpPr/>
      </dsp:nvSpPr>
      <dsp:spPr>
        <a:xfrm>
          <a:off x="4074751" y="1747408"/>
          <a:ext cx="2158910" cy="679207"/>
        </a:xfrm>
        <a:prstGeom prst="wedgeRectCallout">
          <a:avLst>
            <a:gd name="adj1" fmla="val 20250"/>
            <a:gd name="adj2" fmla="val -60700"/>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sz="1800" b="1" kern="1200" dirty="0">
              <a:solidFill>
                <a:schemeClr val="tx1"/>
              </a:solidFill>
              <a:latin typeface="Constantia" pitchFamily="18" charset="0"/>
            </a:rPr>
            <a:t>Tenaga </a:t>
          </a:r>
          <a:r>
            <a:rPr lang="en-US" sz="1800" b="1" kern="1200" dirty="0" err="1">
              <a:solidFill>
                <a:schemeClr val="tx1"/>
              </a:solidFill>
              <a:latin typeface="Constantia" pitchFamily="18" charset="0"/>
            </a:rPr>
            <a:t>Kesehatan</a:t>
          </a:r>
          <a:r>
            <a:rPr lang="en-US" sz="1800" b="1" kern="1200" dirty="0">
              <a:solidFill>
                <a:schemeClr val="tx1"/>
              </a:solidFill>
              <a:latin typeface="Constantia" pitchFamily="18" charset="0"/>
            </a:rPr>
            <a:t> </a:t>
          </a:r>
        </a:p>
        <a:p>
          <a:pPr lvl="0" algn="ctr" defTabSz="800100">
            <a:lnSpc>
              <a:spcPct val="100000"/>
            </a:lnSpc>
            <a:spcBef>
              <a:spcPct val="0"/>
            </a:spcBef>
            <a:spcAft>
              <a:spcPct val="35000"/>
            </a:spcAft>
            <a:buNone/>
          </a:pPr>
          <a:r>
            <a:rPr lang="en-US" sz="1800" b="1" kern="1200" dirty="0">
              <a:solidFill>
                <a:schemeClr val="tx1"/>
              </a:solidFill>
              <a:latin typeface="Constantia" pitchFamily="18" charset="0"/>
            </a:rPr>
            <a:t>Di Indonesia</a:t>
          </a:r>
          <a:endParaRPr lang="en-US" sz="1800" b="1" kern="1200" dirty="0">
            <a:solidFill>
              <a:schemeClr val="tx1"/>
            </a:solidFill>
          </a:endParaRPr>
        </a:p>
      </dsp:txBody>
      <dsp:txXfrm>
        <a:off x="4074751" y="1747408"/>
        <a:ext cx="2158910" cy="679207"/>
      </dsp:txXfrm>
    </dsp:sp>
    <dsp:sp modelId="{47E88791-295E-4CF6-B76C-6774F9C54F87}">
      <dsp:nvSpPr>
        <dsp:cNvPr id="0" name=""/>
        <dsp:cNvSpPr/>
      </dsp:nvSpPr>
      <dsp:spPr>
        <a:xfrm>
          <a:off x="6524750" y="874"/>
          <a:ext cx="2425741" cy="1940593"/>
        </a:xfrm>
        <a:prstGeom prst="rect">
          <a:avLst/>
        </a:prstGeom>
        <a:solidFill>
          <a:schemeClr val="accent5">
            <a:tint val="50000"/>
            <a:hueOff val="-3342512"/>
            <a:satOff val="-12663"/>
            <a:lumOff val="42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778FF02-9815-4364-9A60-FE27A2D94554}">
      <dsp:nvSpPr>
        <dsp:cNvPr id="0" name=""/>
        <dsp:cNvSpPr/>
      </dsp:nvSpPr>
      <dsp:spPr>
        <a:xfrm>
          <a:off x="6743067" y="1747408"/>
          <a:ext cx="2158910" cy="679207"/>
        </a:xfrm>
        <a:prstGeom prst="wedgeRectCallout">
          <a:avLst>
            <a:gd name="adj1" fmla="val 20250"/>
            <a:gd name="adj2" fmla="val -60700"/>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ysClr val="windowText" lastClr="000000"/>
              </a:solidFill>
            </a:rPr>
            <a:t>Tantangan</a:t>
          </a:r>
          <a:endParaRPr lang="en-US" sz="3200" b="1" kern="1200" dirty="0">
            <a:solidFill>
              <a:sysClr val="windowText" lastClr="000000"/>
            </a:solidFill>
          </a:endParaRPr>
        </a:p>
      </dsp:txBody>
      <dsp:txXfrm>
        <a:off x="6743067" y="1747408"/>
        <a:ext cx="2158910" cy="679207"/>
      </dsp:txXfrm>
    </dsp:sp>
    <dsp:sp modelId="{58E9DA2F-0288-4B50-B183-648035801E2B}">
      <dsp:nvSpPr>
        <dsp:cNvPr id="0" name=""/>
        <dsp:cNvSpPr/>
      </dsp:nvSpPr>
      <dsp:spPr>
        <a:xfrm>
          <a:off x="2522276" y="2669190"/>
          <a:ext cx="2425741" cy="1940593"/>
        </a:xfrm>
        <a:prstGeom prst="rect">
          <a:avLst/>
        </a:prstGeom>
        <a:solidFill>
          <a:schemeClr val="accent5">
            <a:tint val="50000"/>
            <a:hueOff val="-5013768"/>
            <a:satOff val="-18994"/>
            <a:lumOff val="631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99EA2A3-D5C8-459F-898A-5617F7221E53}">
      <dsp:nvSpPr>
        <dsp:cNvPr id="0" name=""/>
        <dsp:cNvSpPr/>
      </dsp:nvSpPr>
      <dsp:spPr>
        <a:xfrm>
          <a:off x="2740593" y="4415724"/>
          <a:ext cx="2158910" cy="679207"/>
        </a:xfrm>
        <a:prstGeom prst="wedgeRectCallout">
          <a:avLst>
            <a:gd name="adj1" fmla="val 20250"/>
            <a:gd name="adj2" fmla="val -60700"/>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ysClr val="windowText" lastClr="000000"/>
              </a:solidFill>
            </a:rPr>
            <a:t>Strategi</a:t>
          </a:r>
          <a:endParaRPr lang="en-US" sz="2800" b="1" kern="1200" dirty="0">
            <a:solidFill>
              <a:sysClr val="windowText" lastClr="000000"/>
            </a:solidFill>
          </a:endParaRPr>
        </a:p>
      </dsp:txBody>
      <dsp:txXfrm>
        <a:off x="2740593" y="4415724"/>
        <a:ext cx="2158910" cy="679207"/>
      </dsp:txXfrm>
    </dsp:sp>
    <dsp:sp modelId="{565079F1-E5DC-496E-8E1D-A4C2518751F9}">
      <dsp:nvSpPr>
        <dsp:cNvPr id="0" name=""/>
        <dsp:cNvSpPr/>
      </dsp:nvSpPr>
      <dsp:spPr>
        <a:xfrm>
          <a:off x="5190592" y="2669190"/>
          <a:ext cx="2425741" cy="1940593"/>
        </a:xfrm>
        <a:prstGeom prst="rect">
          <a:avLst/>
        </a:prstGeom>
        <a:solidFill>
          <a:schemeClr val="accent5">
            <a:tint val="50000"/>
            <a:hueOff val="-6685025"/>
            <a:satOff val="-25325"/>
            <a:lumOff val="841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F08D961-2AE3-4AE4-A080-52EABA7876E4}">
      <dsp:nvSpPr>
        <dsp:cNvPr id="0" name=""/>
        <dsp:cNvSpPr/>
      </dsp:nvSpPr>
      <dsp:spPr>
        <a:xfrm>
          <a:off x="5408909" y="4415724"/>
          <a:ext cx="2158910" cy="679207"/>
        </a:xfrm>
        <a:prstGeom prst="wedgeRectCallout">
          <a:avLst>
            <a:gd name="adj1" fmla="val 20250"/>
            <a:gd name="adj2" fmla="val -60700"/>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ysClr val="windowText" lastClr="000000"/>
              </a:solidFill>
            </a:rPr>
            <a:t>Overview </a:t>
          </a:r>
          <a:r>
            <a:rPr lang="en-US" sz="2000" b="1" kern="1200" dirty="0" err="1">
              <a:solidFill>
                <a:sysClr val="windowText" lastClr="000000"/>
              </a:solidFill>
            </a:rPr>
            <a:t>Ketersediaan</a:t>
          </a:r>
          <a:r>
            <a:rPr lang="en-US" sz="2000" b="1" kern="1200" dirty="0">
              <a:solidFill>
                <a:sysClr val="windowText" lastClr="000000"/>
              </a:solidFill>
            </a:rPr>
            <a:t> SKM</a:t>
          </a:r>
        </a:p>
      </dsp:txBody>
      <dsp:txXfrm>
        <a:off x="5408909" y="4415724"/>
        <a:ext cx="2158910" cy="679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FE389-3CDD-45A2-8DBC-974ACF74C395}">
      <dsp:nvSpPr>
        <dsp:cNvPr id="0" name=""/>
        <dsp:cNvSpPr/>
      </dsp:nvSpPr>
      <dsp:spPr>
        <a:xfrm>
          <a:off x="0" y="272"/>
          <a:ext cx="10659036" cy="827386"/>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a:latin typeface="Arial Narrow" panose="020B0606020202030204" pitchFamily="34" charset="0"/>
            </a:rPr>
            <a:t>3.1 </a:t>
          </a:r>
          <a:r>
            <a:rPr lang="en-US" sz="1800" b="0" kern="1200" dirty="0" err="1">
              <a:latin typeface="Arial Narrow" panose="020B0606020202030204" pitchFamily="34" charset="0"/>
            </a:rPr>
            <a:t>Pada</a:t>
          </a:r>
          <a:r>
            <a:rPr lang="en-US" sz="1800" b="0" kern="1200" dirty="0">
              <a:latin typeface="Arial Narrow" panose="020B0606020202030204" pitchFamily="34" charset="0"/>
            </a:rPr>
            <a:t> </a:t>
          </a:r>
          <a:r>
            <a:rPr lang="en-US" sz="1800" b="0" kern="1200" dirty="0" err="1">
              <a:latin typeface="Arial Narrow" panose="020B0606020202030204" pitchFamily="34" charset="0"/>
            </a:rPr>
            <a:t>tahun</a:t>
          </a:r>
          <a:r>
            <a:rPr lang="en-US" sz="1800" b="0" kern="1200" dirty="0">
              <a:latin typeface="Arial Narrow" panose="020B0606020202030204" pitchFamily="34" charset="0"/>
            </a:rPr>
            <a:t> 2030, Maternal Mortality Ratio </a:t>
          </a:r>
          <a:r>
            <a:rPr lang="en-US" sz="1800" b="0" kern="1200" dirty="0" err="1">
              <a:latin typeface="Arial Narrow" panose="020B0606020202030204" pitchFamily="34" charset="0"/>
            </a:rPr>
            <a:t>secara</a:t>
          </a:r>
          <a:r>
            <a:rPr lang="en-US" sz="1800" b="0" kern="1200" dirty="0">
              <a:latin typeface="Arial Narrow" panose="020B0606020202030204" pitchFamily="34" charset="0"/>
            </a:rPr>
            <a:t> global </a:t>
          </a:r>
          <a:r>
            <a:rPr lang="en-US" sz="1800" b="0" kern="1200" dirty="0" err="1">
              <a:latin typeface="Arial Narrow" panose="020B0606020202030204" pitchFamily="34" charset="0"/>
            </a:rPr>
            <a:t>menurun</a:t>
          </a:r>
          <a:r>
            <a:rPr lang="en-US" sz="1800" b="0" kern="1200" dirty="0">
              <a:latin typeface="Arial Narrow" panose="020B0606020202030204" pitchFamily="34" charset="0"/>
            </a:rPr>
            <a:t> </a:t>
          </a:r>
          <a:r>
            <a:rPr lang="en-US" sz="1800" b="0" kern="1200" dirty="0" err="1">
              <a:latin typeface="Arial Narrow" panose="020B0606020202030204" pitchFamily="34" charset="0"/>
            </a:rPr>
            <a:t>kurang</a:t>
          </a:r>
          <a:r>
            <a:rPr lang="en-US" sz="1800" b="0" kern="1200" dirty="0">
              <a:latin typeface="Arial Narrow" panose="020B0606020202030204" pitchFamily="34" charset="0"/>
            </a:rPr>
            <a:t> </a:t>
          </a:r>
          <a:r>
            <a:rPr lang="en-US" sz="1800" b="0" kern="1200" dirty="0" err="1">
              <a:latin typeface="Arial Narrow" panose="020B0606020202030204" pitchFamily="34" charset="0"/>
            </a:rPr>
            <a:t>dari</a:t>
          </a:r>
          <a:r>
            <a:rPr lang="en-US" sz="1800" b="0" kern="1200" dirty="0">
              <a:latin typeface="Arial Narrow" panose="020B0606020202030204" pitchFamily="34" charset="0"/>
            </a:rPr>
            <a:t> 70 per 100,000 </a:t>
          </a:r>
          <a:r>
            <a:rPr lang="en-US" sz="1800" b="0" kern="1200" dirty="0" err="1">
              <a:latin typeface="Arial Narrow" panose="020B0606020202030204" pitchFamily="34" charset="0"/>
            </a:rPr>
            <a:t>kelahiran</a:t>
          </a:r>
          <a:r>
            <a:rPr lang="en-US" sz="1800" b="0" kern="1200" dirty="0">
              <a:latin typeface="Arial Narrow" panose="020B0606020202030204" pitchFamily="34" charset="0"/>
            </a:rPr>
            <a:t> </a:t>
          </a:r>
          <a:r>
            <a:rPr lang="en-US" sz="1800" b="0" kern="1200" dirty="0" err="1">
              <a:latin typeface="Arial Narrow" panose="020B0606020202030204" pitchFamily="34" charset="0"/>
            </a:rPr>
            <a:t>hidup</a:t>
          </a:r>
          <a:endParaRPr lang="en-US" sz="1800" b="0" kern="1200" dirty="0">
            <a:latin typeface="Arial Narrow" panose="020B0606020202030204" pitchFamily="34" charset="0"/>
          </a:endParaRPr>
        </a:p>
      </dsp:txBody>
      <dsp:txXfrm>
        <a:off x="40390" y="40662"/>
        <a:ext cx="10578256" cy="746606"/>
      </dsp:txXfrm>
    </dsp:sp>
    <dsp:sp modelId="{967F79C8-8BD8-4E40-9DB3-61DD3C95521A}">
      <dsp:nvSpPr>
        <dsp:cNvPr id="0" name=""/>
        <dsp:cNvSpPr/>
      </dsp:nvSpPr>
      <dsp:spPr>
        <a:xfrm>
          <a:off x="0" y="841848"/>
          <a:ext cx="10659036" cy="827386"/>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a:latin typeface="Arial Narrow" panose="020B0606020202030204" pitchFamily="34" charset="0"/>
            </a:rPr>
            <a:t>3.2 </a:t>
          </a:r>
          <a:r>
            <a:rPr lang="id-ID" sz="1800" b="0" kern="1200">
              <a:latin typeface="Arial Narrow" panose="020B0606020202030204" pitchFamily="34" charset="0"/>
            </a:rPr>
            <a:t>Pada tahun 2030, </a:t>
          </a:r>
          <a:r>
            <a:rPr lang="en-US" sz="1800" b="0" kern="1200">
              <a:latin typeface="Arial Narrow" panose="020B0606020202030204" pitchFamily="34" charset="0"/>
            </a:rPr>
            <a:t>mengakhiri</a:t>
          </a:r>
          <a:r>
            <a:rPr lang="id-ID" sz="1800" b="0" kern="1200">
              <a:latin typeface="Arial Narrow" panose="020B0606020202030204" pitchFamily="34" charset="0"/>
            </a:rPr>
            <a:t> kematian bayi yang baru lahir dan anak di bawah 5 tahun</a:t>
          </a:r>
          <a:r>
            <a:rPr lang="en-US" sz="1800" b="0" kern="1200">
              <a:latin typeface="Arial Narrow" panose="020B0606020202030204" pitchFamily="34" charset="0"/>
            </a:rPr>
            <a:t> yang </a:t>
          </a:r>
          <a:r>
            <a:rPr lang="id-ID" sz="1800" b="0" kern="1200">
              <a:latin typeface="Arial Narrow" panose="020B0606020202030204" pitchFamily="34" charset="0"/>
            </a:rPr>
            <a:t>dapat dicegah</a:t>
          </a:r>
          <a:r>
            <a:rPr lang="en-US" sz="1800" b="0" kern="1200">
              <a:latin typeface="Arial Narrow" panose="020B0606020202030204" pitchFamily="34" charset="0"/>
            </a:rPr>
            <a:t>,</a:t>
          </a:r>
          <a:r>
            <a:rPr lang="id-ID" sz="1800" b="0" kern="1200">
              <a:latin typeface="Arial Narrow" panose="020B0606020202030204" pitchFamily="34" charset="0"/>
            </a:rPr>
            <a:t> semua negara </a:t>
          </a:r>
          <a:r>
            <a:rPr lang="en-US" sz="1800" b="0" kern="1200">
              <a:latin typeface="Arial Narrow" panose="020B0606020202030204" pitchFamily="34" charset="0"/>
            </a:rPr>
            <a:t>menargetkan </a:t>
          </a:r>
          <a:r>
            <a:rPr lang="id-ID" sz="1800" b="0" kern="1200">
              <a:latin typeface="Arial Narrow" panose="020B0606020202030204" pitchFamily="34" charset="0"/>
            </a:rPr>
            <a:t>untuk mengurangi angka kematian neonatal setidaknya serendah 12 per 1</a:t>
          </a:r>
          <a:r>
            <a:rPr lang="en-US" sz="1800" b="0" kern="1200">
              <a:latin typeface="Arial Narrow" panose="020B0606020202030204" pitchFamily="34" charset="0"/>
            </a:rPr>
            <a:t>,</a:t>
          </a:r>
          <a:r>
            <a:rPr lang="id-ID" sz="1800" b="0" kern="1200">
              <a:latin typeface="Arial Narrow" panose="020B0606020202030204" pitchFamily="34" charset="0"/>
            </a:rPr>
            <a:t>000 kelahiran hidup dan di bawah-5 kematian setidaknya serendah 25 per 1</a:t>
          </a:r>
          <a:r>
            <a:rPr lang="en-US" sz="1800" b="0" kern="1200">
              <a:latin typeface="Arial Narrow" panose="020B0606020202030204" pitchFamily="34" charset="0"/>
            </a:rPr>
            <a:t>,</a:t>
          </a:r>
          <a:r>
            <a:rPr lang="id-ID" sz="1800" b="0" kern="1200">
              <a:latin typeface="Arial Narrow" panose="020B0606020202030204" pitchFamily="34" charset="0"/>
            </a:rPr>
            <a:t>000 kelahiran</a:t>
          </a:r>
          <a:r>
            <a:rPr lang="en-US" sz="1800" b="0" kern="1200">
              <a:latin typeface="Arial Narrow" panose="020B0606020202030204" pitchFamily="34" charset="0"/>
            </a:rPr>
            <a:t> </a:t>
          </a:r>
          <a:r>
            <a:rPr lang="id-ID" sz="1800" b="0" kern="1200">
              <a:latin typeface="Arial Narrow" panose="020B0606020202030204" pitchFamily="34" charset="0"/>
            </a:rPr>
            <a:t>hidup</a:t>
          </a:r>
          <a:endParaRPr lang="en-US" sz="1800" b="0" kern="1200">
            <a:latin typeface="Arial Narrow" panose="020B0606020202030204" pitchFamily="34" charset="0"/>
          </a:endParaRPr>
        </a:p>
      </dsp:txBody>
      <dsp:txXfrm>
        <a:off x="40390" y="882238"/>
        <a:ext cx="10578256" cy="746606"/>
      </dsp:txXfrm>
    </dsp:sp>
    <dsp:sp modelId="{3149F0C7-CE1A-4559-A018-1339A1308207}">
      <dsp:nvSpPr>
        <dsp:cNvPr id="0" name=""/>
        <dsp:cNvSpPr/>
      </dsp:nvSpPr>
      <dsp:spPr>
        <a:xfrm>
          <a:off x="0" y="1681806"/>
          <a:ext cx="10659036" cy="827386"/>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d-ID" sz="1800" b="0" kern="1200" dirty="0">
              <a:latin typeface="Arial Narrow" panose="020B0606020202030204" pitchFamily="34" charset="0"/>
            </a:rPr>
            <a:t>3.3 Pada tahun 2030, mengakhiri epidemi AIDS, tuberkulosis, malaria dan penyakit tropis </a:t>
          </a:r>
          <a:r>
            <a:rPr lang="en-US" sz="1800" b="0" kern="1200" dirty="0">
              <a:latin typeface="Arial Narrow" panose="020B0606020202030204" pitchFamily="34" charset="0"/>
            </a:rPr>
            <a:t>yang </a:t>
          </a:r>
          <a:r>
            <a:rPr lang="id-ID" sz="1800" b="0" kern="1200" dirty="0">
              <a:latin typeface="Arial Narrow" panose="020B0606020202030204" pitchFamily="34" charset="0"/>
            </a:rPr>
            <a:t>terabaikan dan memerangi hepatitis, </a:t>
          </a:r>
          <a:r>
            <a:rPr lang="en-US" sz="1800" b="0" kern="1200" dirty="0">
              <a:latin typeface="Arial Narrow" panose="020B0606020202030204" pitchFamily="34" charset="0"/>
            </a:rPr>
            <a:t>water-borne diseases </a:t>
          </a:r>
          <a:r>
            <a:rPr lang="id-ID" sz="1800" b="0" kern="1200" dirty="0">
              <a:latin typeface="Arial Narrow" panose="020B0606020202030204" pitchFamily="34" charset="0"/>
            </a:rPr>
            <a:t>dan penyakit menular lainnya</a:t>
          </a:r>
          <a:endParaRPr lang="en-US" sz="1800" b="0" kern="1200" dirty="0">
            <a:latin typeface="Arial Narrow" panose="020B0606020202030204" pitchFamily="34" charset="0"/>
          </a:endParaRPr>
        </a:p>
      </dsp:txBody>
      <dsp:txXfrm>
        <a:off x="40390" y="1722196"/>
        <a:ext cx="10578256" cy="746606"/>
      </dsp:txXfrm>
    </dsp:sp>
    <dsp:sp modelId="{3481B7CA-6064-4F8C-BEC4-CAEEBDEC0631}">
      <dsp:nvSpPr>
        <dsp:cNvPr id="0" name=""/>
        <dsp:cNvSpPr/>
      </dsp:nvSpPr>
      <dsp:spPr>
        <a:xfrm>
          <a:off x="0" y="2521765"/>
          <a:ext cx="10659036" cy="827386"/>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d-ID" sz="1800" b="0" kern="1200">
              <a:latin typeface="Arial Narrow" panose="020B0606020202030204" pitchFamily="34" charset="0"/>
            </a:rPr>
            <a:t>3.4 Pada tahun 2030, mengurangi </a:t>
          </a:r>
          <a:r>
            <a:rPr lang="en-US" sz="1800" b="0" kern="1200">
              <a:latin typeface="Arial Narrow" panose="020B0606020202030204" pitchFamily="34" charset="0"/>
            </a:rPr>
            <a:t> sepertiga </a:t>
          </a:r>
          <a:r>
            <a:rPr lang="id-ID" sz="1800" b="0" kern="1200">
              <a:latin typeface="Arial Narrow" panose="020B0606020202030204" pitchFamily="34" charset="0"/>
            </a:rPr>
            <a:t>kematian dini dari penyakit tidak menular melalui pencegahan dan pengobatan dan mempromosikan kesehatan mental dan kesejahteraan</a:t>
          </a:r>
          <a:endParaRPr lang="en-US" sz="1800" b="0" kern="1200">
            <a:latin typeface="Arial Narrow" panose="020B0606020202030204" pitchFamily="34" charset="0"/>
          </a:endParaRPr>
        </a:p>
      </dsp:txBody>
      <dsp:txXfrm>
        <a:off x="40390" y="2562155"/>
        <a:ext cx="10578256" cy="746606"/>
      </dsp:txXfrm>
    </dsp:sp>
    <dsp:sp modelId="{F5BB0F4A-A675-44A2-866F-5AE3E2A498C5}">
      <dsp:nvSpPr>
        <dsp:cNvPr id="0" name=""/>
        <dsp:cNvSpPr/>
      </dsp:nvSpPr>
      <dsp:spPr>
        <a:xfrm>
          <a:off x="0" y="3361723"/>
          <a:ext cx="10659036" cy="827386"/>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a:latin typeface="Arial Narrow" panose="020B0606020202030204" pitchFamily="34" charset="0"/>
            </a:rPr>
            <a:t>3.</a:t>
          </a:r>
          <a:r>
            <a:rPr lang="id-ID" sz="1800" b="0" kern="1200">
              <a:latin typeface="Arial Narrow" panose="020B0606020202030204" pitchFamily="34" charset="0"/>
            </a:rPr>
            <a:t>5 Memperkuat pencegahan dan pengobatan penyalahgunaan zat, termasuk penyalahgunaan obat narkotika dan </a:t>
          </a:r>
          <a:r>
            <a:rPr lang="en-US" sz="1800" b="0" kern="1200">
              <a:latin typeface="Arial Narrow" panose="020B0606020202030204" pitchFamily="34" charset="0"/>
            </a:rPr>
            <a:t>bahaya </a:t>
          </a:r>
          <a:r>
            <a:rPr lang="id-ID" sz="1800" b="0" kern="1200">
              <a:latin typeface="Arial Narrow" panose="020B0606020202030204" pitchFamily="34" charset="0"/>
            </a:rPr>
            <a:t>penggunaan alkohol</a:t>
          </a:r>
          <a:endParaRPr lang="en-US" sz="1800" b="0" kern="1200">
            <a:latin typeface="Arial Narrow" panose="020B0606020202030204" pitchFamily="34" charset="0"/>
          </a:endParaRPr>
        </a:p>
      </dsp:txBody>
      <dsp:txXfrm>
        <a:off x="40390" y="3402113"/>
        <a:ext cx="10578256" cy="746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18CD5-B545-4037-9465-27F7251EFA52}">
      <dsp:nvSpPr>
        <dsp:cNvPr id="0" name=""/>
        <dsp:cNvSpPr/>
      </dsp:nvSpPr>
      <dsp:spPr>
        <a:xfrm rot="5400000">
          <a:off x="5313912" y="-2253008"/>
          <a:ext cx="634226" cy="5299788"/>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Tenaga </a:t>
          </a:r>
        </a:p>
        <a:p>
          <a:pPr marL="228600" lvl="1" indent="-228600" algn="l" defTabSz="1066800">
            <a:lnSpc>
              <a:spcPct val="90000"/>
            </a:lnSpc>
            <a:spcBef>
              <a:spcPct val="0"/>
            </a:spcBef>
            <a:spcAft>
              <a:spcPct val="15000"/>
            </a:spcAft>
            <a:buChar char="••"/>
          </a:pPr>
          <a:r>
            <a:rPr lang="en-US" sz="2400" kern="1200" dirty="0" err="1"/>
            <a:t>Dokter</a:t>
          </a:r>
          <a:endParaRPr lang="en-US" sz="2400" kern="1200" dirty="0"/>
        </a:p>
      </dsp:txBody>
      <dsp:txXfrm rot="-5400000">
        <a:off x="2981131" y="110733"/>
        <a:ext cx="5268828" cy="572306"/>
      </dsp:txXfrm>
    </dsp:sp>
    <dsp:sp modelId="{36AC7BCE-F217-471B-B493-BD863E842E81}">
      <dsp:nvSpPr>
        <dsp:cNvPr id="0" name=""/>
        <dsp:cNvSpPr/>
      </dsp:nvSpPr>
      <dsp:spPr>
        <a:xfrm>
          <a:off x="0" y="494"/>
          <a:ext cx="2981131" cy="792782"/>
        </a:xfrm>
        <a:prstGeom prst="roundRect">
          <a:avLst/>
        </a:prstGeom>
        <a:gradFill rotWithShape="0">
          <a:gsLst>
            <a:gs pos="0">
              <a:schemeClr val="accent4">
                <a:hueOff val="0"/>
                <a:satOff val="0"/>
                <a:lumOff val="0"/>
                <a:alphaOff val="0"/>
                <a:tint val="79000"/>
                <a:satMod val="180000"/>
              </a:schemeClr>
            </a:gs>
            <a:gs pos="65000">
              <a:schemeClr val="accent4">
                <a:hueOff val="0"/>
                <a:satOff val="0"/>
                <a:lumOff val="0"/>
                <a:alphaOff val="0"/>
                <a:tint val="52000"/>
                <a:satMod val="250000"/>
              </a:schemeClr>
            </a:gs>
            <a:gs pos="100000">
              <a:schemeClr val="accent4">
                <a:hueOff val="0"/>
                <a:satOff val="0"/>
                <a:lumOff val="0"/>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id-ID" sz="2400" b="1" kern="1200">
              <a:latin typeface="Arial" panose="020B0604020202020204" pitchFamily="34" charset="0"/>
              <a:cs typeface="Arial" panose="020B0604020202020204" pitchFamily="34" charset="0"/>
            </a:rPr>
            <a:t>Pelayanan Kedokteran</a:t>
          </a:r>
          <a:endParaRPr lang="en-US" sz="2400" kern="1200" dirty="0"/>
        </a:p>
      </dsp:txBody>
      <dsp:txXfrm>
        <a:off x="38700" y="39194"/>
        <a:ext cx="2903731" cy="715382"/>
      </dsp:txXfrm>
    </dsp:sp>
    <dsp:sp modelId="{C29D457E-D84B-4323-B559-C79934C02970}">
      <dsp:nvSpPr>
        <dsp:cNvPr id="0" name=""/>
        <dsp:cNvSpPr/>
      </dsp:nvSpPr>
      <dsp:spPr>
        <a:xfrm rot="5400000">
          <a:off x="5313912" y="-1420586"/>
          <a:ext cx="634226" cy="5299788"/>
        </a:xfrm>
        <a:prstGeom prst="round2SameRect">
          <a:avLst/>
        </a:prstGeom>
        <a:solidFill>
          <a:schemeClr val="accent4">
            <a:tint val="40000"/>
            <a:alpha val="90000"/>
            <a:hueOff val="-1071255"/>
            <a:satOff val="14803"/>
            <a:lumOff val="428"/>
            <a:alphaOff val="0"/>
          </a:schemeClr>
        </a:solidFill>
        <a:ln w="9525" cap="flat" cmpd="sng" algn="ctr">
          <a:solidFill>
            <a:schemeClr val="accent4">
              <a:tint val="40000"/>
              <a:alpha val="90000"/>
              <a:hueOff val="-1071255"/>
              <a:satOff val="14803"/>
              <a:lumOff val="4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Tenaga Perawat</a:t>
          </a:r>
          <a:endParaRPr lang="en-US" sz="2400" kern="1200" dirty="0"/>
        </a:p>
      </dsp:txBody>
      <dsp:txXfrm rot="-5400000">
        <a:off x="2981131" y="943155"/>
        <a:ext cx="5268828" cy="572306"/>
      </dsp:txXfrm>
    </dsp:sp>
    <dsp:sp modelId="{7FC18C0C-DA3C-4DBC-A203-A9AA47AD7D1D}">
      <dsp:nvSpPr>
        <dsp:cNvPr id="0" name=""/>
        <dsp:cNvSpPr/>
      </dsp:nvSpPr>
      <dsp:spPr>
        <a:xfrm>
          <a:off x="0" y="832916"/>
          <a:ext cx="2981131" cy="792782"/>
        </a:xfrm>
        <a:prstGeom prst="roundRect">
          <a:avLst/>
        </a:prstGeom>
        <a:gradFill rotWithShape="0">
          <a:gsLst>
            <a:gs pos="0">
              <a:schemeClr val="accent4">
                <a:hueOff val="-966759"/>
                <a:satOff val="14261"/>
                <a:lumOff val="-1078"/>
                <a:alphaOff val="0"/>
                <a:tint val="79000"/>
                <a:satMod val="180000"/>
              </a:schemeClr>
            </a:gs>
            <a:gs pos="65000">
              <a:schemeClr val="accent4">
                <a:hueOff val="-966759"/>
                <a:satOff val="14261"/>
                <a:lumOff val="-1078"/>
                <a:alphaOff val="0"/>
                <a:tint val="52000"/>
                <a:satMod val="250000"/>
              </a:schemeClr>
            </a:gs>
            <a:gs pos="100000">
              <a:schemeClr val="accent4">
                <a:hueOff val="-966759"/>
                <a:satOff val="14261"/>
                <a:lumOff val="-1078"/>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t>Pelayanan Keperawatan</a:t>
          </a:r>
          <a:endParaRPr lang="en-US" sz="2400" kern="1200" dirty="0"/>
        </a:p>
      </dsp:txBody>
      <dsp:txXfrm>
        <a:off x="38700" y="871616"/>
        <a:ext cx="2903731" cy="715382"/>
      </dsp:txXfrm>
    </dsp:sp>
    <dsp:sp modelId="{62F7120E-22BA-406F-8987-F376C41D2CB9}">
      <dsp:nvSpPr>
        <dsp:cNvPr id="0" name=""/>
        <dsp:cNvSpPr/>
      </dsp:nvSpPr>
      <dsp:spPr>
        <a:xfrm rot="5400000">
          <a:off x="5313912" y="-588165"/>
          <a:ext cx="634226" cy="5299788"/>
        </a:xfrm>
        <a:prstGeom prst="round2SameRect">
          <a:avLst/>
        </a:prstGeom>
        <a:solidFill>
          <a:schemeClr val="accent4">
            <a:tint val="40000"/>
            <a:alpha val="90000"/>
            <a:hueOff val="-2142509"/>
            <a:satOff val="29606"/>
            <a:lumOff val="856"/>
            <a:alphaOff val="0"/>
          </a:schemeClr>
        </a:solidFill>
        <a:ln w="9525" cap="flat" cmpd="sng" algn="ctr">
          <a:solidFill>
            <a:schemeClr val="accent4">
              <a:tint val="40000"/>
              <a:alpha val="90000"/>
              <a:hueOff val="-2142509"/>
              <a:satOff val="29606"/>
              <a:lumOff val="8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Apoteker/Farmasi</a:t>
          </a:r>
          <a:endParaRPr lang="en-US" sz="2400" kern="1200" dirty="0"/>
        </a:p>
      </dsp:txBody>
      <dsp:txXfrm rot="-5400000">
        <a:off x="2981131" y="1775576"/>
        <a:ext cx="5268828" cy="572306"/>
      </dsp:txXfrm>
    </dsp:sp>
    <dsp:sp modelId="{EF0528BB-78B9-4D43-A15A-8509DF76845B}">
      <dsp:nvSpPr>
        <dsp:cNvPr id="0" name=""/>
        <dsp:cNvSpPr/>
      </dsp:nvSpPr>
      <dsp:spPr>
        <a:xfrm>
          <a:off x="0" y="1665338"/>
          <a:ext cx="2981131" cy="792782"/>
        </a:xfrm>
        <a:prstGeom prst="roundRect">
          <a:avLst/>
        </a:prstGeom>
        <a:gradFill rotWithShape="0">
          <a:gsLst>
            <a:gs pos="0">
              <a:schemeClr val="accent4">
                <a:hueOff val="-1933517"/>
                <a:satOff val="28522"/>
                <a:lumOff val="-2157"/>
                <a:alphaOff val="0"/>
                <a:tint val="79000"/>
                <a:satMod val="180000"/>
              </a:schemeClr>
            </a:gs>
            <a:gs pos="65000">
              <a:schemeClr val="accent4">
                <a:hueOff val="-1933517"/>
                <a:satOff val="28522"/>
                <a:lumOff val="-2157"/>
                <a:alphaOff val="0"/>
                <a:tint val="52000"/>
                <a:satMod val="250000"/>
              </a:schemeClr>
            </a:gs>
            <a:gs pos="100000">
              <a:schemeClr val="accent4">
                <a:hueOff val="-1933517"/>
                <a:satOff val="28522"/>
                <a:lumOff val="-2157"/>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t>Pelayanan Farmasi</a:t>
          </a:r>
          <a:endParaRPr lang="en-US" sz="2400" kern="1200" dirty="0"/>
        </a:p>
      </dsp:txBody>
      <dsp:txXfrm>
        <a:off x="38700" y="1704038"/>
        <a:ext cx="2903731" cy="715382"/>
      </dsp:txXfrm>
    </dsp:sp>
    <dsp:sp modelId="{227FB34B-0489-4F00-A065-19E89AB380CE}">
      <dsp:nvSpPr>
        <dsp:cNvPr id="0" name=""/>
        <dsp:cNvSpPr/>
      </dsp:nvSpPr>
      <dsp:spPr>
        <a:xfrm rot="5400000">
          <a:off x="5313912" y="244256"/>
          <a:ext cx="634226" cy="5299788"/>
        </a:xfrm>
        <a:prstGeom prst="round2SameRect">
          <a:avLst/>
        </a:prstGeom>
        <a:solidFill>
          <a:schemeClr val="accent4">
            <a:tint val="40000"/>
            <a:alpha val="90000"/>
            <a:hueOff val="-3213764"/>
            <a:satOff val="44409"/>
            <a:lumOff val="1284"/>
            <a:alphaOff val="0"/>
          </a:schemeClr>
        </a:solidFill>
        <a:ln w="9525" cap="flat" cmpd="sng" algn="ctr">
          <a:solidFill>
            <a:schemeClr val="accent4">
              <a:tint val="40000"/>
              <a:alpha val="90000"/>
              <a:hueOff val="-3213764"/>
              <a:satOff val="44409"/>
              <a:lumOff val="12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Bidan</a:t>
          </a:r>
          <a:endParaRPr lang="en-US" sz="2400" kern="1200" dirty="0"/>
        </a:p>
      </dsp:txBody>
      <dsp:txXfrm rot="-5400000">
        <a:off x="2981131" y="2607997"/>
        <a:ext cx="5268828" cy="572306"/>
      </dsp:txXfrm>
    </dsp:sp>
    <dsp:sp modelId="{108A44F7-A6CF-4C5E-B9A6-5724D3312FA2}">
      <dsp:nvSpPr>
        <dsp:cNvPr id="0" name=""/>
        <dsp:cNvSpPr/>
      </dsp:nvSpPr>
      <dsp:spPr>
        <a:xfrm>
          <a:off x="0" y="2497759"/>
          <a:ext cx="2981131" cy="792782"/>
        </a:xfrm>
        <a:prstGeom prst="roundRect">
          <a:avLst/>
        </a:prstGeom>
        <a:gradFill rotWithShape="0">
          <a:gsLst>
            <a:gs pos="0">
              <a:schemeClr val="accent4">
                <a:hueOff val="-2900276"/>
                <a:satOff val="42783"/>
                <a:lumOff val="-3235"/>
                <a:alphaOff val="0"/>
                <a:tint val="79000"/>
                <a:satMod val="180000"/>
              </a:schemeClr>
            </a:gs>
            <a:gs pos="65000">
              <a:schemeClr val="accent4">
                <a:hueOff val="-2900276"/>
                <a:satOff val="42783"/>
                <a:lumOff val="-3235"/>
                <a:alphaOff val="0"/>
                <a:tint val="52000"/>
                <a:satMod val="250000"/>
              </a:schemeClr>
            </a:gs>
            <a:gs pos="100000">
              <a:schemeClr val="accent4">
                <a:hueOff val="-2900276"/>
                <a:satOff val="42783"/>
                <a:lumOff val="-3235"/>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t>Pelayanan Kebidanan</a:t>
          </a:r>
          <a:endParaRPr lang="en-US" sz="2400" kern="1200" dirty="0"/>
        </a:p>
      </dsp:txBody>
      <dsp:txXfrm>
        <a:off x="38700" y="2536459"/>
        <a:ext cx="2903731" cy="715382"/>
      </dsp:txXfrm>
    </dsp:sp>
    <dsp:sp modelId="{07670F84-1DA1-4A7F-BEC0-036E4C2A9231}">
      <dsp:nvSpPr>
        <dsp:cNvPr id="0" name=""/>
        <dsp:cNvSpPr/>
      </dsp:nvSpPr>
      <dsp:spPr>
        <a:xfrm rot="5400000">
          <a:off x="5313912" y="1076678"/>
          <a:ext cx="634226" cy="5299788"/>
        </a:xfrm>
        <a:prstGeom prst="round2SameRect">
          <a:avLst/>
        </a:prstGeom>
        <a:solidFill>
          <a:schemeClr val="accent4">
            <a:tint val="40000"/>
            <a:alpha val="90000"/>
            <a:hueOff val="-4285019"/>
            <a:satOff val="59211"/>
            <a:lumOff val="1712"/>
            <a:alphaOff val="0"/>
          </a:schemeClr>
        </a:solidFill>
        <a:ln w="9525" cap="flat" cmpd="sng" algn="ctr">
          <a:solidFill>
            <a:schemeClr val="accent4">
              <a:tint val="40000"/>
              <a:alpha val="90000"/>
              <a:hueOff val="-4285019"/>
              <a:satOff val="59211"/>
              <a:lumOff val="17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Tenaga Kesmas = SKM</a:t>
          </a:r>
          <a:endParaRPr lang="en-US" sz="2400" kern="1200" dirty="0"/>
        </a:p>
      </dsp:txBody>
      <dsp:txXfrm rot="-5400000">
        <a:off x="2981131" y="3440419"/>
        <a:ext cx="5268828" cy="572306"/>
      </dsp:txXfrm>
    </dsp:sp>
    <dsp:sp modelId="{39300483-DB77-4DB8-BBEC-1658C481990D}">
      <dsp:nvSpPr>
        <dsp:cNvPr id="0" name=""/>
        <dsp:cNvSpPr/>
      </dsp:nvSpPr>
      <dsp:spPr>
        <a:xfrm>
          <a:off x="0" y="3330181"/>
          <a:ext cx="2981131" cy="792782"/>
        </a:xfrm>
        <a:prstGeom prst="roundRect">
          <a:avLst/>
        </a:prstGeom>
        <a:gradFill rotWithShape="0">
          <a:gsLst>
            <a:gs pos="0">
              <a:schemeClr val="accent4">
                <a:hueOff val="-3867035"/>
                <a:satOff val="57045"/>
                <a:lumOff val="-4313"/>
                <a:alphaOff val="0"/>
                <a:tint val="79000"/>
                <a:satMod val="180000"/>
              </a:schemeClr>
            </a:gs>
            <a:gs pos="65000">
              <a:schemeClr val="accent4">
                <a:hueOff val="-3867035"/>
                <a:satOff val="57045"/>
                <a:lumOff val="-4313"/>
                <a:alphaOff val="0"/>
                <a:tint val="52000"/>
                <a:satMod val="250000"/>
              </a:schemeClr>
            </a:gs>
            <a:gs pos="100000">
              <a:schemeClr val="accent4">
                <a:hueOff val="-3867035"/>
                <a:satOff val="57045"/>
                <a:lumOff val="-4313"/>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t>Pelayanan Kesehatan Masyarakat</a:t>
          </a:r>
          <a:endParaRPr lang="en-US" sz="2400" kern="1200" dirty="0"/>
        </a:p>
      </dsp:txBody>
      <dsp:txXfrm>
        <a:off x="38700" y="3368881"/>
        <a:ext cx="2903731" cy="715382"/>
      </dsp:txXfrm>
    </dsp:sp>
    <dsp:sp modelId="{9A26C71A-FAB3-4A38-B3E5-BF75EB1750B0}">
      <dsp:nvSpPr>
        <dsp:cNvPr id="0" name=""/>
        <dsp:cNvSpPr/>
      </dsp:nvSpPr>
      <dsp:spPr>
        <a:xfrm rot="5400000">
          <a:off x="5313912" y="1909100"/>
          <a:ext cx="634226" cy="5299788"/>
        </a:xfrm>
        <a:prstGeom prst="round2SameRect">
          <a:avLst/>
        </a:prstGeom>
        <a:solidFill>
          <a:schemeClr val="accent4">
            <a:tint val="40000"/>
            <a:alpha val="90000"/>
            <a:hueOff val="-5356273"/>
            <a:satOff val="74014"/>
            <a:lumOff val="2140"/>
            <a:alphaOff val="0"/>
          </a:schemeClr>
        </a:solidFill>
        <a:ln w="9525" cap="flat" cmpd="sng" algn="ctr">
          <a:solidFill>
            <a:schemeClr val="accent4">
              <a:tint val="40000"/>
              <a:alpha val="90000"/>
              <a:hueOff val="-5356273"/>
              <a:satOff val="74014"/>
              <a:lumOff val="214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id-ID" sz="2400" kern="1200">
              <a:ln w="0"/>
              <a:effectLst>
                <a:outerShdw blurRad="38100" dist="19050" dir="2700000" algn="tl" rotWithShape="0">
                  <a:schemeClr val="dk1">
                    <a:alpha val="40000"/>
                  </a:schemeClr>
                </a:outerShdw>
              </a:effectLst>
            </a:rPr>
            <a:t>Tenaga Gizi</a:t>
          </a:r>
          <a:endParaRPr lang="en-US" sz="2400" kern="1200" dirty="0"/>
        </a:p>
      </dsp:txBody>
      <dsp:txXfrm rot="-5400000">
        <a:off x="2981131" y="4272841"/>
        <a:ext cx="5268828" cy="572306"/>
      </dsp:txXfrm>
    </dsp:sp>
    <dsp:sp modelId="{1A864383-0699-4B89-9B9E-8D0FBAF1F904}">
      <dsp:nvSpPr>
        <dsp:cNvPr id="0" name=""/>
        <dsp:cNvSpPr/>
      </dsp:nvSpPr>
      <dsp:spPr>
        <a:xfrm>
          <a:off x="0" y="4162603"/>
          <a:ext cx="2981131" cy="792782"/>
        </a:xfrm>
        <a:prstGeom prst="roundRect">
          <a:avLst/>
        </a:prstGeom>
        <a:gradFill rotWithShape="0">
          <a:gsLst>
            <a:gs pos="0">
              <a:schemeClr val="accent4">
                <a:hueOff val="-4833793"/>
                <a:satOff val="71306"/>
                <a:lumOff val="-5392"/>
                <a:alphaOff val="0"/>
                <a:tint val="79000"/>
                <a:satMod val="180000"/>
              </a:schemeClr>
            </a:gs>
            <a:gs pos="65000">
              <a:schemeClr val="accent4">
                <a:hueOff val="-4833793"/>
                <a:satOff val="71306"/>
                <a:lumOff val="-5392"/>
                <a:alphaOff val="0"/>
                <a:tint val="52000"/>
                <a:satMod val="250000"/>
              </a:schemeClr>
            </a:gs>
            <a:gs pos="100000">
              <a:schemeClr val="accent4">
                <a:hueOff val="-4833793"/>
                <a:satOff val="71306"/>
                <a:lumOff val="-5392"/>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id-ID" sz="2400" b="1" kern="1200"/>
            <a:t>Pelayanan Gizi </a:t>
          </a:r>
          <a:endParaRPr lang="en-US" sz="2400" kern="1200" dirty="0"/>
        </a:p>
      </dsp:txBody>
      <dsp:txXfrm>
        <a:off x="38700" y="4201303"/>
        <a:ext cx="2903731" cy="715382"/>
      </dsp:txXfrm>
    </dsp:sp>
    <dsp:sp modelId="{389F2B6C-6DCD-46D7-93DD-BB68D4F6036B}">
      <dsp:nvSpPr>
        <dsp:cNvPr id="0" name=""/>
        <dsp:cNvSpPr/>
      </dsp:nvSpPr>
      <dsp:spPr>
        <a:xfrm rot="5400000">
          <a:off x="5313912" y="2741521"/>
          <a:ext cx="634226" cy="5299788"/>
        </a:xfrm>
        <a:prstGeom prst="round2SameRect">
          <a:avLst/>
        </a:prstGeom>
        <a:solidFill>
          <a:schemeClr val="accent4">
            <a:tint val="40000"/>
            <a:alpha val="90000"/>
            <a:hueOff val="-6427527"/>
            <a:satOff val="88817"/>
            <a:lumOff val="2568"/>
            <a:alphaOff val="0"/>
          </a:schemeClr>
        </a:solidFill>
        <a:ln w="9525" cap="flat" cmpd="sng" algn="ctr">
          <a:solidFill>
            <a:schemeClr val="accent4">
              <a:tint val="40000"/>
              <a:alpha val="90000"/>
              <a:hueOff val="-6427527"/>
              <a:satOff val="88817"/>
              <a:lumOff val="256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id-ID" sz="2400" kern="1200" dirty="0">
              <a:ln w="0"/>
              <a:effectLst>
                <a:outerShdw blurRad="38100" dist="19050" dir="2700000" algn="tl" rotWithShape="0">
                  <a:schemeClr val="dk1">
                    <a:alpha val="40000"/>
                  </a:schemeClr>
                </a:outerShdw>
              </a:effectLst>
            </a:rPr>
            <a:t>Tenaga Lain sesuai pendidikan</a:t>
          </a:r>
          <a:endParaRPr lang="en-US" sz="2400" kern="1200" dirty="0"/>
        </a:p>
      </dsp:txBody>
      <dsp:txXfrm rot="-5400000">
        <a:off x="2981131" y="5105262"/>
        <a:ext cx="5268828" cy="572306"/>
      </dsp:txXfrm>
    </dsp:sp>
    <dsp:sp modelId="{5026821A-D8AA-4E9F-9A25-D3FC60D03DD1}">
      <dsp:nvSpPr>
        <dsp:cNvPr id="0" name=""/>
        <dsp:cNvSpPr/>
      </dsp:nvSpPr>
      <dsp:spPr>
        <a:xfrm>
          <a:off x="0" y="4995024"/>
          <a:ext cx="2981131" cy="792782"/>
        </a:xfrm>
        <a:prstGeom prst="roundRect">
          <a:avLst/>
        </a:prstGeom>
        <a:gradFill rotWithShape="0">
          <a:gsLst>
            <a:gs pos="0">
              <a:schemeClr val="accent4">
                <a:hueOff val="-5800551"/>
                <a:satOff val="85567"/>
                <a:lumOff val="-6470"/>
                <a:alphaOff val="0"/>
                <a:tint val="79000"/>
                <a:satMod val="180000"/>
              </a:schemeClr>
            </a:gs>
            <a:gs pos="65000">
              <a:schemeClr val="accent4">
                <a:hueOff val="-5800551"/>
                <a:satOff val="85567"/>
                <a:lumOff val="-6470"/>
                <a:alphaOff val="0"/>
                <a:tint val="52000"/>
                <a:satMod val="250000"/>
              </a:schemeClr>
            </a:gs>
            <a:gs pos="100000">
              <a:schemeClr val="accent4">
                <a:hueOff val="-5800551"/>
                <a:satOff val="85567"/>
                <a:lumOff val="-6470"/>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id-ID" sz="2400" b="1" kern="1200"/>
            <a:t>Pelayanan lain</a:t>
          </a:r>
          <a:endParaRPr lang="en-US" sz="2400" kern="1200" dirty="0"/>
        </a:p>
      </dsp:txBody>
      <dsp:txXfrm>
        <a:off x="38700" y="5033724"/>
        <a:ext cx="2903731" cy="7153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1B2A-4C66-40ED-A45B-BCCC1319E094}">
      <dsp:nvSpPr>
        <dsp:cNvPr id="0" name=""/>
        <dsp:cNvSpPr/>
      </dsp:nvSpPr>
      <dsp:spPr>
        <a:xfrm>
          <a:off x="3157686" y="0"/>
          <a:ext cx="5114627" cy="2045851"/>
        </a:xfrm>
        <a:prstGeom prst="leftRightRibbon">
          <a:avLst/>
        </a:prstGeom>
        <a:solidFill>
          <a:srgbClr val="FF0000"/>
        </a:solidFill>
        <a:ln w="38100" cap="flat" cmpd="sng" algn="ctr">
          <a:solidFill>
            <a:schemeClr val="lt1">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sp>
    <dsp:sp modelId="{3292A251-BDB2-4C82-A9DA-6171A4E3536D}">
      <dsp:nvSpPr>
        <dsp:cNvPr id="0" name=""/>
        <dsp:cNvSpPr/>
      </dsp:nvSpPr>
      <dsp:spPr>
        <a:xfrm>
          <a:off x="3771441" y="358023"/>
          <a:ext cx="1687827" cy="1002466"/>
        </a:xfrm>
        <a:prstGeom prst="rect">
          <a:avLst/>
        </a:prstGeom>
        <a:noFill/>
        <a:ln w="38100" cap="flat" cmpd="sng" algn="ctr">
          <a:noFill/>
          <a:prstDash val="solid"/>
        </a:ln>
        <a:effectLst>
          <a:outerShdw blurRad="63500" dist="25400" dir="5400000" rotWithShape="0">
            <a:srgbClr val="000000">
              <a:alpha val="43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42240" rIns="0" bIns="152400" numCol="1" spcCol="1270" anchor="ctr" anchorCtr="0">
          <a:noAutofit/>
        </a:bodyPr>
        <a:lstStyle/>
        <a:p>
          <a:pPr lvl="0" algn="ctr" defTabSz="1778000">
            <a:lnSpc>
              <a:spcPct val="90000"/>
            </a:lnSpc>
            <a:spcBef>
              <a:spcPct val="0"/>
            </a:spcBef>
            <a:spcAft>
              <a:spcPct val="35000"/>
            </a:spcAft>
          </a:pPr>
          <a:r>
            <a:rPr lang="en-US" sz="4000" kern="1200" dirty="0" err="1"/>
            <a:t>Promotif</a:t>
          </a:r>
          <a:endParaRPr lang="en-US" sz="4000" kern="1200" dirty="0"/>
        </a:p>
      </dsp:txBody>
      <dsp:txXfrm>
        <a:off x="3771441" y="358023"/>
        <a:ext cx="1687827" cy="1002466"/>
      </dsp:txXfrm>
    </dsp:sp>
    <dsp:sp modelId="{2B22315A-DAE4-4563-A229-40AEFAC706F3}">
      <dsp:nvSpPr>
        <dsp:cNvPr id="0" name=""/>
        <dsp:cNvSpPr/>
      </dsp:nvSpPr>
      <dsp:spPr>
        <a:xfrm>
          <a:off x="5715000" y="685360"/>
          <a:ext cx="1994704" cy="1002466"/>
        </a:xfrm>
        <a:prstGeom prst="rect">
          <a:avLst/>
        </a:prstGeom>
        <a:noFill/>
        <a:ln w="38100" cap="flat" cmpd="sng" algn="ctr">
          <a:noFill/>
          <a:prstDash val="solid"/>
        </a:ln>
        <a:effectLst>
          <a:outerShdw blurRad="63500" dist="25400" dir="5400000" rotWithShape="0">
            <a:srgbClr val="000000">
              <a:alpha val="43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42240" rIns="0" bIns="152400" numCol="1" spcCol="1270" anchor="ctr" anchorCtr="0">
          <a:noAutofit/>
        </a:bodyPr>
        <a:lstStyle/>
        <a:p>
          <a:pPr lvl="0" algn="ctr" defTabSz="1778000">
            <a:lnSpc>
              <a:spcPct val="90000"/>
            </a:lnSpc>
            <a:spcBef>
              <a:spcPct val="0"/>
            </a:spcBef>
            <a:spcAft>
              <a:spcPct val="35000"/>
            </a:spcAft>
          </a:pPr>
          <a:r>
            <a:rPr lang="en-US" sz="4000" kern="1200" dirty="0" err="1"/>
            <a:t>Preventif</a:t>
          </a:r>
          <a:endParaRPr lang="en-US" sz="4000" kern="1200" dirty="0"/>
        </a:p>
      </dsp:txBody>
      <dsp:txXfrm>
        <a:off x="5715000" y="685360"/>
        <a:ext cx="1994704" cy="10024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0752A-2462-4AAA-8576-67599679B182}">
      <dsp:nvSpPr>
        <dsp:cNvPr id="0" name=""/>
        <dsp:cNvSpPr/>
      </dsp:nvSpPr>
      <dsp:spPr>
        <a:xfrm>
          <a:off x="8608492" y="3402396"/>
          <a:ext cx="91440" cy="609572"/>
        </a:xfrm>
        <a:custGeom>
          <a:avLst/>
          <a:gdLst/>
          <a:ahLst/>
          <a:cxnLst/>
          <a:rect l="0" t="0" r="0" b="0"/>
          <a:pathLst>
            <a:path>
              <a:moveTo>
                <a:pt x="45720" y="0"/>
              </a:moveTo>
              <a:lnTo>
                <a:pt x="45720" y="609572"/>
              </a:lnTo>
            </a:path>
          </a:pathLst>
        </a:custGeom>
        <a:noFill/>
        <a:ln w="15875" cap="flat" cmpd="sng" algn="ctr">
          <a:solidFill>
            <a:schemeClr val="dk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7C6D624-A74A-40D4-A896-BCC4B8A4E6D7}">
      <dsp:nvSpPr>
        <dsp:cNvPr id="0" name=""/>
        <dsp:cNvSpPr/>
      </dsp:nvSpPr>
      <dsp:spPr>
        <a:xfrm>
          <a:off x="5105139" y="1394637"/>
          <a:ext cx="3549072" cy="834488"/>
        </a:xfrm>
        <a:custGeom>
          <a:avLst/>
          <a:gdLst/>
          <a:ahLst/>
          <a:cxnLst/>
          <a:rect l="0" t="0" r="0" b="0"/>
          <a:pathLst>
            <a:path>
              <a:moveTo>
                <a:pt x="0" y="0"/>
              </a:moveTo>
              <a:lnTo>
                <a:pt x="0" y="651165"/>
              </a:lnTo>
              <a:lnTo>
                <a:pt x="3549072" y="651165"/>
              </a:lnTo>
              <a:lnTo>
                <a:pt x="3549072" y="834488"/>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CF843E-17C7-4B1F-AA57-64D0F2ABDFB3}">
      <dsp:nvSpPr>
        <dsp:cNvPr id="0" name=""/>
        <dsp:cNvSpPr/>
      </dsp:nvSpPr>
      <dsp:spPr>
        <a:xfrm>
          <a:off x="5105139" y="1394637"/>
          <a:ext cx="360041" cy="831555"/>
        </a:xfrm>
        <a:custGeom>
          <a:avLst/>
          <a:gdLst/>
          <a:ahLst/>
          <a:cxnLst/>
          <a:rect l="0" t="0" r="0" b="0"/>
          <a:pathLst>
            <a:path>
              <a:moveTo>
                <a:pt x="0" y="0"/>
              </a:moveTo>
              <a:lnTo>
                <a:pt x="0" y="648231"/>
              </a:lnTo>
              <a:lnTo>
                <a:pt x="360041" y="648231"/>
              </a:lnTo>
              <a:lnTo>
                <a:pt x="360041" y="831555"/>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BC4A54-57F2-41DC-A6E5-04614F2121A2}">
      <dsp:nvSpPr>
        <dsp:cNvPr id="0" name=""/>
        <dsp:cNvSpPr/>
      </dsp:nvSpPr>
      <dsp:spPr>
        <a:xfrm>
          <a:off x="2201225" y="3159471"/>
          <a:ext cx="1613246" cy="369580"/>
        </a:xfrm>
        <a:custGeom>
          <a:avLst/>
          <a:gdLst/>
          <a:ahLst/>
          <a:cxnLst/>
          <a:rect l="0" t="0" r="0" b="0"/>
          <a:pathLst>
            <a:path>
              <a:moveTo>
                <a:pt x="0" y="0"/>
              </a:moveTo>
              <a:lnTo>
                <a:pt x="0" y="186256"/>
              </a:lnTo>
              <a:lnTo>
                <a:pt x="1613246" y="186256"/>
              </a:lnTo>
              <a:lnTo>
                <a:pt x="1613246" y="369580"/>
              </a:lnTo>
            </a:path>
          </a:pathLst>
        </a:custGeom>
        <a:noFill/>
        <a:ln w="15875" cap="flat" cmpd="sng" algn="ctr">
          <a:solidFill>
            <a:schemeClr val="dk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25F793-124F-47CF-9E5B-30590F8E8E6F}">
      <dsp:nvSpPr>
        <dsp:cNvPr id="0" name=""/>
        <dsp:cNvSpPr/>
      </dsp:nvSpPr>
      <dsp:spPr>
        <a:xfrm>
          <a:off x="587978" y="3159471"/>
          <a:ext cx="1613246" cy="369580"/>
        </a:xfrm>
        <a:custGeom>
          <a:avLst/>
          <a:gdLst/>
          <a:ahLst/>
          <a:cxnLst/>
          <a:rect l="0" t="0" r="0" b="0"/>
          <a:pathLst>
            <a:path>
              <a:moveTo>
                <a:pt x="1613246" y="0"/>
              </a:moveTo>
              <a:lnTo>
                <a:pt x="1613246" y="186256"/>
              </a:lnTo>
              <a:lnTo>
                <a:pt x="0" y="186256"/>
              </a:lnTo>
              <a:lnTo>
                <a:pt x="0" y="369580"/>
              </a:lnTo>
            </a:path>
          </a:pathLst>
        </a:custGeom>
        <a:noFill/>
        <a:ln w="15875" cap="flat" cmpd="sng" algn="ctr">
          <a:solidFill>
            <a:schemeClr val="dk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068A698-4F2F-4983-944E-FE7BD6C72C72}">
      <dsp:nvSpPr>
        <dsp:cNvPr id="0" name=""/>
        <dsp:cNvSpPr/>
      </dsp:nvSpPr>
      <dsp:spPr>
        <a:xfrm>
          <a:off x="2201225" y="1394637"/>
          <a:ext cx="2903914" cy="591562"/>
        </a:xfrm>
        <a:custGeom>
          <a:avLst/>
          <a:gdLst/>
          <a:ahLst/>
          <a:cxnLst/>
          <a:rect l="0" t="0" r="0" b="0"/>
          <a:pathLst>
            <a:path>
              <a:moveTo>
                <a:pt x="2903914" y="0"/>
              </a:moveTo>
              <a:lnTo>
                <a:pt x="2903914" y="408239"/>
              </a:lnTo>
              <a:lnTo>
                <a:pt x="0" y="408239"/>
              </a:lnTo>
              <a:lnTo>
                <a:pt x="0" y="591562"/>
              </a:lnTo>
            </a:path>
          </a:pathLst>
        </a:custGeom>
        <a:noFill/>
        <a:ln w="15875"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DA63B86-F493-47D4-B841-BD2AEFFDC499}">
      <dsp:nvSpPr>
        <dsp:cNvPr id="0" name=""/>
        <dsp:cNvSpPr/>
      </dsp:nvSpPr>
      <dsp:spPr>
        <a:xfrm>
          <a:off x="4518504" y="221367"/>
          <a:ext cx="1173270" cy="1173270"/>
        </a:xfrm>
        <a:prstGeom prst="ellipse">
          <a:avLst/>
        </a:prstGeom>
        <a:gradFill rotWithShape="0">
          <a:gsLst>
            <a:gs pos="0">
              <a:schemeClr val="dk2">
                <a:hueOff val="0"/>
                <a:satOff val="0"/>
                <a:lumOff val="0"/>
                <a:alphaOff val="0"/>
                <a:shade val="15000"/>
                <a:satMod val="180000"/>
              </a:schemeClr>
            </a:gs>
            <a:gs pos="50000">
              <a:schemeClr val="dk2">
                <a:hueOff val="0"/>
                <a:satOff val="0"/>
                <a:lumOff val="0"/>
                <a:alphaOff val="0"/>
                <a:shade val="45000"/>
                <a:satMod val="170000"/>
              </a:schemeClr>
            </a:gs>
            <a:gs pos="70000">
              <a:schemeClr val="dk2">
                <a:hueOff val="0"/>
                <a:satOff val="0"/>
                <a:lumOff val="0"/>
                <a:alphaOff val="0"/>
                <a:tint val="99000"/>
                <a:shade val="65000"/>
                <a:satMod val="155000"/>
              </a:schemeClr>
            </a:gs>
            <a:gs pos="100000">
              <a:schemeClr val="dk2">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76575CC-E336-404C-9119-ADE44A2B8B6E}">
      <dsp:nvSpPr>
        <dsp:cNvPr id="0" name=""/>
        <dsp:cNvSpPr/>
      </dsp:nvSpPr>
      <dsp:spPr>
        <a:xfrm>
          <a:off x="5742641" y="238157"/>
          <a:ext cx="3366910" cy="117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solidFill>
                <a:schemeClr val="bg1"/>
              </a:solidFill>
              <a:latin typeface="Baskerville Old Face" pitchFamily="18" charset="0"/>
            </a:rPr>
            <a:t>SKN yang EFEKTIF</a:t>
          </a:r>
          <a:endParaRPr lang="en-US" sz="2500" kern="1200" dirty="0">
            <a:solidFill>
              <a:schemeClr val="bg1"/>
            </a:solidFill>
          </a:endParaRPr>
        </a:p>
      </dsp:txBody>
      <dsp:txXfrm>
        <a:off x="5742641" y="238157"/>
        <a:ext cx="3366910" cy="1173270"/>
      </dsp:txXfrm>
    </dsp:sp>
    <dsp:sp modelId="{76ED7290-39D8-4BA4-BB11-D78AECB5B1D6}">
      <dsp:nvSpPr>
        <dsp:cNvPr id="0" name=""/>
        <dsp:cNvSpPr/>
      </dsp:nvSpPr>
      <dsp:spPr>
        <a:xfrm>
          <a:off x="1614589" y="1986200"/>
          <a:ext cx="1173270" cy="1173270"/>
        </a:xfrm>
        <a:prstGeom prst="ellipse">
          <a:avLst/>
        </a:prstGeom>
        <a:solidFill>
          <a:srgbClr val="C00000"/>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A88644F-9A05-478B-91F3-F57ADC7D4A72}">
      <dsp:nvSpPr>
        <dsp:cNvPr id="0" name=""/>
        <dsp:cNvSpPr/>
      </dsp:nvSpPr>
      <dsp:spPr>
        <a:xfrm>
          <a:off x="2787860" y="1983267"/>
          <a:ext cx="1759905" cy="117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solidFill>
                <a:schemeClr val="bg1"/>
              </a:solidFill>
              <a:latin typeface="Baskerville Old Face" pitchFamily="18" charset="0"/>
            </a:rPr>
            <a:t>Program2 UKP</a:t>
          </a:r>
          <a:endParaRPr lang="en-US" sz="2800" kern="1200" dirty="0">
            <a:solidFill>
              <a:schemeClr val="bg1"/>
            </a:solidFill>
          </a:endParaRPr>
        </a:p>
      </dsp:txBody>
      <dsp:txXfrm>
        <a:off x="2787860" y="1983267"/>
        <a:ext cx="1759905" cy="1173270"/>
      </dsp:txXfrm>
    </dsp:sp>
    <dsp:sp modelId="{91A580B6-3211-45E2-9B29-0865198A28B7}">
      <dsp:nvSpPr>
        <dsp:cNvPr id="0" name=""/>
        <dsp:cNvSpPr/>
      </dsp:nvSpPr>
      <dsp:spPr>
        <a:xfrm>
          <a:off x="1343" y="3529051"/>
          <a:ext cx="1173270" cy="1173270"/>
        </a:xfrm>
        <a:prstGeom prst="ellipse">
          <a:avLst/>
        </a:prstGeom>
        <a:solidFill>
          <a:srgbClr val="C00000"/>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E8F7AB7-BB84-48BD-A7E1-4A3B8464D5B8}">
      <dsp:nvSpPr>
        <dsp:cNvPr id="0" name=""/>
        <dsp:cNvSpPr/>
      </dsp:nvSpPr>
      <dsp:spPr>
        <a:xfrm>
          <a:off x="827771" y="3490662"/>
          <a:ext cx="1759905" cy="117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solidFill>
                <a:schemeClr val="bg1"/>
              </a:solidFill>
              <a:latin typeface="Baskerville Old Face" pitchFamily="18" charset="0"/>
            </a:rPr>
            <a:t>Layanan</a:t>
          </a:r>
          <a:r>
            <a:rPr lang="en-US" sz="2400" kern="1200" dirty="0">
              <a:solidFill>
                <a:schemeClr val="bg1"/>
              </a:solidFill>
              <a:latin typeface="Baskerville Old Face" pitchFamily="18" charset="0"/>
            </a:rPr>
            <a:t> primer UKM (FKTP)</a:t>
          </a:r>
          <a:endParaRPr lang="en-US" sz="2400" kern="1200" dirty="0">
            <a:solidFill>
              <a:schemeClr val="bg1"/>
            </a:solidFill>
          </a:endParaRPr>
        </a:p>
      </dsp:txBody>
      <dsp:txXfrm>
        <a:off x="827771" y="3490662"/>
        <a:ext cx="1759905" cy="1173270"/>
      </dsp:txXfrm>
    </dsp:sp>
    <dsp:sp modelId="{A80C5345-675F-413C-8956-510F37048E13}">
      <dsp:nvSpPr>
        <dsp:cNvPr id="0" name=""/>
        <dsp:cNvSpPr/>
      </dsp:nvSpPr>
      <dsp:spPr>
        <a:xfrm>
          <a:off x="3227836" y="3529051"/>
          <a:ext cx="1173270" cy="1173270"/>
        </a:xfrm>
        <a:prstGeom prst="ellipse">
          <a:avLst/>
        </a:prstGeom>
        <a:solidFill>
          <a:srgbClr val="C00000"/>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FE3C0E2-EBF1-465F-BE4F-84CEB394A82F}">
      <dsp:nvSpPr>
        <dsp:cNvPr id="0" name=""/>
        <dsp:cNvSpPr/>
      </dsp:nvSpPr>
      <dsp:spPr>
        <a:xfrm>
          <a:off x="4191731" y="3562982"/>
          <a:ext cx="1759905" cy="117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err="1">
              <a:solidFill>
                <a:schemeClr val="bg1"/>
              </a:solidFill>
              <a:latin typeface="Baskerville Old Face" pitchFamily="18" charset="0"/>
            </a:rPr>
            <a:t>Dukungan</a:t>
          </a:r>
          <a:r>
            <a:rPr lang="en-US" sz="2400" b="0" kern="1200" dirty="0">
              <a:solidFill>
                <a:schemeClr val="bg1"/>
              </a:solidFill>
              <a:latin typeface="Baskerville Old Face" pitchFamily="18" charset="0"/>
            </a:rPr>
            <a:t> </a:t>
          </a:r>
          <a:r>
            <a:rPr lang="en-US" sz="2400" b="0" kern="1200" dirty="0" err="1">
              <a:solidFill>
                <a:schemeClr val="bg1"/>
              </a:solidFill>
              <a:latin typeface="Baskerville Old Face" pitchFamily="18" charset="0"/>
            </a:rPr>
            <a:t>rujukan</a:t>
          </a:r>
          <a:r>
            <a:rPr lang="en-US" sz="2400" b="0" kern="1200" dirty="0">
              <a:solidFill>
                <a:schemeClr val="bg1"/>
              </a:solidFill>
              <a:latin typeface="Baskerville Old Face" pitchFamily="18" charset="0"/>
            </a:rPr>
            <a:t> (FKTRL)</a:t>
          </a:r>
          <a:endParaRPr lang="en-US" sz="2400" b="0" kern="1200" dirty="0">
            <a:solidFill>
              <a:schemeClr val="bg1"/>
            </a:solidFill>
          </a:endParaRPr>
        </a:p>
      </dsp:txBody>
      <dsp:txXfrm>
        <a:off x="4191731" y="3562982"/>
        <a:ext cx="1759905" cy="1173270"/>
      </dsp:txXfrm>
    </dsp:sp>
    <dsp:sp modelId="{7620BFE1-9BCA-48C8-82E9-D3ED6BDAFF79}">
      <dsp:nvSpPr>
        <dsp:cNvPr id="0" name=""/>
        <dsp:cNvSpPr/>
      </dsp:nvSpPr>
      <dsp:spPr>
        <a:xfrm>
          <a:off x="4878545" y="2226193"/>
          <a:ext cx="1173270" cy="1173270"/>
        </a:xfrm>
        <a:prstGeom prst="ellipse">
          <a:avLst/>
        </a:prstGeom>
        <a:solidFill>
          <a:srgbClr val="C00000"/>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C9A771-F784-4EBC-8FBA-D0A2D3593094}">
      <dsp:nvSpPr>
        <dsp:cNvPr id="0" name=""/>
        <dsp:cNvSpPr/>
      </dsp:nvSpPr>
      <dsp:spPr>
        <a:xfrm>
          <a:off x="6066675" y="2226193"/>
          <a:ext cx="1759905" cy="117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solidFill>
                <a:schemeClr val="bg1"/>
              </a:solidFill>
              <a:latin typeface="Baskerville Old Face" pitchFamily="18" charset="0"/>
            </a:rPr>
            <a:t>Komponen subsistem lain dalam SKN yang dikerjakan semua sector dan masyarakat</a:t>
          </a:r>
          <a:endParaRPr lang="en-US" sz="1800" b="1" kern="1200" dirty="0">
            <a:solidFill>
              <a:schemeClr val="bg1"/>
            </a:solidFill>
          </a:endParaRPr>
        </a:p>
      </dsp:txBody>
      <dsp:txXfrm>
        <a:off x="6066675" y="2226193"/>
        <a:ext cx="1759905" cy="1173270"/>
      </dsp:txXfrm>
    </dsp:sp>
    <dsp:sp modelId="{44C947A6-6EA3-40B0-80F5-502892DC3650}">
      <dsp:nvSpPr>
        <dsp:cNvPr id="0" name=""/>
        <dsp:cNvSpPr/>
      </dsp:nvSpPr>
      <dsp:spPr>
        <a:xfrm>
          <a:off x="8067576" y="2229126"/>
          <a:ext cx="1173270" cy="1173270"/>
        </a:xfrm>
        <a:prstGeom prst="ellipse">
          <a:avLst/>
        </a:prstGeom>
        <a:solidFill>
          <a:srgbClr val="C00000"/>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60B6A6-B5A5-45E1-A76C-64CA874BF6B2}">
      <dsp:nvSpPr>
        <dsp:cNvPr id="0" name=""/>
        <dsp:cNvSpPr/>
      </dsp:nvSpPr>
      <dsp:spPr>
        <a:xfrm>
          <a:off x="9240847" y="1983267"/>
          <a:ext cx="1759905" cy="1659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bg1"/>
              </a:solidFill>
              <a:latin typeface="Baskerville Old Face" pitchFamily="18" charset="0"/>
            </a:rPr>
            <a:t>Program2 UKM yang mampu menuju hidup sehat</a:t>
          </a:r>
          <a:endParaRPr lang="en-US" sz="2400" b="1" kern="1200" dirty="0">
            <a:solidFill>
              <a:schemeClr val="bg1"/>
            </a:solidFill>
          </a:endParaRPr>
        </a:p>
      </dsp:txBody>
      <dsp:txXfrm>
        <a:off x="9240847" y="1983267"/>
        <a:ext cx="1759905" cy="1659121"/>
      </dsp:txXfrm>
    </dsp:sp>
    <dsp:sp modelId="{FE0707A7-116B-4320-A7BB-50A8EAE7AAB4}">
      <dsp:nvSpPr>
        <dsp:cNvPr id="0" name=""/>
        <dsp:cNvSpPr/>
      </dsp:nvSpPr>
      <dsp:spPr>
        <a:xfrm>
          <a:off x="8067576" y="4011969"/>
          <a:ext cx="1173270" cy="1173270"/>
        </a:xfrm>
        <a:prstGeom prst="ellipse">
          <a:avLst/>
        </a:prstGeom>
        <a:solidFill>
          <a:srgbClr val="C00000"/>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B8DCE9C-A3F8-4624-A5EB-F70520D463FB}">
      <dsp:nvSpPr>
        <dsp:cNvPr id="0" name=""/>
        <dsp:cNvSpPr/>
      </dsp:nvSpPr>
      <dsp:spPr>
        <a:xfrm>
          <a:off x="9173460" y="4011300"/>
          <a:ext cx="1759905" cy="117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a:solidFill>
                <a:schemeClr val="bg1"/>
              </a:solidFill>
              <a:latin typeface="Baskerville Old Face" pitchFamily="18" charset="0"/>
            </a:rPr>
            <a:t>Indeks</a:t>
          </a:r>
          <a:r>
            <a:rPr lang="en-US" sz="2500" kern="1200" dirty="0">
              <a:solidFill>
                <a:schemeClr val="bg1"/>
              </a:solidFill>
              <a:latin typeface="Baskerville Old Face" pitchFamily="18" charset="0"/>
            </a:rPr>
            <a:t> </a:t>
          </a:r>
          <a:r>
            <a:rPr lang="en-US" sz="2500" kern="1200" dirty="0" err="1">
              <a:solidFill>
                <a:schemeClr val="bg1"/>
              </a:solidFill>
              <a:latin typeface="Baskerville Old Face" pitchFamily="18" charset="0"/>
            </a:rPr>
            <a:t>Keluarga</a:t>
          </a:r>
          <a:r>
            <a:rPr lang="en-US" sz="2500" kern="1200" dirty="0">
              <a:solidFill>
                <a:schemeClr val="bg1"/>
              </a:solidFill>
              <a:latin typeface="Baskerville Old Face" pitchFamily="18" charset="0"/>
            </a:rPr>
            <a:t> </a:t>
          </a:r>
          <a:r>
            <a:rPr lang="en-US" sz="2500" kern="1200" dirty="0" err="1">
              <a:solidFill>
                <a:schemeClr val="bg1"/>
              </a:solidFill>
              <a:latin typeface="Baskerville Old Face" pitchFamily="18" charset="0"/>
            </a:rPr>
            <a:t>Sehat</a:t>
          </a:r>
          <a:endParaRPr lang="en-US" sz="2500" kern="1200" dirty="0">
            <a:solidFill>
              <a:schemeClr val="bg1"/>
            </a:solidFill>
          </a:endParaRPr>
        </a:p>
      </dsp:txBody>
      <dsp:txXfrm>
        <a:off x="9173460" y="4011300"/>
        <a:ext cx="1759905" cy="1173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43F1D-5824-4788-9A81-908A3788BC02}">
      <dsp:nvSpPr>
        <dsp:cNvPr id="0" name=""/>
        <dsp:cNvSpPr/>
      </dsp:nvSpPr>
      <dsp:spPr>
        <a:xfrm>
          <a:off x="144" y="0"/>
          <a:ext cx="1920440" cy="5486400"/>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a:latin typeface="Arial Rounded MT Bold" panose="020F0704030504030204" pitchFamily="34" charset="0"/>
            </a:rPr>
            <a:t>Pencegahan epidemik &amp; Penyebaran penyakit</a:t>
          </a:r>
        </a:p>
      </dsp:txBody>
      <dsp:txXfrm>
        <a:off x="144" y="2194560"/>
        <a:ext cx="1920440" cy="2194560"/>
      </dsp:txXfrm>
    </dsp:sp>
    <dsp:sp modelId="{603DE4CA-94D8-49F8-B9F4-2D03A432C6AC}">
      <dsp:nvSpPr>
        <dsp:cNvPr id="0" name=""/>
        <dsp:cNvSpPr/>
      </dsp:nvSpPr>
      <dsp:spPr>
        <a:xfrm>
          <a:off x="57757" y="329184"/>
          <a:ext cx="1805214" cy="1826971"/>
        </a:xfrm>
        <a:prstGeom prst="ellipse">
          <a:avLst/>
        </a:prstGeom>
        <a:blipFill rotWithShape="1">
          <a:blip xmlns:r="http://schemas.openxmlformats.org/officeDocument/2006/relationships" r:embed="rId1"/>
          <a:stretch>
            <a:fillRect/>
          </a:stretch>
        </a:blip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 modelId="{4F3959A2-A800-4202-8073-60660A33347D}">
      <dsp:nvSpPr>
        <dsp:cNvPr id="0" name=""/>
        <dsp:cNvSpPr/>
      </dsp:nvSpPr>
      <dsp:spPr>
        <a:xfrm>
          <a:off x="1978198" y="0"/>
          <a:ext cx="1920440" cy="5486400"/>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a:latin typeface="Arial Rounded MT Bold" panose="020F0704030504030204" pitchFamily="34" charset="0"/>
            </a:rPr>
            <a:t>Perlindungan masyarakat dari bahaya lingkungan</a:t>
          </a:r>
        </a:p>
      </dsp:txBody>
      <dsp:txXfrm>
        <a:off x="1978198" y="2194560"/>
        <a:ext cx="1920440" cy="2194560"/>
      </dsp:txXfrm>
    </dsp:sp>
    <dsp:sp modelId="{23A04D76-3EBF-45DB-AE61-93C02CCFAD57}">
      <dsp:nvSpPr>
        <dsp:cNvPr id="0" name=""/>
        <dsp:cNvSpPr/>
      </dsp:nvSpPr>
      <dsp:spPr>
        <a:xfrm>
          <a:off x="2035811" y="329184"/>
          <a:ext cx="1805214" cy="1826971"/>
        </a:xfrm>
        <a:prstGeom prst="ellipse">
          <a:avLst/>
        </a:prstGeom>
        <a:blipFill rotWithShape="1">
          <a:blip xmlns:r="http://schemas.openxmlformats.org/officeDocument/2006/relationships" r:embed="rId2"/>
          <a:stretch>
            <a:fillRect/>
          </a:stretch>
        </a:blip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 modelId="{E8C75E3A-B868-4DBD-A2D2-243EDCF7D9A7}">
      <dsp:nvSpPr>
        <dsp:cNvPr id="0" name=""/>
        <dsp:cNvSpPr/>
      </dsp:nvSpPr>
      <dsp:spPr>
        <a:xfrm>
          <a:off x="3956252" y="0"/>
          <a:ext cx="1920440" cy="5486400"/>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a:latin typeface="Arial Rounded MT Bold" panose="020F0704030504030204" pitchFamily="34" charset="0"/>
            </a:rPr>
            <a:t>Pencegahan Kecelakaan</a:t>
          </a:r>
        </a:p>
      </dsp:txBody>
      <dsp:txXfrm>
        <a:off x="3956252" y="2194560"/>
        <a:ext cx="1920440" cy="2194560"/>
      </dsp:txXfrm>
    </dsp:sp>
    <dsp:sp modelId="{917E1E08-6535-4333-89CA-874BD7BA98E1}">
      <dsp:nvSpPr>
        <dsp:cNvPr id="0" name=""/>
        <dsp:cNvSpPr/>
      </dsp:nvSpPr>
      <dsp:spPr>
        <a:xfrm>
          <a:off x="4013865" y="329184"/>
          <a:ext cx="1805214" cy="1826971"/>
        </a:xfrm>
        <a:prstGeom prst="ellipse">
          <a:avLst/>
        </a:prstGeom>
        <a:blipFill rotWithShape="1">
          <a:blip xmlns:r="http://schemas.openxmlformats.org/officeDocument/2006/relationships" r:embed="rId3"/>
          <a:stretch>
            <a:fillRect/>
          </a:stretch>
        </a:blip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 modelId="{75BD69D5-5161-4CBE-911A-5D46BE7612D5}">
      <dsp:nvSpPr>
        <dsp:cNvPr id="0" name=""/>
        <dsp:cNvSpPr/>
      </dsp:nvSpPr>
      <dsp:spPr>
        <a:xfrm>
          <a:off x="5934306" y="0"/>
          <a:ext cx="1920440" cy="5486400"/>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a:latin typeface="Arial Rounded MT Bold" panose="020F0704030504030204" pitchFamily="34" charset="0"/>
            </a:rPr>
            <a:t>Promosi &amp; Mendorong perubahan perilaku sehat</a:t>
          </a:r>
        </a:p>
      </dsp:txBody>
      <dsp:txXfrm>
        <a:off x="5934306" y="2194560"/>
        <a:ext cx="1920440" cy="2194560"/>
      </dsp:txXfrm>
    </dsp:sp>
    <dsp:sp modelId="{BEB157C5-461F-4705-BA67-B3033A89610D}">
      <dsp:nvSpPr>
        <dsp:cNvPr id="0" name=""/>
        <dsp:cNvSpPr/>
      </dsp:nvSpPr>
      <dsp:spPr>
        <a:xfrm>
          <a:off x="5991919" y="329184"/>
          <a:ext cx="1805214" cy="1826971"/>
        </a:xfrm>
        <a:prstGeom prst="ellipse">
          <a:avLst/>
        </a:prstGeom>
        <a:blipFill rotWithShape="1">
          <a:blip xmlns:r="http://schemas.openxmlformats.org/officeDocument/2006/relationships" r:embed="rId4"/>
          <a:stretch>
            <a:fillRect/>
          </a:stretch>
        </a:blip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 modelId="{61F8129A-5EF2-4FD3-A4BB-0C847C878C2D}">
      <dsp:nvSpPr>
        <dsp:cNvPr id="0" name=""/>
        <dsp:cNvSpPr/>
      </dsp:nvSpPr>
      <dsp:spPr>
        <a:xfrm>
          <a:off x="7912360" y="0"/>
          <a:ext cx="1920440" cy="5486400"/>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a:latin typeface="Arial Rounded MT Bold" panose="020F0704030504030204" pitchFamily="34" charset="0"/>
            </a:rPr>
            <a:t>Respon cepat terhadap bencana &amp; membantu masyarakat dalam tahap pemulihan</a:t>
          </a:r>
        </a:p>
      </dsp:txBody>
      <dsp:txXfrm>
        <a:off x="7912360" y="2194560"/>
        <a:ext cx="1920440" cy="2194560"/>
      </dsp:txXfrm>
    </dsp:sp>
    <dsp:sp modelId="{8F2ACC76-FEA7-474C-9766-F91ECAB18555}">
      <dsp:nvSpPr>
        <dsp:cNvPr id="0" name=""/>
        <dsp:cNvSpPr/>
      </dsp:nvSpPr>
      <dsp:spPr>
        <a:xfrm>
          <a:off x="7969973" y="329184"/>
          <a:ext cx="1805214" cy="1826971"/>
        </a:xfrm>
        <a:prstGeom prst="ellipse">
          <a:avLst/>
        </a:prstGeom>
        <a:blipFill rotWithShape="1">
          <a:blip xmlns:r="http://schemas.openxmlformats.org/officeDocument/2006/relationships" r:embed="rId5"/>
          <a:stretch>
            <a:fillRect/>
          </a:stretch>
        </a:blip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 modelId="{14D2782A-6571-4833-8396-67C59934B6CA}">
      <dsp:nvSpPr>
        <dsp:cNvPr id="0" name=""/>
        <dsp:cNvSpPr/>
      </dsp:nvSpPr>
      <dsp:spPr>
        <a:xfrm>
          <a:off x="9782870" y="0"/>
          <a:ext cx="1920440" cy="5486400"/>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dirty="0" err="1">
              <a:latin typeface="Arial Rounded MT Bold" panose="020F0704030504030204" pitchFamily="34" charset="0"/>
            </a:rPr>
            <a:t>Memastikan</a:t>
          </a:r>
          <a:r>
            <a:rPr lang="en-US" sz="2000" b="0" kern="1200" dirty="0">
              <a:latin typeface="Arial Rounded MT Bold" panose="020F0704030504030204" pitchFamily="34" charset="0"/>
            </a:rPr>
            <a:t> </a:t>
          </a:r>
          <a:r>
            <a:rPr lang="en-US" sz="2000" b="0" kern="1200" dirty="0" err="1">
              <a:latin typeface="Arial Rounded MT Bold" panose="020F0704030504030204" pitchFamily="34" charset="0"/>
            </a:rPr>
            <a:t>ketersediaan</a:t>
          </a:r>
          <a:r>
            <a:rPr lang="en-US" sz="2000" b="0" kern="1200" dirty="0">
              <a:latin typeface="Arial Rounded MT Bold" panose="020F0704030504030204" pitchFamily="34" charset="0"/>
            </a:rPr>
            <a:t> </a:t>
          </a:r>
          <a:r>
            <a:rPr lang="en-US" sz="2000" b="0" kern="1200" dirty="0" err="1">
              <a:latin typeface="Arial Rounded MT Bold" panose="020F0704030504030204" pitchFamily="34" charset="0"/>
            </a:rPr>
            <a:t>yankes</a:t>
          </a:r>
          <a:r>
            <a:rPr lang="en-US" sz="2000" b="0" kern="1200" dirty="0">
              <a:latin typeface="Arial Rounded MT Bold" panose="020F0704030504030204" pitchFamily="34" charset="0"/>
            </a:rPr>
            <a:t> yang </a:t>
          </a:r>
          <a:r>
            <a:rPr lang="en-US" sz="2000" b="0" kern="1200" dirty="0" err="1">
              <a:latin typeface="Arial Rounded MT Bold" panose="020F0704030504030204" pitchFamily="34" charset="0"/>
            </a:rPr>
            <a:t>berkualitas</a:t>
          </a:r>
          <a:r>
            <a:rPr lang="en-US" sz="2000" b="0" kern="1200" dirty="0">
              <a:latin typeface="Arial Rounded MT Bold" panose="020F0704030504030204" pitchFamily="34" charset="0"/>
            </a:rPr>
            <a:t>, </a:t>
          </a:r>
          <a:r>
            <a:rPr lang="en-US" sz="2000" b="0" kern="1200" dirty="0" err="1">
              <a:latin typeface="Arial Rounded MT Bold" panose="020F0704030504030204" pitchFamily="34" charset="0"/>
            </a:rPr>
            <a:t>terjangkau</a:t>
          </a:r>
          <a:r>
            <a:rPr lang="en-US" sz="2000" b="0" kern="1200" dirty="0">
              <a:latin typeface="Arial Rounded MT Bold" panose="020F0704030504030204" pitchFamily="34" charset="0"/>
            </a:rPr>
            <a:t>, </a:t>
          </a:r>
          <a:r>
            <a:rPr lang="en-US" sz="2000" b="0" kern="1200" dirty="0" err="1">
              <a:latin typeface="Arial Rounded MT Bold" panose="020F0704030504030204" pitchFamily="34" charset="0"/>
            </a:rPr>
            <a:t>mudah</a:t>
          </a:r>
          <a:r>
            <a:rPr lang="en-US" sz="2000" b="0" kern="1200" dirty="0">
              <a:latin typeface="Arial Rounded MT Bold" panose="020F0704030504030204" pitchFamily="34" charset="0"/>
            </a:rPr>
            <a:t> </a:t>
          </a:r>
          <a:r>
            <a:rPr lang="en-US" sz="2000" b="0" kern="1200" dirty="0" err="1">
              <a:latin typeface="Arial Rounded MT Bold" panose="020F0704030504030204" pitchFamily="34" charset="0"/>
            </a:rPr>
            <a:t>diakses</a:t>
          </a:r>
          <a:r>
            <a:rPr lang="en-US" sz="2000" b="0" kern="1200" dirty="0">
              <a:latin typeface="Arial Rounded MT Bold" panose="020F0704030504030204" pitchFamily="34" charset="0"/>
            </a:rPr>
            <a:t>. </a:t>
          </a:r>
        </a:p>
      </dsp:txBody>
      <dsp:txXfrm>
        <a:off x="9782870" y="2194560"/>
        <a:ext cx="1920440" cy="2194560"/>
      </dsp:txXfrm>
    </dsp:sp>
    <dsp:sp modelId="{5A0B6BBE-0A5C-48FA-AB86-9E870642052E}">
      <dsp:nvSpPr>
        <dsp:cNvPr id="0" name=""/>
        <dsp:cNvSpPr/>
      </dsp:nvSpPr>
      <dsp:spPr>
        <a:xfrm>
          <a:off x="9840437" y="329184"/>
          <a:ext cx="1805214" cy="1826971"/>
        </a:xfrm>
        <a:prstGeom prst="ellipse">
          <a:avLst/>
        </a:prstGeom>
        <a:blipFill rotWithShape="1">
          <a:blip xmlns:r="http://schemas.openxmlformats.org/officeDocument/2006/relationships" r:embed="rId6"/>
          <a:stretch>
            <a:fillRect/>
          </a:stretch>
        </a:blipFill>
        <a:ln w="38100" cap="flat" cmpd="sng" algn="ctr">
          <a:solidFill>
            <a:schemeClr val="dk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 modelId="{29B0ED89-7168-4198-A702-4A4E133AD2A8}">
      <dsp:nvSpPr>
        <dsp:cNvPr id="0" name=""/>
        <dsp:cNvSpPr/>
      </dsp:nvSpPr>
      <dsp:spPr>
        <a:xfrm>
          <a:off x="472440" y="4389120"/>
          <a:ext cx="10866119" cy="822960"/>
        </a:xfrm>
        <a:prstGeom prst="leftRightArrow">
          <a:avLst/>
        </a:prstGeom>
        <a:solidFill>
          <a:schemeClr val="dk2">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04F94-48C0-446D-9D7F-9B5E4081856F}">
      <dsp:nvSpPr>
        <dsp:cNvPr id="0" name=""/>
        <dsp:cNvSpPr/>
      </dsp:nvSpPr>
      <dsp:spPr>
        <a:xfrm>
          <a:off x="0" y="0"/>
          <a:ext cx="10975978" cy="761841"/>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0">
            <a:lnSpc>
              <a:spcPct val="100000"/>
            </a:lnSpc>
            <a:spcBef>
              <a:spcPct val="0"/>
            </a:spcBef>
            <a:spcAft>
              <a:spcPct val="35000"/>
            </a:spcAft>
          </a:pPr>
          <a:r>
            <a:rPr lang="en-US" sz="2400" b="0" kern="1200" dirty="0" err="1">
              <a:solidFill>
                <a:schemeClr val="bg1"/>
              </a:solidFill>
              <a:latin typeface="+mn-lt"/>
            </a:rPr>
            <a:t>Fakta</a:t>
          </a:r>
          <a:r>
            <a:rPr lang="en-US" sz="2400" b="0" kern="1200" dirty="0">
              <a:solidFill>
                <a:schemeClr val="bg1"/>
              </a:solidFill>
              <a:latin typeface="+mn-lt"/>
            </a:rPr>
            <a:t> </a:t>
          </a:r>
          <a:r>
            <a:rPr lang="en-US" sz="2400" b="0" kern="1200" dirty="0" err="1">
              <a:solidFill>
                <a:schemeClr val="bg1"/>
              </a:solidFill>
              <a:latin typeface="+mn-lt"/>
            </a:rPr>
            <a:t>Kesehatan</a:t>
          </a:r>
          <a:r>
            <a:rPr lang="en-US" sz="2400" b="0" kern="1200" dirty="0">
              <a:solidFill>
                <a:schemeClr val="bg1"/>
              </a:solidFill>
              <a:latin typeface="+mn-lt"/>
            </a:rPr>
            <a:t> Global </a:t>
          </a:r>
          <a:r>
            <a:rPr lang="en-US" sz="2400" b="0" kern="1200" dirty="0" err="1">
              <a:solidFill>
                <a:schemeClr val="bg1"/>
              </a:solidFill>
              <a:latin typeface="+mn-lt"/>
            </a:rPr>
            <a:t>saat</a:t>
          </a:r>
          <a:r>
            <a:rPr lang="en-US" sz="2400" b="0" kern="1200" dirty="0">
              <a:solidFill>
                <a:schemeClr val="bg1"/>
              </a:solidFill>
              <a:latin typeface="+mn-lt"/>
            </a:rPr>
            <a:t> </a:t>
          </a:r>
          <a:r>
            <a:rPr lang="en-US" sz="2400" b="0" kern="1200" dirty="0" err="1">
              <a:solidFill>
                <a:schemeClr val="bg1"/>
              </a:solidFill>
              <a:latin typeface="+mn-lt"/>
            </a:rPr>
            <a:t>ini</a:t>
          </a:r>
          <a:r>
            <a:rPr lang="en-US" sz="2400" b="0" kern="1200" dirty="0">
              <a:solidFill>
                <a:schemeClr val="bg1"/>
              </a:solidFill>
              <a:latin typeface="+mn-lt"/>
            </a:rPr>
            <a:t> </a:t>
          </a:r>
          <a:r>
            <a:rPr lang="en-US" sz="2400" b="0" kern="1200" dirty="0" err="1">
              <a:solidFill>
                <a:schemeClr val="bg1"/>
              </a:solidFill>
              <a:latin typeface="+mn-lt"/>
            </a:rPr>
            <a:t>membuktikan</a:t>
          </a:r>
          <a:r>
            <a:rPr lang="en-US" sz="2400" b="0" kern="1200" dirty="0">
              <a:solidFill>
                <a:schemeClr val="bg1"/>
              </a:solidFill>
              <a:latin typeface="+mn-lt"/>
            </a:rPr>
            <a:t>, </a:t>
          </a:r>
          <a:r>
            <a:rPr lang="en-US" sz="2400" b="0" kern="1200" dirty="0" err="1">
              <a:solidFill>
                <a:schemeClr val="bg1"/>
              </a:solidFill>
              <a:latin typeface="+mn-lt"/>
            </a:rPr>
            <a:t>Ancaman</a:t>
          </a:r>
          <a:r>
            <a:rPr lang="en-US" sz="2400" b="0" kern="1200" dirty="0">
              <a:solidFill>
                <a:schemeClr val="bg1"/>
              </a:solidFill>
              <a:latin typeface="+mn-lt"/>
            </a:rPr>
            <a:t> </a:t>
          </a:r>
          <a:r>
            <a:rPr lang="en-US" sz="2400" b="0" kern="1200" dirty="0" err="1">
              <a:solidFill>
                <a:schemeClr val="bg1"/>
              </a:solidFill>
              <a:latin typeface="+mn-lt"/>
            </a:rPr>
            <a:t>Kesehatan</a:t>
          </a:r>
          <a:r>
            <a:rPr lang="en-US" sz="2400" b="0" kern="1200" dirty="0">
              <a:solidFill>
                <a:schemeClr val="bg1"/>
              </a:solidFill>
              <a:latin typeface="+mn-lt"/>
            </a:rPr>
            <a:t> Masyarakat </a:t>
          </a:r>
          <a:r>
            <a:rPr lang="en-US" sz="2400" b="0" kern="1200" dirty="0" err="1">
              <a:solidFill>
                <a:schemeClr val="bg1"/>
              </a:solidFill>
              <a:latin typeface="+mn-lt"/>
            </a:rPr>
            <a:t>masih</a:t>
          </a:r>
          <a:r>
            <a:rPr lang="en-US" sz="2400" b="0" kern="1200" dirty="0">
              <a:solidFill>
                <a:schemeClr val="bg1"/>
              </a:solidFill>
              <a:latin typeface="+mn-lt"/>
            </a:rPr>
            <a:t> </a:t>
          </a:r>
          <a:r>
            <a:rPr lang="en-US" sz="2400" b="0" kern="1200" dirty="0" err="1">
              <a:solidFill>
                <a:schemeClr val="bg1"/>
              </a:solidFill>
              <a:latin typeface="+mn-lt"/>
            </a:rPr>
            <a:t>Meningkat</a:t>
          </a:r>
          <a:r>
            <a:rPr lang="en-US" sz="2400" b="0" kern="1200" dirty="0">
              <a:solidFill>
                <a:schemeClr val="bg1"/>
              </a:solidFill>
              <a:latin typeface="+mn-lt"/>
            </a:rPr>
            <a:t> </a:t>
          </a:r>
          <a:r>
            <a:rPr lang="en-US" sz="2400" b="0" kern="1200" dirty="0" err="1">
              <a:solidFill>
                <a:schemeClr val="bg1"/>
              </a:solidFill>
              <a:latin typeface="+mn-lt"/>
            </a:rPr>
            <a:t>Secara</a:t>
          </a:r>
          <a:r>
            <a:rPr lang="en-US" sz="2400" b="0" kern="1200" dirty="0">
              <a:solidFill>
                <a:schemeClr val="bg1"/>
              </a:solidFill>
              <a:latin typeface="+mn-lt"/>
            </a:rPr>
            <a:t> </a:t>
          </a:r>
          <a:r>
            <a:rPr lang="en-US" sz="2400" b="0" kern="1200" dirty="0" err="1">
              <a:solidFill>
                <a:schemeClr val="bg1"/>
              </a:solidFill>
              <a:latin typeface="+mn-lt"/>
            </a:rPr>
            <a:t>Signifikan</a:t>
          </a:r>
          <a:r>
            <a:rPr lang="en-US" sz="2400" b="0" kern="1200" dirty="0">
              <a:solidFill>
                <a:schemeClr val="bg1"/>
              </a:solidFill>
              <a:latin typeface="+mn-lt"/>
            </a:rPr>
            <a:t> </a:t>
          </a:r>
          <a:r>
            <a:rPr lang="en-US" sz="2400" b="0" kern="1200" dirty="0" err="1">
              <a:solidFill>
                <a:schemeClr val="bg1"/>
              </a:solidFill>
              <a:latin typeface="+mn-lt"/>
            </a:rPr>
            <a:t>Baik</a:t>
          </a:r>
          <a:r>
            <a:rPr lang="en-US" sz="2400" b="0" kern="1200" dirty="0">
              <a:solidFill>
                <a:schemeClr val="bg1"/>
              </a:solidFill>
              <a:latin typeface="+mn-lt"/>
            </a:rPr>
            <a:t> </a:t>
          </a:r>
          <a:r>
            <a:rPr lang="en-US" sz="2400" b="0" kern="1200" dirty="0" err="1">
              <a:solidFill>
                <a:schemeClr val="bg1"/>
              </a:solidFill>
              <a:latin typeface="+mn-lt"/>
            </a:rPr>
            <a:t>Frekuensi</a:t>
          </a:r>
          <a:r>
            <a:rPr lang="en-US" sz="2400" b="0" kern="1200" dirty="0">
              <a:solidFill>
                <a:schemeClr val="bg1"/>
              </a:solidFill>
              <a:latin typeface="+mn-lt"/>
            </a:rPr>
            <a:t> </a:t>
          </a:r>
          <a:r>
            <a:rPr lang="en-US" sz="2400" b="0" kern="1200" dirty="0" err="1">
              <a:solidFill>
                <a:schemeClr val="bg1"/>
              </a:solidFill>
              <a:latin typeface="+mn-lt"/>
            </a:rPr>
            <a:t>Maupun</a:t>
          </a:r>
          <a:r>
            <a:rPr lang="en-US" sz="2400" b="0" kern="1200" dirty="0">
              <a:solidFill>
                <a:schemeClr val="bg1"/>
              </a:solidFill>
              <a:latin typeface="+mn-lt"/>
            </a:rPr>
            <a:t> </a:t>
          </a:r>
          <a:r>
            <a:rPr lang="en-US" sz="2400" b="0" kern="1200" dirty="0" err="1">
              <a:solidFill>
                <a:schemeClr val="bg1"/>
              </a:solidFill>
              <a:latin typeface="+mn-lt"/>
            </a:rPr>
            <a:t>Ukuran</a:t>
          </a:r>
          <a:r>
            <a:rPr lang="en-US" sz="2400" b="0" kern="1200" dirty="0">
              <a:solidFill>
                <a:schemeClr val="bg1"/>
              </a:solidFill>
              <a:latin typeface="+mn-lt"/>
            </a:rPr>
            <a:t> </a:t>
          </a:r>
          <a:endParaRPr lang="en-US" sz="2400" b="0" u="none" kern="1200" dirty="0">
            <a:solidFill>
              <a:schemeClr val="bg1"/>
            </a:solidFill>
            <a:latin typeface="+mn-lt"/>
          </a:endParaRPr>
        </a:p>
      </dsp:txBody>
      <dsp:txXfrm>
        <a:off x="37190" y="37190"/>
        <a:ext cx="10901598" cy="687461"/>
      </dsp:txXfrm>
    </dsp:sp>
    <dsp:sp modelId="{9187A8EE-FED8-4D54-ACCE-727FF73D82FD}">
      <dsp:nvSpPr>
        <dsp:cNvPr id="0" name=""/>
        <dsp:cNvSpPr/>
      </dsp:nvSpPr>
      <dsp:spPr>
        <a:xfrm>
          <a:off x="0" y="775976"/>
          <a:ext cx="10975978" cy="114889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0">
            <a:lnSpc>
              <a:spcPct val="90000"/>
            </a:lnSpc>
            <a:spcBef>
              <a:spcPct val="0"/>
            </a:spcBef>
            <a:spcAft>
              <a:spcPct val="35000"/>
            </a:spcAft>
          </a:pPr>
          <a:r>
            <a:rPr lang="en-US" sz="2400" kern="1200" dirty="0" err="1">
              <a:latin typeface="+mn-lt"/>
            </a:rPr>
            <a:t>Guna</a:t>
          </a:r>
          <a:r>
            <a:rPr lang="en-US" sz="2400" kern="1200" dirty="0">
              <a:latin typeface="+mn-lt"/>
            </a:rPr>
            <a:t> </a:t>
          </a:r>
          <a:r>
            <a:rPr lang="en-US" sz="2400" kern="1200" dirty="0" err="1">
              <a:latin typeface="+mn-lt"/>
            </a:rPr>
            <a:t>Memperkuat</a:t>
          </a:r>
          <a:r>
            <a:rPr lang="en-US" sz="2400" kern="1200" dirty="0">
              <a:latin typeface="+mn-lt"/>
            </a:rPr>
            <a:t> </a:t>
          </a:r>
          <a:r>
            <a:rPr lang="en-US" sz="2400" kern="1200" dirty="0" err="1">
              <a:latin typeface="+mn-lt"/>
            </a:rPr>
            <a:t>Sistem</a:t>
          </a:r>
          <a:r>
            <a:rPr lang="en-US" sz="2400" kern="1200" dirty="0">
              <a:latin typeface="+mn-lt"/>
            </a:rPr>
            <a:t> </a:t>
          </a:r>
          <a:r>
            <a:rPr lang="en-US" sz="2400" kern="1200" dirty="0" err="1">
              <a:latin typeface="+mn-lt"/>
            </a:rPr>
            <a:t>Kesehatan</a:t>
          </a:r>
          <a:r>
            <a:rPr lang="en-US" sz="2400" kern="1200" dirty="0">
              <a:latin typeface="+mn-lt"/>
            </a:rPr>
            <a:t> </a:t>
          </a:r>
          <a:r>
            <a:rPr lang="en-US" sz="2400" kern="1200" dirty="0" err="1">
              <a:latin typeface="+mn-lt"/>
            </a:rPr>
            <a:t>Akses</a:t>
          </a:r>
          <a:r>
            <a:rPr lang="en-US" sz="2400" kern="1200" dirty="0">
              <a:latin typeface="+mn-lt"/>
            </a:rPr>
            <a:t> &amp; </a:t>
          </a:r>
          <a:r>
            <a:rPr lang="en-US" sz="2400" kern="1200" dirty="0" err="1">
              <a:latin typeface="+mn-lt"/>
            </a:rPr>
            <a:t>Kualitas</a:t>
          </a:r>
          <a:r>
            <a:rPr lang="en-US" sz="2400" kern="1200" dirty="0">
              <a:latin typeface="+mn-lt"/>
            </a:rPr>
            <a:t> </a:t>
          </a:r>
          <a:r>
            <a:rPr lang="en-US" sz="2400" kern="1200" dirty="0" err="1">
              <a:latin typeface="+mn-lt"/>
            </a:rPr>
            <a:t>Layanan</a:t>
          </a:r>
          <a:r>
            <a:rPr lang="en-US" sz="2400" kern="1200" dirty="0">
              <a:latin typeface="+mn-lt"/>
            </a:rPr>
            <a:t> </a:t>
          </a:r>
          <a:r>
            <a:rPr lang="en-US" sz="2400" kern="1200" dirty="0" err="1">
              <a:latin typeface="+mn-lt"/>
            </a:rPr>
            <a:t>Kesehatan</a:t>
          </a:r>
          <a:r>
            <a:rPr lang="en-US" sz="2400" kern="1200" dirty="0">
              <a:latin typeface="+mn-lt"/>
            </a:rPr>
            <a:t>, Masih </a:t>
          </a:r>
          <a:r>
            <a:rPr lang="en-US" sz="2400" kern="1200" dirty="0" err="1">
              <a:latin typeface="+mn-lt"/>
            </a:rPr>
            <a:t>Perlu</a:t>
          </a:r>
          <a:r>
            <a:rPr lang="en-US" sz="2400" kern="1200" dirty="0">
              <a:latin typeface="+mn-lt"/>
            </a:rPr>
            <a:t> </a:t>
          </a:r>
          <a:r>
            <a:rPr lang="en-US" sz="2400" kern="1200" dirty="0" err="1">
              <a:latin typeface="+mn-lt"/>
            </a:rPr>
            <a:t>Suatu</a:t>
          </a:r>
          <a:r>
            <a:rPr lang="en-US" sz="2400" kern="1200" dirty="0">
              <a:latin typeface="+mn-lt"/>
            </a:rPr>
            <a:t> </a:t>
          </a:r>
          <a:r>
            <a:rPr lang="en-US" sz="2400" kern="1200" dirty="0" err="1">
              <a:latin typeface="+mn-lt"/>
            </a:rPr>
            <a:t>Pengembangan</a:t>
          </a:r>
          <a:r>
            <a:rPr lang="en-US" sz="2400" kern="1200" dirty="0">
              <a:latin typeface="+mn-lt"/>
            </a:rPr>
            <a:t> </a:t>
          </a:r>
          <a:r>
            <a:rPr lang="en-US" sz="2400" u="none" kern="1200" dirty="0" err="1">
              <a:latin typeface="+mn-lt"/>
            </a:rPr>
            <a:t>Ketenagaan</a:t>
          </a:r>
          <a:r>
            <a:rPr lang="en-US" sz="2400" u="none" kern="1200" dirty="0">
              <a:latin typeface="+mn-lt"/>
            </a:rPr>
            <a:t> </a:t>
          </a:r>
          <a:r>
            <a:rPr lang="id-ID" sz="2400" b="0" u="none" kern="1200" baseline="0" dirty="0">
              <a:solidFill>
                <a:schemeClr val="bg1"/>
              </a:solidFill>
              <a:latin typeface="+mn-lt"/>
              <a:cs typeface="Arial" panose="020B0604020202020204" pitchFamily="34" charset="0"/>
            </a:rPr>
            <a:t>Profesional Kesehatan Masyarakat </a:t>
          </a:r>
          <a:r>
            <a:rPr lang="en-US" sz="2400" b="0" u="none" kern="1200" baseline="0" dirty="0">
              <a:solidFill>
                <a:schemeClr val="bg1"/>
              </a:solidFill>
              <a:latin typeface="+mn-lt"/>
              <a:cs typeface="Arial" panose="020B0604020202020204" pitchFamily="34" charset="0"/>
            </a:rPr>
            <a:t>Yang </a:t>
          </a:r>
          <a:r>
            <a:rPr lang="en-US" sz="2400" u="none" kern="1200" dirty="0">
              <a:latin typeface="+mn-lt"/>
            </a:rPr>
            <a:t>DITATA </a:t>
          </a:r>
          <a:r>
            <a:rPr lang="en-US" sz="2400" u="none" kern="1200" dirty="0" err="1">
              <a:latin typeface="+mn-lt"/>
            </a:rPr>
            <a:t>Lebih</a:t>
          </a:r>
          <a:r>
            <a:rPr lang="en-US" sz="2400" u="none" kern="1200" dirty="0">
              <a:latin typeface="+mn-lt"/>
            </a:rPr>
            <a:t> </a:t>
          </a:r>
          <a:r>
            <a:rPr lang="en-US" sz="2400" u="none" kern="1200" dirty="0" err="1">
              <a:latin typeface="+mn-lt"/>
            </a:rPr>
            <a:t>Profesional</a:t>
          </a:r>
          <a:r>
            <a:rPr lang="en-US" sz="2400" u="none" kern="1200" dirty="0">
              <a:latin typeface="+mn-lt"/>
            </a:rPr>
            <a:t>. </a:t>
          </a:r>
          <a:endParaRPr lang="en-US" sz="2400" kern="1200" dirty="0">
            <a:latin typeface="+mn-lt"/>
          </a:endParaRPr>
        </a:p>
      </dsp:txBody>
      <dsp:txXfrm>
        <a:off x="56084" y="832060"/>
        <a:ext cx="10863810" cy="1036722"/>
      </dsp:txXfrm>
    </dsp:sp>
    <dsp:sp modelId="{C9B87A80-9507-44BD-B863-B79C54134D45}">
      <dsp:nvSpPr>
        <dsp:cNvPr id="0" name=""/>
        <dsp:cNvSpPr/>
      </dsp:nvSpPr>
      <dsp:spPr>
        <a:xfrm>
          <a:off x="0" y="1937129"/>
          <a:ext cx="10975978" cy="114889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0">
            <a:lnSpc>
              <a:spcPct val="90000"/>
            </a:lnSpc>
            <a:spcBef>
              <a:spcPct val="0"/>
            </a:spcBef>
            <a:spcAft>
              <a:spcPct val="35000"/>
            </a:spcAft>
          </a:pPr>
          <a:r>
            <a:rPr lang="en-US" sz="2400" kern="1200" dirty="0" err="1">
              <a:latin typeface="+mn-lt"/>
            </a:rPr>
            <a:t>Penguatan</a:t>
          </a:r>
          <a:r>
            <a:rPr lang="en-US" sz="2400" kern="1200" dirty="0">
              <a:latin typeface="+mn-lt"/>
            </a:rPr>
            <a:t> </a:t>
          </a:r>
          <a:r>
            <a:rPr lang="en-US" sz="2400" kern="1200" dirty="0" err="1">
              <a:latin typeface="+mn-lt"/>
            </a:rPr>
            <a:t>Regulasi</a:t>
          </a:r>
          <a:r>
            <a:rPr lang="en-US" sz="2400" kern="1200" dirty="0">
              <a:latin typeface="+mn-lt"/>
            </a:rPr>
            <a:t>, </a:t>
          </a:r>
          <a:r>
            <a:rPr lang="en-US" sz="2400" kern="1200" dirty="0" err="1">
              <a:latin typeface="+mn-lt"/>
            </a:rPr>
            <a:t>Manajemen</a:t>
          </a:r>
          <a:r>
            <a:rPr lang="en-US" sz="2400" kern="1200" dirty="0">
              <a:latin typeface="+mn-lt"/>
            </a:rPr>
            <a:t>, &amp; </a:t>
          </a:r>
          <a:r>
            <a:rPr lang="en-US" sz="2400" kern="1200" dirty="0" err="1">
              <a:latin typeface="+mn-lt"/>
            </a:rPr>
            <a:t>Struktur</a:t>
          </a:r>
          <a:r>
            <a:rPr lang="en-US" sz="2400" kern="1200" dirty="0">
              <a:latin typeface="+mn-lt"/>
            </a:rPr>
            <a:t> </a:t>
          </a:r>
          <a:r>
            <a:rPr lang="en-US" sz="2400" kern="1200" dirty="0" err="1">
              <a:latin typeface="+mn-lt"/>
            </a:rPr>
            <a:t>Organisasi</a:t>
          </a:r>
          <a:r>
            <a:rPr lang="en-US" sz="2400" kern="1200" dirty="0">
              <a:latin typeface="+mn-lt"/>
            </a:rPr>
            <a:t> </a:t>
          </a:r>
          <a:r>
            <a:rPr lang="en-US" sz="2400" kern="1200" dirty="0" err="1">
              <a:latin typeface="+mn-lt"/>
            </a:rPr>
            <a:t>dapat</a:t>
          </a:r>
          <a:r>
            <a:rPr lang="en-US" sz="2400" kern="1200" dirty="0">
              <a:latin typeface="+mn-lt"/>
            </a:rPr>
            <a:t> </a:t>
          </a:r>
          <a:r>
            <a:rPr lang="en-US" sz="2400" kern="1200" dirty="0" err="1">
              <a:latin typeface="+mn-lt"/>
            </a:rPr>
            <a:t>Dilakukan</a:t>
          </a:r>
          <a:r>
            <a:rPr lang="en-US" sz="2400" kern="1200" dirty="0">
              <a:latin typeface="+mn-lt"/>
            </a:rPr>
            <a:t> </a:t>
          </a:r>
          <a:r>
            <a:rPr lang="en-US" sz="2400" kern="1200" dirty="0" err="1">
              <a:latin typeface="+mn-lt"/>
            </a:rPr>
            <a:t>dalam</a:t>
          </a:r>
          <a:r>
            <a:rPr lang="en-US" sz="2400" kern="1200" dirty="0">
              <a:latin typeface="+mn-lt"/>
            </a:rPr>
            <a:t> </a:t>
          </a:r>
          <a:r>
            <a:rPr lang="en-US" sz="2400" kern="1200" dirty="0" err="1">
              <a:latin typeface="+mn-lt"/>
            </a:rPr>
            <a:t>Menghadapi</a:t>
          </a:r>
          <a:r>
            <a:rPr lang="en-US" sz="2400" kern="1200" dirty="0">
              <a:latin typeface="+mn-lt"/>
            </a:rPr>
            <a:t> </a:t>
          </a:r>
          <a:r>
            <a:rPr lang="en-US" sz="2400" kern="1200" dirty="0" err="1">
              <a:latin typeface="+mn-lt"/>
            </a:rPr>
            <a:t>Tantangan</a:t>
          </a:r>
          <a:r>
            <a:rPr lang="en-US" sz="2400" kern="1200" dirty="0">
              <a:latin typeface="+mn-lt"/>
            </a:rPr>
            <a:t> Global </a:t>
          </a:r>
          <a:r>
            <a:rPr lang="en-US" sz="2400" kern="1200" dirty="0" err="1">
              <a:latin typeface="+mn-lt"/>
            </a:rPr>
            <a:t>Saat</a:t>
          </a:r>
          <a:r>
            <a:rPr lang="en-US" sz="2400" kern="1200" dirty="0">
              <a:latin typeface="+mn-lt"/>
            </a:rPr>
            <a:t> </a:t>
          </a:r>
          <a:r>
            <a:rPr lang="en-US" sz="2400" kern="1200" dirty="0" err="1">
              <a:latin typeface="+mn-lt"/>
            </a:rPr>
            <a:t>Ini</a:t>
          </a:r>
          <a:r>
            <a:rPr lang="en-US" sz="2400" kern="1200" dirty="0">
              <a:latin typeface="+mn-lt"/>
            </a:rPr>
            <a:t> </a:t>
          </a:r>
          <a:r>
            <a:rPr lang="en-US" sz="2400" kern="1200" dirty="0" err="1">
              <a:latin typeface="+mn-lt"/>
            </a:rPr>
            <a:t>Baik</a:t>
          </a:r>
          <a:r>
            <a:rPr lang="en-US" sz="2400" kern="1200" dirty="0">
              <a:latin typeface="+mn-lt"/>
            </a:rPr>
            <a:t> Dari </a:t>
          </a:r>
          <a:r>
            <a:rPr lang="en-US" sz="2400" kern="1200" dirty="0" err="1">
              <a:latin typeface="+mn-lt"/>
            </a:rPr>
            <a:t>Segi</a:t>
          </a:r>
          <a:r>
            <a:rPr lang="en-US" sz="2400" kern="1200" dirty="0">
              <a:latin typeface="+mn-lt"/>
            </a:rPr>
            <a:t> </a:t>
          </a:r>
          <a:r>
            <a:rPr lang="en-US" sz="2400" kern="1200" dirty="0" err="1">
              <a:latin typeface="+mn-lt"/>
            </a:rPr>
            <a:t>Pelayanan</a:t>
          </a:r>
          <a:r>
            <a:rPr lang="en-US" sz="2400" kern="1200" dirty="0">
              <a:latin typeface="+mn-lt"/>
            </a:rPr>
            <a:t> </a:t>
          </a:r>
          <a:r>
            <a:rPr lang="en-US" sz="2400" kern="1200" dirty="0" err="1">
              <a:latin typeface="+mn-lt"/>
            </a:rPr>
            <a:t>Maupun</a:t>
          </a:r>
          <a:r>
            <a:rPr lang="en-US" sz="2400" kern="1200" dirty="0">
              <a:latin typeface="+mn-lt"/>
            </a:rPr>
            <a:t> </a:t>
          </a:r>
          <a:r>
            <a:rPr lang="en-US" sz="2400" kern="1200" dirty="0" err="1">
              <a:latin typeface="+mn-lt"/>
            </a:rPr>
            <a:t>Ancaman</a:t>
          </a:r>
          <a:r>
            <a:rPr lang="en-US" sz="2400" kern="1200" dirty="0">
              <a:latin typeface="+mn-lt"/>
            </a:rPr>
            <a:t> </a:t>
          </a:r>
          <a:r>
            <a:rPr lang="en-US" sz="2400" kern="1200" dirty="0" err="1">
              <a:latin typeface="+mn-lt"/>
            </a:rPr>
            <a:t>Kesehatan</a:t>
          </a:r>
          <a:r>
            <a:rPr lang="en-US" sz="2400" kern="1200" dirty="0">
              <a:latin typeface="+mn-lt"/>
            </a:rPr>
            <a:t>.</a:t>
          </a:r>
        </a:p>
      </dsp:txBody>
      <dsp:txXfrm>
        <a:off x="56084" y="1993213"/>
        <a:ext cx="10863810" cy="1036722"/>
      </dsp:txXfrm>
    </dsp:sp>
    <dsp:sp modelId="{BC271BE0-3F2B-49F5-A8FC-78874B5FDAAC}">
      <dsp:nvSpPr>
        <dsp:cNvPr id="0" name=""/>
        <dsp:cNvSpPr/>
      </dsp:nvSpPr>
      <dsp:spPr>
        <a:xfrm>
          <a:off x="0" y="3098283"/>
          <a:ext cx="10975978" cy="114889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0">
            <a:lnSpc>
              <a:spcPct val="90000"/>
            </a:lnSpc>
            <a:spcBef>
              <a:spcPct val="0"/>
            </a:spcBef>
            <a:spcAft>
              <a:spcPct val="35000"/>
            </a:spcAft>
          </a:pPr>
          <a:r>
            <a:rPr lang="en-US" sz="2400" kern="1200" dirty="0">
              <a:solidFill>
                <a:schemeClr val="bg1"/>
              </a:solidFill>
              <a:latin typeface="+mn-lt"/>
            </a:rPr>
            <a:t>Tenaga </a:t>
          </a:r>
          <a:r>
            <a:rPr lang="en-US" sz="2400" kern="1200" dirty="0" err="1">
              <a:solidFill>
                <a:schemeClr val="bg1"/>
              </a:solidFill>
              <a:latin typeface="+mn-lt"/>
            </a:rPr>
            <a:t>Kesehatan</a:t>
          </a:r>
          <a:r>
            <a:rPr lang="en-US" sz="2400" kern="1200" dirty="0">
              <a:solidFill>
                <a:schemeClr val="bg1"/>
              </a:solidFill>
              <a:latin typeface="+mn-lt"/>
            </a:rPr>
            <a:t> Masyarakat </a:t>
          </a:r>
          <a:r>
            <a:rPr lang="en-US" sz="2400" kern="1200" dirty="0" err="1">
              <a:solidFill>
                <a:schemeClr val="bg1"/>
              </a:solidFill>
              <a:latin typeface="+mn-lt"/>
            </a:rPr>
            <a:t>Diharapkan</a:t>
          </a:r>
          <a:r>
            <a:rPr lang="en-US" sz="2400" kern="1200" dirty="0">
              <a:solidFill>
                <a:schemeClr val="bg1"/>
              </a:solidFill>
              <a:latin typeface="+mn-lt"/>
            </a:rPr>
            <a:t> </a:t>
          </a:r>
          <a:r>
            <a:rPr lang="en-US" sz="2400" b="0" kern="1200" dirty="0" err="1">
              <a:solidFill>
                <a:schemeClr val="bg1"/>
              </a:solidFill>
              <a:latin typeface="+mn-lt"/>
            </a:rPr>
            <a:t>mampu</a:t>
          </a:r>
          <a:r>
            <a:rPr lang="en-US" sz="2400" b="0" kern="1200" dirty="0">
              <a:solidFill>
                <a:schemeClr val="bg1"/>
              </a:solidFill>
              <a:latin typeface="+mn-lt"/>
            </a:rPr>
            <a:t> </a:t>
          </a:r>
          <a:r>
            <a:rPr lang="en-US" sz="2400" b="0" kern="1200" dirty="0" err="1">
              <a:solidFill>
                <a:schemeClr val="bg1"/>
              </a:solidFill>
              <a:latin typeface="+mn-lt"/>
            </a:rPr>
            <a:t>turut</a:t>
          </a:r>
          <a:r>
            <a:rPr lang="en-US" sz="2400" b="0" kern="1200" dirty="0">
              <a:solidFill>
                <a:schemeClr val="bg1"/>
              </a:solidFill>
              <a:latin typeface="+mn-lt"/>
            </a:rPr>
            <a:t> </a:t>
          </a:r>
          <a:r>
            <a:rPr lang="en-US" sz="2400" b="0" kern="1200" dirty="0" err="1">
              <a:solidFill>
                <a:schemeClr val="bg1"/>
              </a:solidFill>
              <a:latin typeface="+mn-lt"/>
            </a:rPr>
            <a:t>serta</a:t>
          </a:r>
          <a:r>
            <a:rPr lang="en-US" sz="2400" b="0" kern="1200" dirty="0">
              <a:solidFill>
                <a:schemeClr val="bg1"/>
              </a:solidFill>
              <a:latin typeface="+mn-lt"/>
            </a:rPr>
            <a:t> </a:t>
          </a:r>
          <a:r>
            <a:rPr lang="en-US" sz="2400" kern="1200" dirty="0" err="1">
              <a:solidFill>
                <a:schemeClr val="bg1"/>
              </a:solidFill>
              <a:latin typeface="+mn-lt"/>
            </a:rPr>
            <a:t>memajukan</a:t>
          </a:r>
          <a:r>
            <a:rPr lang="en-US" sz="2400" kern="1200" dirty="0">
              <a:solidFill>
                <a:schemeClr val="bg1"/>
              </a:solidFill>
              <a:latin typeface="+mn-lt"/>
            </a:rPr>
            <a:t> </a:t>
          </a:r>
          <a:r>
            <a:rPr lang="en-US" sz="2400" kern="1200" dirty="0" err="1">
              <a:solidFill>
                <a:schemeClr val="bg1"/>
              </a:solidFill>
              <a:latin typeface="+mn-lt"/>
            </a:rPr>
            <a:t>pelayanan</a:t>
          </a:r>
          <a:r>
            <a:rPr lang="en-US" sz="2400" kern="1200" dirty="0">
              <a:solidFill>
                <a:schemeClr val="bg1"/>
              </a:solidFill>
              <a:latin typeface="+mn-lt"/>
            </a:rPr>
            <a:t>/ </a:t>
          </a:r>
          <a:r>
            <a:rPr lang="en-US" sz="2400" kern="1200" dirty="0" err="1">
              <a:solidFill>
                <a:schemeClr val="bg1"/>
              </a:solidFill>
              <a:latin typeface="+mn-lt"/>
            </a:rPr>
            <a:t>pembangunan</a:t>
          </a:r>
          <a:r>
            <a:rPr lang="en-US" sz="2400" kern="1200" dirty="0">
              <a:solidFill>
                <a:schemeClr val="bg1"/>
              </a:solidFill>
              <a:latin typeface="+mn-lt"/>
            </a:rPr>
            <a:t> </a:t>
          </a:r>
          <a:r>
            <a:rPr lang="en-US" sz="2400" kern="1200" dirty="0" err="1">
              <a:solidFill>
                <a:schemeClr val="bg1"/>
              </a:solidFill>
              <a:latin typeface="+mn-lt"/>
            </a:rPr>
            <a:t>kesehatan</a:t>
          </a:r>
          <a:r>
            <a:rPr lang="en-US" sz="2400" kern="1200" dirty="0">
              <a:solidFill>
                <a:schemeClr val="bg1"/>
              </a:solidFill>
              <a:latin typeface="+mn-lt"/>
            </a:rPr>
            <a:t> </a:t>
          </a:r>
          <a:r>
            <a:rPr lang="en-US" sz="2400" kern="1200" dirty="0" err="1">
              <a:solidFill>
                <a:schemeClr val="bg1"/>
              </a:solidFill>
              <a:latin typeface="+mn-lt"/>
            </a:rPr>
            <a:t>termasuk</a:t>
          </a:r>
          <a:r>
            <a:rPr lang="en-US" sz="2400" kern="1200" dirty="0">
              <a:solidFill>
                <a:schemeClr val="bg1"/>
              </a:solidFill>
              <a:latin typeface="+mn-lt"/>
            </a:rPr>
            <a:t> </a:t>
          </a:r>
          <a:r>
            <a:rPr lang="en-US" sz="2400" kern="1200" dirty="0" err="1">
              <a:solidFill>
                <a:schemeClr val="bg1"/>
              </a:solidFill>
              <a:latin typeface="+mn-lt"/>
            </a:rPr>
            <a:t>mendukung</a:t>
          </a:r>
          <a:r>
            <a:rPr lang="en-US" sz="2400" kern="1200" dirty="0">
              <a:solidFill>
                <a:schemeClr val="bg1"/>
              </a:solidFill>
              <a:latin typeface="+mn-lt"/>
            </a:rPr>
            <a:t> program </a:t>
          </a:r>
          <a:r>
            <a:rPr lang="en-US" sz="2400" kern="1200" dirty="0" err="1">
              <a:solidFill>
                <a:schemeClr val="bg1"/>
              </a:solidFill>
              <a:latin typeface="+mn-lt"/>
            </a:rPr>
            <a:t>kesehatan</a:t>
          </a:r>
          <a:r>
            <a:rPr lang="en-US" sz="2400" kern="1200" dirty="0">
              <a:solidFill>
                <a:schemeClr val="bg1"/>
              </a:solidFill>
              <a:latin typeface="+mn-lt"/>
            </a:rPr>
            <a:t> (GERMAS, </a:t>
          </a:r>
          <a:r>
            <a:rPr lang="en-US" sz="2400" b="0" kern="1200" spc="0" dirty="0">
              <a:ln>
                <a:noFill/>
              </a:ln>
              <a:solidFill>
                <a:sysClr val="windowText" lastClr="000000"/>
              </a:solidFill>
              <a:latin typeface="+mn-lt"/>
            </a:rPr>
            <a:t>Program </a:t>
          </a:r>
          <a:r>
            <a:rPr lang="en-US" sz="2400" b="0" kern="1200" spc="0" dirty="0" err="1">
              <a:ln>
                <a:noFill/>
              </a:ln>
              <a:solidFill>
                <a:sysClr val="windowText" lastClr="000000"/>
              </a:solidFill>
              <a:latin typeface="+mn-lt"/>
            </a:rPr>
            <a:t>Keluarga</a:t>
          </a:r>
          <a:r>
            <a:rPr lang="en-US" sz="2400" b="0" kern="1200" spc="0" dirty="0">
              <a:ln>
                <a:noFill/>
              </a:ln>
              <a:solidFill>
                <a:sysClr val="windowText" lastClr="000000"/>
              </a:solidFill>
              <a:latin typeface="+mn-lt"/>
            </a:rPr>
            <a:t> </a:t>
          </a:r>
          <a:r>
            <a:rPr lang="en-US" sz="2400" b="0" kern="1200" spc="0" dirty="0" err="1">
              <a:ln>
                <a:noFill/>
              </a:ln>
              <a:solidFill>
                <a:sysClr val="windowText" lastClr="000000"/>
              </a:solidFill>
              <a:latin typeface="+mn-lt"/>
            </a:rPr>
            <a:t>Sehat</a:t>
          </a:r>
          <a:r>
            <a:rPr lang="en-US" sz="2400" b="0" kern="1200" spc="0" dirty="0">
              <a:ln>
                <a:noFill/>
              </a:ln>
              <a:solidFill>
                <a:sysClr val="windowText" lastClr="000000"/>
              </a:solidFill>
              <a:latin typeface="+mn-lt"/>
            </a:rPr>
            <a:t>, </a:t>
          </a:r>
          <a:r>
            <a:rPr lang="en-US" sz="2400" kern="1200" dirty="0" err="1">
              <a:solidFill>
                <a:schemeClr val="bg1"/>
              </a:solidFill>
              <a:latin typeface="+mn-lt"/>
            </a:rPr>
            <a:t>dan</a:t>
          </a:r>
          <a:r>
            <a:rPr lang="en-US" sz="2400" kern="1200" dirty="0">
              <a:solidFill>
                <a:schemeClr val="bg1"/>
              </a:solidFill>
              <a:latin typeface="+mn-lt"/>
            </a:rPr>
            <a:t> </a:t>
          </a:r>
          <a:r>
            <a:rPr lang="en-US" sz="2400" kern="1200" dirty="0" err="1">
              <a:solidFill>
                <a:schemeClr val="bg1"/>
              </a:solidFill>
              <a:latin typeface="+mn-lt"/>
            </a:rPr>
            <a:t>Perdesaan</a:t>
          </a:r>
          <a:r>
            <a:rPr lang="en-US" sz="2400" kern="1200" dirty="0">
              <a:solidFill>
                <a:schemeClr val="bg1"/>
              </a:solidFill>
              <a:latin typeface="+mn-lt"/>
            </a:rPr>
            <a:t> </a:t>
          </a:r>
          <a:r>
            <a:rPr lang="en-US" sz="2400" kern="1200" dirty="0" err="1">
              <a:solidFill>
                <a:schemeClr val="bg1"/>
              </a:solidFill>
              <a:latin typeface="+mn-lt"/>
            </a:rPr>
            <a:t>Sehat</a:t>
          </a:r>
          <a:r>
            <a:rPr lang="en-US" sz="2400" kern="1200" dirty="0">
              <a:solidFill>
                <a:schemeClr val="bg1"/>
              </a:solidFill>
              <a:latin typeface="+mn-lt"/>
            </a:rPr>
            <a:t>.</a:t>
          </a:r>
        </a:p>
      </dsp:txBody>
      <dsp:txXfrm>
        <a:off x="56084" y="3154367"/>
        <a:ext cx="10863810" cy="1036722"/>
      </dsp:txXfrm>
    </dsp:sp>
    <dsp:sp modelId="{B8B7F9A6-6791-4C04-8853-F2292BABB360}">
      <dsp:nvSpPr>
        <dsp:cNvPr id="0" name=""/>
        <dsp:cNvSpPr/>
      </dsp:nvSpPr>
      <dsp:spPr>
        <a:xfrm>
          <a:off x="0" y="4259436"/>
          <a:ext cx="10975978" cy="114889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kern="1200" dirty="0" err="1">
              <a:latin typeface="+mn-lt"/>
            </a:rPr>
            <a:t>Ketersediaan</a:t>
          </a:r>
          <a:r>
            <a:rPr lang="en-US" sz="2400" kern="1200" dirty="0">
              <a:latin typeface="+mn-lt"/>
            </a:rPr>
            <a:t> SKM </a:t>
          </a:r>
          <a:r>
            <a:rPr lang="en-US" sz="2400" kern="1200" dirty="0" err="1">
              <a:latin typeface="+mn-lt"/>
            </a:rPr>
            <a:t>saat</a:t>
          </a:r>
          <a:r>
            <a:rPr lang="en-US" sz="2400" kern="1200" dirty="0">
              <a:latin typeface="+mn-lt"/>
            </a:rPr>
            <a:t> </a:t>
          </a:r>
          <a:r>
            <a:rPr lang="en-US" sz="2400" kern="1200" dirty="0" err="1">
              <a:latin typeface="+mn-lt"/>
            </a:rPr>
            <a:t>ini</a:t>
          </a:r>
          <a:r>
            <a:rPr lang="en-US" sz="2400" kern="1200" dirty="0">
              <a:latin typeface="+mn-lt"/>
            </a:rPr>
            <a:t> </a:t>
          </a:r>
          <a:r>
            <a:rPr lang="en-US" sz="2400" kern="1200" dirty="0" err="1">
              <a:latin typeface="+mn-lt"/>
            </a:rPr>
            <a:t>belum</a:t>
          </a:r>
          <a:r>
            <a:rPr lang="en-US" sz="2400" kern="1200" dirty="0">
              <a:latin typeface="+mn-lt"/>
            </a:rPr>
            <a:t> </a:t>
          </a:r>
          <a:r>
            <a:rPr lang="en-US" sz="2400" kern="1200" dirty="0" err="1">
              <a:latin typeface="+mn-lt"/>
            </a:rPr>
            <a:t>terdistribusi</a:t>
          </a:r>
          <a:r>
            <a:rPr lang="en-US" sz="2400" kern="1200" dirty="0">
              <a:latin typeface="+mn-lt"/>
            </a:rPr>
            <a:t> </a:t>
          </a:r>
          <a:r>
            <a:rPr lang="en-US" sz="2400" kern="1200" dirty="0" err="1">
              <a:latin typeface="+mn-lt"/>
            </a:rPr>
            <a:t>secara</a:t>
          </a:r>
          <a:r>
            <a:rPr lang="en-US" sz="2400" kern="1200" dirty="0">
              <a:latin typeface="+mn-lt"/>
            </a:rPr>
            <a:t> </a:t>
          </a:r>
          <a:r>
            <a:rPr lang="en-US" sz="2400" kern="1200" dirty="0" err="1">
              <a:latin typeface="+mn-lt"/>
            </a:rPr>
            <a:t>merata</a:t>
          </a:r>
          <a:r>
            <a:rPr lang="en-US" sz="2400" kern="1200" dirty="0">
              <a:latin typeface="+mn-lt"/>
            </a:rPr>
            <a:t> di </a:t>
          </a:r>
          <a:r>
            <a:rPr lang="en-US" sz="2400" kern="1200" dirty="0" err="1">
              <a:latin typeface="+mn-lt"/>
            </a:rPr>
            <a:t>sejumlah</a:t>
          </a:r>
          <a:r>
            <a:rPr lang="en-US" sz="2400" kern="1200" dirty="0">
              <a:latin typeface="+mn-lt"/>
            </a:rPr>
            <a:t> </a:t>
          </a:r>
          <a:r>
            <a:rPr lang="en-US" sz="2400" kern="1200" dirty="0" err="1">
              <a:latin typeface="+mn-lt"/>
            </a:rPr>
            <a:t>wilayah</a:t>
          </a:r>
          <a:r>
            <a:rPr lang="en-US" sz="2400" kern="1200" dirty="0">
              <a:latin typeface="+mn-lt"/>
            </a:rPr>
            <a:t> </a:t>
          </a:r>
          <a:r>
            <a:rPr lang="en-US" sz="2400" kern="1200" dirty="0" err="1">
              <a:latin typeface="+mn-lt"/>
            </a:rPr>
            <a:t>dimana</a:t>
          </a:r>
          <a:r>
            <a:rPr lang="en-US" sz="2400" kern="1200" dirty="0">
              <a:latin typeface="+mn-lt"/>
            </a:rPr>
            <a:t> </a:t>
          </a:r>
          <a:r>
            <a:rPr lang="en-US" sz="2400" kern="1200" dirty="0" err="1">
              <a:latin typeface="+mn-lt"/>
            </a:rPr>
            <a:t>seharusnya</a:t>
          </a:r>
          <a:r>
            <a:rPr lang="en-US" sz="2400" kern="1200" dirty="0">
              <a:latin typeface="+mn-lt"/>
            </a:rPr>
            <a:t> </a:t>
          </a:r>
          <a:r>
            <a:rPr lang="en-US" sz="2400" kern="1200" dirty="0" err="1">
              <a:latin typeface="+mn-lt"/>
            </a:rPr>
            <a:t>dibutuhkan</a:t>
          </a:r>
          <a:r>
            <a:rPr lang="en-US" sz="2400" kern="1200" dirty="0">
              <a:latin typeface="+mn-lt"/>
            </a:rPr>
            <a:t> </a:t>
          </a:r>
        </a:p>
        <a:p>
          <a:pPr lvl="0" algn="ctr" defTabSz="1066800">
            <a:lnSpc>
              <a:spcPct val="90000"/>
            </a:lnSpc>
            <a:spcBef>
              <a:spcPct val="0"/>
            </a:spcBef>
            <a:spcAft>
              <a:spcPct val="35000"/>
            </a:spcAft>
          </a:pPr>
          <a:r>
            <a:rPr lang="en-US" sz="2400" b="1" kern="1200" dirty="0">
              <a:solidFill>
                <a:srgbClr val="FF0000"/>
              </a:solidFill>
              <a:latin typeface="+mn-lt"/>
            </a:rPr>
            <a:t>1 DESA/KELURAHAN 1 SARJANA KESEHATAN MASYARAKAT</a:t>
          </a:r>
          <a:endParaRPr lang="en-US" sz="500" b="1" kern="1200" dirty="0">
            <a:solidFill>
              <a:srgbClr val="FF0000"/>
            </a:solidFill>
            <a:latin typeface="+mn-lt"/>
          </a:endParaRPr>
        </a:p>
      </dsp:txBody>
      <dsp:txXfrm>
        <a:off x="56084" y="4315520"/>
        <a:ext cx="10863810" cy="103672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4">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E8FA6-DBB0-4840-8BBA-84C590D67836}" type="datetimeFigureOut">
              <a:rPr lang="en-US" smtClean="0"/>
              <a:pPr/>
              <a:t>10/15/2018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AD79D-CCC3-4CFE-84A3-279B95EF2F03}" type="slidenum">
              <a:rPr lang="en-US" smtClean="0"/>
              <a:pPr/>
              <a:t>‹#›</a:t>
            </a:fld>
            <a:endParaRPr lang="en-US"/>
          </a:p>
        </p:txBody>
      </p:sp>
    </p:spTree>
    <p:extLst>
      <p:ext uri="{BB962C8B-B14F-4D97-AF65-F5344CB8AC3E}">
        <p14:creationId xmlns:p14="http://schemas.microsoft.com/office/powerpoint/2010/main" val="123371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3794BA-BF66-47B2-AE04-B4838A6C5A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649732D-0968-402A-9741-3467B587FD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D3DDC56-7C10-4E6F-98EF-C6249CCA3165}"/>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5" name="Footer Placeholder 4">
            <a:extLst>
              <a:ext uri="{FF2B5EF4-FFF2-40B4-BE49-F238E27FC236}">
                <a16:creationId xmlns="" xmlns:a16="http://schemas.microsoft.com/office/drawing/2014/main" id="{7E9B80F4-06B9-413D-BA7F-AB7A822F6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B1B5B8-BA7D-4AE2-99B8-9762265B9193}"/>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559962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A2B44F-018C-4041-91DD-5B7CCFD53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5F4AE92-03BC-4D93-8A14-67A3FF16FF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AA2E42-4AB0-446D-9A89-3492ABBBF2DA}"/>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5" name="Footer Placeholder 4">
            <a:extLst>
              <a:ext uri="{FF2B5EF4-FFF2-40B4-BE49-F238E27FC236}">
                <a16:creationId xmlns="" xmlns:a16="http://schemas.microsoft.com/office/drawing/2014/main" id="{5C2DA329-7222-446F-8852-089539A8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1E43C41-6F1E-424A-9C06-6297E28D50D4}"/>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352169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87E2F65-289B-43EB-9534-A763773FD9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0C54C9-8E9E-43FA-9C35-BBA7FE2A3E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873458-3723-4758-9EB1-BE93714DBE16}"/>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5" name="Footer Placeholder 4">
            <a:extLst>
              <a:ext uri="{FF2B5EF4-FFF2-40B4-BE49-F238E27FC236}">
                <a16:creationId xmlns="" xmlns:a16="http://schemas.microsoft.com/office/drawing/2014/main" id="{B0A36D96-77BA-44AE-8299-EF3D1810F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D35981-AC6B-4AC2-AF8A-1D96DECFA7F9}"/>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22480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Kuliah Umum SDM Kesehatan;Kebidanan 6916</a:t>
            </a:r>
          </a:p>
        </p:txBody>
      </p:sp>
      <p:sp>
        <p:nvSpPr>
          <p:cNvPr id="5" name="Rectangle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2E0A0-C266-4798-8C8F-B9F91E9DA37E}" type="slidenum">
              <a:rPr kumimoji="0" lang="en-US" sz="1867"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610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120904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13" name="Rectangle 112"/>
          <p:cNvSpPr/>
          <p:nvPr/>
        </p:nvSpPr>
        <p:spPr>
          <a:xfrm>
            <a:off x="0" y="1905000"/>
            <a:ext cx="6604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grpSp>
        <p:nvGrpSpPr>
          <p:cNvPr id="94" name="Group 93"/>
          <p:cNvGrpSpPr/>
          <p:nvPr/>
        </p:nvGrpSpPr>
        <p:grpSpPr>
          <a:xfrm>
            <a:off x="0" y="2057400"/>
            <a:ext cx="6401859"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304800" y="2130426"/>
            <a:ext cx="58928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304800" y="3733800"/>
            <a:ext cx="58928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8012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9102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2" y="-30478"/>
            <a:ext cx="120903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12192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cxnSp>
        <p:nvCxnSpPr>
          <p:cNvPr id="96" name="Straight Connector 95"/>
          <p:cNvCxnSpPr/>
          <p:nvPr/>
        </p:nvCxnSpPr>
        <p:spPr>
          <a:xfrm>
            <a:off x="0" y="4387368"/>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5621365"/>
            <a:ext cx="110744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609600" y="4463568"/>
            <a:ext cx="110744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60149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110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3116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8941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820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8050F9-0C60-4ACD-8DC0-E1F59BD0C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655A97-BAC6-4D27-98B8-B11BC72006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AECE85-C454-426A-B152-471B506209B3}"/>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5" name="Footer Placeholder 4">
            <a:extLst>
              <a:ext uri="{FF2B5EF4-FFF2-40B4-BE49-F238E27FC236}">
                <a16:creationId xmlns="" xmlns:a16="http://schemas.microsoft.com/office/drawing/2014/main" id="{77C52BC3-61C8-413D-9CA1-79F6024CE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D51624-5B69-495E-9808-73D857D70D58}"/>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3166450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273051"/>
            <a:ext cx="7315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7" name="Rectangle 36"/>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cxnSp>
        <p:nvCxnSpPr>
          <p:cNvPr id="39" name="Straight Connector 38"/>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3200" y="1901952"/>
            <a:ext cx="316992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203200" y="3273552"/>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3543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267200" y="381000"/>
            <a:ext cx="74168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3" name="Rectangle 32"/>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cxnSp>
        <p:nvCxnSpPr>
          <p:cNvPr id="34" name="Straight Connector 33"/>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7264" y="1905000"/>
            <a:ext cx="316992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203200" y="3276600"/>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9129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689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2364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1"/>
            <a:ext cx="10972800" cy="582613"/>
          </a:xfrm>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E86EBAF6-4888-4391-A0B6-761D7F12E9C2}" type="slidenum">
              <a:rPr lang="en-US" altLang="zh-CN"/>
              <a:pPr>
                <a:defRPr/>
              </a:pPr>
              <a:t>‹#›</a:t>
            </a:fld>
            <a:endParaRPr lang="en-US" altLang="zh-CN"/>
          </a:p>
        </p:txBody>
      </p:sp>
    </p:spTree>
    <p:extLst>
      <p:ext uri="{BB962C8B-B14F-4D97-AF65-F5344CB8AC3E}">
        <p14:creationId xmlns:p14="http://schemas.microsoft.com/office/powerpoint/2010/main" val="1311017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30866-7703-4558-BB5F-6736193D6A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9668AFE-F982-4EFD-B064-B4BC3232B6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6E49DCF-2048-42EA-B6C5-474EAC50A1D0}"/>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5" name="Footer Placeholder 4">
            <a:extLst>
              <a:ext uri="{FF2B5EF4-FFF2-40B4-BE49-F238E27FC236}">
                <a16:creationId xmlns="" xmlns:a16="http://schemas.microsoft.com/office/drawing/2014/main" id="{E36B8850-6C94-4577-9ABE-5B3B182BF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AB2AE17-80D2-47ED-BC29-0100FE613B8F}"/>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23686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E7BBBD-9326-4449-8D50-4FFE2A29F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43B4C2-C69B-4673-A10F-925847CDA8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2A63690-9465-45E0-A442-6FCD28EBB3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559D632-0BCC-4308-8F6E-5CF7AE872C29}"/>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6" name="Footer Placeholder 5">
            <a:extLst>
              <a:ext uri="{FF2B5EF4-FFF2-40B4-BE49-F238E27FC236}">
                <a16:creationId xmlns="" xmlns:a16="http://schemas.microsoft.com/office/drawing/2014/main" id="{EC5FD998-D3BF-410A-9EC9-76D4EEF3A2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C7EEA26-88A3-43CE-BE57-FC5D955CBA4F}"/>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415470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644B54-3FB1-45AF-A9AD-7028E75E5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EA227F2-F15B-49C4-8328-0BCD9EDD8C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CF067F9-C3FA-4D94-AF7E-8AA6136B70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56207AA-B603-46BF-851A-99D606459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6049B6DA-C010-4E55-B79C-C872A7C795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DAD61D9-947D-4AE6-A967-5256781DE759}"/>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8" name="Footer Placeholder 7">
            <a:extLst>
              <a:ext uri="{FF2B5EF4-FFF2-40B4-BE49-F238E27FC236}">
                <a16:creationId xmlns="" xmlns:a16="http://schemas.microsoft.com/office/drawing/2014/main" id="{AF7D461D-7EDC-4038-8EE9-B8D98F0604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0274529-1FA8-455A-B51F-4F5C950CB818}"/>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42237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CA2D78-09D1-4C73-9C17-F356F15B2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288A518-6A3B-4BD4-BD8D-C0A5EA105230}"/>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4" name="Footer Placeholder 3">
            <a:extLst>
              <a:ext uri="{FF2B5EF4-FFF2-40B4-BE49-F238E27FC236}">
                <a16:creationId xmlns="" xmlns:a16="http://schemas.microsoft.com/office/drawing/2014/main" id="{A07EC514-676E-4C96-B0D2-DA313F6CEB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E6BEE39-6857-4D7E-9335-D52B89B49D71}"/>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272580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C7298D6-3D25-486D-B0D5-1806D617E4AF}"/>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3" name="Footer Placeholder 2">
            <a:extLst>
              <a:ext uri="{FF2B5EF4-FFF2-40B4-BE49-F238E27FC236}">
                <a16:creationId xmlns="" xmlns:a16="http://schemas.microsoft.com/office/drawing/2014/main" id="{D66E013C-1359-4BD6-92E9-D4A0A58A0A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AA9A9C5-B869-4049-974C-CD16683F9B9F}"/>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133517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3B90B5-A524-480B-970B-937300A56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8EC7728-82F0-4131-A87F-6338FC4A6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A2B8DB-FA31-4D83-9319-F66B79C8C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9DB315F-60B3-416B-B0C3-76135D85D0E8}"/>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6" name="Footer Placeholder 5">
            <a:extLst>
              <a:ext uri="{FF2B5EF4-FFF2-40B4-BE49-F238E27FC236}">
                <a16:creationId xmlns="" xmlns:a16="http://schemas.microsoft.com/office/drawing/2014/main" id="{F68F7FD8-4757-4603-A909-8BA37D6AA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BB7113E-E951-4755-B5CE-3867411F8401}"/>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412387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D18805-8D9E-4D40-8545-3511472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AB8AF40-A117-4B6B-8826-5A57C14A8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4CEAE4F-B16F-4262-8F20-58C73B4E9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ECC3EAE-1B8A-4AD2-ABF3-852C58F83F10}"/>
              </a:ext>
            </a:extLst>
          </p:cNvPr>
          <p:cNvSpPr>
            <a:spLocks noGrp="1"/>
          </p:cNvSpPr>
          <p:nvPr>
            <p:ph type="dt" sz="half" idx="10"/>
          </p:nvPr>
        </p:nvSpPr>
        <p:spPr/>
        <p:txBody>
          <a:bodyPr/>
          <a:lstStyle/>
          <a:p>
            <a:fld id="{AAF95877-3868-410C-A477-33DEA4FAAAAF}" type="datetimeFigureOut">
              <a:rPr lang="en-US" smtClean="0"/>
              <a:pPr/>
              <a:t>10/15/2018</a:t>
            </a:fld>
            <a:endParaRPr lang="en-US"/>
          </a:p>
        </p:txBody>
      </p:sp>
      <p:sp>
        <p:nvSpPr>
          <p:cNvPr id="6" name="Footer Placeholder 5">
            <a:extLst>
              <a:ext uri="{FF2B5EF4-FFF2-40B4-BE49-F238E27FC236}">
                <a16:creationId xmlns="" xmlns:a16="http://schemas.microsoft.com/office/drawing/2014/main" id="{939AA225-B832-483A-919A-5BD0DE1A6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AC3786B-46A3-4AF8-8F7C-8E29AD0B2432}"/>
              </a:ext>
            </a:extLst>
          </p:cNvPr>
          <p:cNvSpPr>
            <a:spLocks noGrp="1"/>
          </p:cNvSpPr>
          <p:nvPr>
            <p:ph type="sldNum" sz="quarter" idx="12"/>
          </p:nvPr>
        </p:nvSpPr>
        <p:spPr/>
        <p:txBody>
          <a:bodyPr/>
          <a:lstStyle/>
          <a:p>
            <a:fld id="{7354DFCC-BEA6-45C0-B552-B75C8E79F5A6}" type="slidenum">
              <a:rPr lang="en-US" smtClean="0"/>
              <a:pPr/>
              <a:t>‹#›</a:t>
            </a:fld>
            <a:endParaRPr lang="en-US"/>
          </a:p>
        </p:txBody>
      </p:sp>
    </p:spTree>
    <p:extLst>
      <p:ext uri="{BB962C8B-B14F-4D97-AF65-F5344CB8AC3E}">
        <p14:creationId xmlns:p14="http://schemas.microsoft.com/office/powerpoint/2010/main" val="2195620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4E414D-7F22-41B3-8AFC-7925E86CE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46B28EF-C746-416E-8178-68CADFC91A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21C689-C70F-4D79-8F76-B4EB5DB73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95877-3868-410C-A477-33DEA4FAAAAF}" type="datetimeFigureOut">
              <a:rPr lang="en-US" smtClean="0"/>
              <a:pPr/>
              <a:t>10/15/2018</a:t>
            </a:fld>
            <a:endParaRPr lang="en-US"/>
          </a:p>
        </p:txBody>
      </p:sp>
      <p:sp>
        <p:nvSpPr>
          <p:cNvPr id="5" name="Footer Placeholder 4">
            <a:extLst>
              <a:ext uri="{FF2B5EF4-FFF2-40B4-BE49-F238E27FC236}">
                <a16:creationId xmlns="" xmlns:a16="http://schemas.microsoft.com/office/drawing/2014/main" id="{BA965216-1952-4311-809B-2B7431C0D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AF40F57-E672-4D3C-83B4-58E41B4D2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4DFCC-BEA6-45C0-B552-B75C8E79F5A6}" type="slidenum">
              <a:rPr lang="en-US" smtClean="0"/>
              <a:pPr/>
              <a:t>‹#›</a:t>
            </a:fld>
            <a:endParaRPr lang="en-US"/>
          </a:p>
        </p:txBody>
      </p:sp>
    </p:spTree>
    <p:extLst>
      <p:ext uri="{BB962C8B-B14F-4D97-AF65-F5344CB8AC3E}">
        <p14:creationId xmlns:p14="http://schemas.microsoft.com/office/powerpoint/2010/main" val="77016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99136" y="137160"/>
            <a:ext cx="1182624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12409"/>
            <a:ext cx="2844800" cy="365125"/>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pPr/>
              <a:t>10/15/2018</a:t>
            </a:fld>
            <a:endParaRPr lang="en-US"/>
          </a:p>
        </p:txBody>
      </p:sp>
      <p:sp>
        <p:nvSpPr>
          <p:cNvPr id="5" name="Footer Placeholder 4"/>
          <p:cNvSpPr>
            <a:spLocks noGrp="1"/>
          </p:cNvSpPr>
          <p:nvPr>
            <p:ph type="ftr" sz="quarter" idx="3"/>
          </p:nvPr>
        </p:nvSpPr>
        <p:spPr>
          <a:xfrm>
            <a:off x="3774831" y="6312409"/>
            <a:ext cx="4642339"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12409"/>
            <a:ext cx="28448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04887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jpe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2.jpeg"/><Relationship Id="rId7" Type="http://schemas.openxmlformats.org/officeDocument/2006/relationships/diagramQuickStyle" Target="../diagrams/quickStyle3.xml"/><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8.png"/><Relationship Id="rId4" Type="http://schemas.openxmlformats.org/officeDocument/2006/relationships/image" Target="../media/image47.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diagramColors" Target="../diagrams/colors1.xml"/><Relationship Id="rId12" Type="http://schemas.openxmlformats.org/officeDocument/2006/relationships/image" Target="../media/image9.jpeg"/><Relationship Id="rId2" Type="http://schemas.openxmlformats.org/officeDocument/2006/relationships/image" Target="../media/image4.jpeg"/><Relationship Id="rId16"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50.gi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2.jpeg"/><Relationship Id="rId1" Type="http://schemas.openxmlformats.org/officeDocument/2006/relationships/slideLayout" Target="../slideLayouts/slideLayout20.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73.jpeg"/><Relationship Id="rId5" Type="http://schemas.microsoft.com/office/2007/relationships/hdphoto" Target="../media/hdphoto1.wdp"/><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19.jpeg"/><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89.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image" Target="../media/image93.jpeg"/><Relationship Id="rId5" Type="http://schemas.openxmlformats.org/officeDocument/2006/relationships/diagramQuickStyle" Target="../diagrams/quickStyle5.xml"/><Relationship Id="rId10" Type="http://schemas.openxmlformats.org/officeDocument/2006/relationships/image" Target="../media/image92.png"/><Relationship Id="rId4" Type="http://schemas.openxmlformats.org/officeDocument/2006/relationships/diagramLayout" Target="../diagrams/layout5.xml"/><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2.jpeg"/><Relationship Id="rId1" Type="http://schemas.openxmlformats.org/officeDocument/2006/relationships/slideLayout" Target="../slideLayouts/slideLayout19.xml"/><Relationship Id="rId5" Type="http://schemas.openxmlformats.org/officeDocument/2006/relationships/image" Target="../media/image94.jpe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2.jpe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3.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105.jpeg"/><Relationship Id="rId4" Type="http://schemas.openxmlformats.org/officeDocument/2006/relationships/hyperlink" Target="http://www.who.int/hrh/resources/online_consult-globstrat_hrh/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8.jpeg"/><Relationship Id="rId1" Type="http://schemas.openxmlformats.org/officeDocument/2006/relationships/slideLayout" Target="../slideLayouts/slideLayout14.xml"/><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diagramColors" Target="../diagrams/colors7.xml"/><Relationship Id="rId11" Type="http://schemas.openxmlformats.org/officeDocument/2006/relationships/image" Target="../media/image118.jpeg"/><Relationship Id="rId5" Type="http://schemas.openxmlformats.org/officeDocument/2006/relationships/diagramQuickStyle" Target="../diagrams/quickStyle7.xml"/><Relationship Id="rId10" Type="http://schemas.openxmlformats.org/officeDocument/2006/relationships/image" Target="../media/image117.jpeg"/><Relationship Id="rId4" Type="http://schemas.openxmlformats.org/officeDocument/2006/relationships/diagramLayout" Target="../diagrams/layout7.xml"/><Relationship Id="rId9"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120.gi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1015FCA-7948-4E2A-91C3-31359A076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671" y="1942048"/>
            <a:ext cx="2786658" cy="3938490"/>
          </a:xfrm>
          <a:prstGeom prst="rect">
            <a:avLst/>
          </a:prstGeom>
          <a:ln>
            <a:noFill/>
          </a:ln>
          <a:effectLst>
            <a:softEdge rad="112500"/>
          </a:effectLst>
        </p:spPr>
      </p:pic>
      <p:sp>
        <p:nvSpPr>
          <p:cNvPr id="18" name="Flowchart: Alternate Process 17">
            <a:extLst>
              <a:ext uri="{FF2B5EF4-FFF2-40B4-BE49-F238E27FC236}">
                <a16:creationId xmlns="" xmlns:a16="http://schemas.microsoft.com/office/drawing/2014/main" id="{97BF270F-6CDA-4550-847F-38B4E33860F1}"/>
              </a:ext>
            </a:extLst>
          </p:cNvPr>
          <p:cNvSpPr/>
          <p:nvPr/>
        </p:nvSpPr>
        <p:spPr>
          <a:xfrm>
            <a:off x="4465263" y="3595221"/>
            <a:ext cx="7047876" cy="982597"/>
          </a:xfrm>
          <a:prstGeom prst="flowChartAlternateProcess">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Aharoni" panose="02010803020104030203" pitchFamily="2" charset="-79"/>
              <a:cs typeface="Aharoni" panose="02010803020104030203" pitchFamily="2" charset="-79"/>
            </a:endParaRPr>
          </a:p>
        </p:txBody>
      </p:sp>
      <p:sp>
        <p:nvSpPr>
          <p:cNvPr id="5" name="Frame 4">
            <a:extLst>
              <a:ext uri="{FF2B5EF4-FFF2-40B4-BE49-F238E27FC236}">
                <a16:creationId xmlns="" xmlns:a16="http://schemas.microsoft.com/office/drawing/2014/main" id="{F7C29704-73CC-4A3B-8D92-6184D3328EF4}"/>
              </a:ext>
            </a:extLst>
          </p:cNvPr>
          <p:cNvSpPr/>
          <p:nvPr/>
        </p:nvSpPr>
        <p:spPr>
          <a:xfrm>
            <a:off x="0" y="0"/>
            <a:ext cx="12192000" cy="6858000"/>
          </a:xfrm>
          <a:prstGeom prst="frame">
            <a:avLst>
              <a:gd name="adj1" fmla="val 4771"/>
            </a:avLst>
          </a:prstGeom>
          <a:gradFill flip="none" rotWithShape="1">
            <a:gsLst>
              <a:gs pos="0">
                <a:srgbClr val="002060"/>
              </a:gs>
              <a:gs pos="48000">
                <a:schemeClr val="accent5">
                  <a:lumMod val="97000"/>
                  <a:lumOff val="3000"/>
                </a:schemeClr>
              </a:gs>
              <a:gs pos="100000">
                <a:schemeClr val="accent5">
                  <a:lumMod val="60000"/>
                  <a:lumOff val="40000"/>
                </a:schemeClr>
              </a:gs>
            </a:gsLst>
            <a:lin ang="13500000" scaled="1"/>
            <a:tileRect/>
          </a:gradFill>
          <a:ln>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a:extLst>
              <a:ext uri="{FF2B5EF4-FFF2-40B4-BE49-F238E27FC236}">
                <a16:creationId xmlns="" xmlns:a16="http://schemas.microsoft.com/office/drawing/2014/main" id="{52E16F96-D25F-4796-ACB2-1EA81B0F4D0C}"/>
              </a:ext>
            </a:extLst>
          </p:cNvPr>
          <p:cNvPicPr>
            <a:picLocks noChangeAspect="1"/>
          </p:cNvPicPr>
          <p:nvPr/>
        </p:nvPicPr>
        <p:blipFill rotWithShape="1">
          <a:blip r:embed="rId4">
            <a:extLst>
              <a:ext uri="{28A0092B-C50C-407E-A947-70E740481C1C}">
                <a14:useLocalDpi xmlns:a14="http://schemas.microsoft.com/office/drawing/2010/main" val="0"/>
              </a:ext>
            </a:extLst>
          </a:blip>
          <a:srcRect t="-4264" r="41747"/>
          <a:stretch/>
        </p:blipFill>
        <p:spPr>
          <a:xfrm>
            <a:off x="468984" y="491790"/>
            <a:ext cx="1922358" cy="1254357"/>
          </a:xfrm>
          <a:prstGeom prst="rect">
            <a:avLst/>
          </a:prstGeom>
        </p:spPr>
      </p:pic>
      <p:sp>
        <p:nvSpPr>
          <p:cNvPr id="19" name="Rectangle 18">
            <a:extLst>
              <a:ext uri="{FF2B5EF4-FFF2-40B4-BE49-F238E27FC236}">
                <a16:creationId xmlns="" xmlns:a16="http://schemas.microsoft.com/office/drawing/2014/main" id="{0FF75D11-4A88-4B0E-9DA6-2F355E4E80C2}"/>
              </a:ext>
            </a:extLst>
          </p:cNvPr>
          <p:cNvSpPr/>
          <p:nvPr/>
        </p:nvSpPr>
        <p:spPr>
          <a:xfrm>
            <a:off x="4465263" y="3828301"/>
            <a:ext cx="7047876" cy="479808"/>
          </a:xfrm>
          <a:prstGeom prst="rect">
            <a:avLst/>
          </a:prstGeom>
          <a:noFill/>
        </p:spPr>
        <p:txBody>
          <a:bodyPr wrap="square" lIns="109408" tIns="54704" rIns="109408" bIns="54704">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Prof. Dr. Ridwan </a:t>
            </a:r>
            <a:r>
              <a:rPr kumimoji="0" lang="en-US" sz="2400" b="0" i="0" u="none" strike="noStrike" kern="1200" cap="none" spc="0" normalizeH="0" baseline="0" noProof="0" dirty="0" err="1">
                <a:ln>
                  <a:noFill/>
                </a:ln>
                <a:solidFill>
                  <a:schemeClr val="bg1"/>
                </a:solidFill>
                <a:effectLst/>
                <a:uLnTx/>
                <a:uFillTx/>
                <a:latin typeface="Trebuchet MS" panose="020B0603020202020204" pitchFamily="34" charset="0"/>
                <a:ea typeface="+mn-ea"/>
                <a:cs typeface="+mn-cs"/>
              </a:rPr>
              <a:t>Amiruddin</a:t>
            </a:r>
            <a:r>
              <a:rPr kumimoji="0" lang="en-US" sz="24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SKM, </a:t>
            </a:r>
            <a:r>
              <a:rPr kumimoji="0" lang="en-US" sz="2400" b="0" i="0" u="none" strike="noStrike" kern="1200" cap="none" spc="0" normalizeH="0" baseline="0" noProof="0" dirty="0" err="1">
                <a:ln>
                  <a:noFill/>
                </a:ln>
                <a:solidFill>
                  <a:schemeClr val="bg1"/>
                </a:solidFill>
                <a:effectLst/>
                <a:uLnTx/>
                <a:uFillTx/>
                <a:latin typeface="Trebuchet MS" panose="020B0603020202020204" pitchFamily="34" charset="0"/>
                <a:ea typeface="+mn-ea"/>
                <a:cs typeface="+mn-cs"/>
              </a:rPr>
              <a:t>M.Kes</a:t>
            </a:r>
            <a:r>
              <a:rPr kumimoji="0" lang="en-US" sz="24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M.Sc.PH</a:t>
            </a:r>
          </a:p>
        </p:txBody>
      </p:sp>
      <p:sp>
        <p:nvSpPr>
          <p:cNvPr id="23" name="TextBox 22">
            <a:extLst>
              <a:ext uri="{FF2B5EF4-FFF2-40B4-BE49-F238E27FC236}">
                <a16:creationId xmlns="" xmlns:a16="http://schemas.microsoft.com/office/drawing/2014/main" id="{B18298BA-EDCE-481A-BBC6-7FF8036C3885}"/>
              </a:ext>
            </a:extLst>
          </p:cNvPr>
          <p:cNvSpPr txBox="1"/>
          <p:nvPr/>
        </p:nvSpPr>
        <p:spPr>
          <a:xfrm>
            <a:off x="3875002" y="2792281"/>
            <a:ext cx="3631122" cy="369332"/>
          </a:xfrm>
          <a:prstGeom prst="rect">
            <a:avLst/>
          </a:prstGeom>
          <a:noFill/>
        </p:spPr>
        <p:txBody>
          <a:bodyPr wrap="none" rtlCol="0">
            <a:spAutoFit/>
          </a:bodyPr>
          <a:lstStyle/>
          <a:p>
            <a:r>
              <a:rPr lang="en-US" b="1" dirty="0">
                <a:solidFill>
                  <a:sysClr val="windowText" lastClr="000000"/>
                </a:solidFill>
                <a:latin typeface="Arial Monospaced" panose="020B0609020202030204" pitchFamily="49" charset="0"/>
              </a:rPr>
              <a:t>Semarang, 16 </a:t>
            </a:r>
            <a:r>
              <a:rPr lang="en-US" b="1" dirty="0" err="1">
                <a:solidFill>
                  <a:sysClr val="windowText" lastClr="000000"/>
                </a:solidFill>
                <a:latin typeface="Arial Monospaced" panose="020B0609020202030204" pitchFamily="49" charset="0"/>
              </a:rPr>
              <a:t>Oktober</a:t>
            </a:r>
            <a:r>
              <a:rPr lang="en-US" b="1" dirty="0">
                <a:solidFill>
                  <a:sysClr val="windowText" lastClr="000000"/>
                </a:solidFill>
                <a:latin typeface="Arial Monospaced" panose="020B0609020202030204" pitchFamily="49" charset="0"/>
              </a:rPr>
              <a:t> 2018</a:t>
            </a:r>
          </a:p>
        </p:txBody>
      </p:sp>
      <p:sp>
        <p:nvSpPr>
          <p:cNvPr id="22" name="TextBox 21">
            <a:extLst>
              <a:ext uri="{FF2B5EF4-FFF2-40B4-BE49-F238E27FC236}">
                <a16:creationId xmlns="" xmlns:a16="http://schemas.microsoft.com/office/drawing/2014/main" id="{129F0783-0D91-46B2-A97D-5D236B8D9D77}"/>
              </a:ext>
            </a:extLst>
          </p:cNvPr>
          <p:cNvSpPr txBox="1"/>
          <p:nvPr/>
        </p:nvSpPr>
        <p:spPr>
          <a:xfrm>
            <a:off x="-4911172" y="6483925"/>
            <a:ext cx="17103171"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Schoolbook" panose="02040604050505020304" pitchFamily="18" charset="0"/>
                <a:ea typeface="Arial Unicode MS" pitchFamily="34" charset="-128"/>
                <a:cs typeface="Arial Unicode MS" pitchFamily="34" charset="-128"/>
              </a:rPr>
              <a:t>Email: ridwan.amiruddin@gmail.com, Mobile: 08164384965</a:t>
            </a:r>
          </a:p>
        </p:txBody>
      </p:sp>
      <p:sp>
        <p:nvSpPr>
          <p:cNvPr id="33" name="TextBox 32">
            <a:extLst>
              <a:ext uri="{FF2B5EF4-FFF2-40B4-BE49-F238E27FC236}">
                <a16:creationId xmlns="" xmlns:a16="http://schemas.microsoft.com/office/drawing/2014/main" id="{0CD5728D-231B-4397-9767-C52B10D25BE8}"/>
              </a:ext>
            </a:extLst>
          </p:cNvPr>
          <p:cNvSpPr txBox="1"/>
          <p:nvPr/>
        </p:nvSpPr>
        <p:spPr>
          <a:xfrm>
            <a:off x="2718945" y="1118969"/>
            <a:ext cx="6130636" cy="1569660"/>
          </a:xfrm>
          <a:prstGeom prst="rect">
            <a:avLst/>
          </a:prstGeom>
          <a:noFill/>
        </p:spPr>
        <p:txBody>
          <a:bodyPr wrap="square" rtlCol="0">
            <a:spAutoFit/>
          </a:bodyPr>
          <a:lstStyle/>
          <a:p>
            <a:pPr algn="ctr"/>
            <a:r>
              <a:rPr lang="sv-SE" sz="3200" b="1" dirty="0">
                <a:latin typeface="Constantia" pitchFamily="18" charset="0"/>
                <a:ea typeface="Arial Unicode MS" pitchFamily="34" charset="-128"/>
                <a:cs typeface="Arial Unicode MS" pitchFamily="34" charset="-128"/>
              </a:rPr>
              <a:t>PERAN DAN TANTANGAN SKM DI ERA JAMINAN KESEHATAN NASIONAL</a:t>
            </a:r>
          </a:p>
        </p:txBody>
      </p:sp>
      <p:sp>
        <p:nvSpPr>
          <p:cNvPr id="7" name="Flowchart: Sort 6">
            <a:extLst>
              <a:ext uri="{FF2B5EF4-FFF2-40B4-BE49-F238E27FC236}">
                <a16:creationId xmlns="" xmlns:a16="http://schemas.microsoft.com/office/drawing/2014/main" id="{F7F7CD9C-7B38-44D3-A1B1-BE2A19B73CFB}"/>
              </a:ext>
            </a:extLst>
          </p:cNvPr>
          <p:cNvSpPr/>
          <p:nvPr/>
        </p:nvSpPr>
        <p:spPr>
          <a:xfrm rot="2820136">
            <a:off x="4696908" y="4791616"/>
            <a:ext cx="272714" cy="333359"/>
          </a:xfrm>
          <a:prstGeom prst="flowChartSo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8B455D8C-1A40-4093-986E-79B167DC6258}"/>
              </a:ext>
            </a:extLst>
          </p:cNvPr>
          <p:cNvSpPr/>
          <p:nvPr/>
        </p:nvSpPr>
        <p:spPr>
          <a:xfrm>
            <a:off x="5048163" y="4804799"/>
            <a:ext cx="2638030" cy="369332"/>
          </a:xfrm>
          <a:prstGeom prst="rect">
            <a:avLst/>
          </a:prstGeom>
        </p:spPr>
        <p:txBody>
          <a:bodyPr wrap="none">
            <a:spAutoFit/>
          </a:bodyPr>
          <a:lstStyle/>
          <a:p>
            <a:pPr algn="ctr"/>
            <a:r>
              <a:rPr lang="en-US" dirty="0" err="1">
                <a:ln w="0"/>
                <a:effectLst>
                  <a:outerShdw blurRad="38100" dist="25400" dir="5400000" algn="ctr" rotWithShape="0">
                    <a:srgbClr val="6E747A">
                      <a:alpha val="43000"/>
                    </a:srgbClr>
                  </a:outerShdw>
                </a:effectLst>
                <a:latin typeface="Trebuchet MS" panose="020B0603020202020204" pitchFamily="34" charset="0"/>
              </a:rPr>
              <a:t>Ketua</a:t>
            </a:r>
            <a:r>
              <a:rPr lang="en-US" dirty="0">
                <a:ln w="0"/>
                <a:effectLst>
                  <a:outerShdw blurRad="38100" dist="25400" dir="5400000" algn="ctr" rotWithShape="0">
                    <a:srgbClr val="6E747A">
                      <a:alpha val="43000"/>
                    </a:srgbClr>
                  </a:outerShdw>
                </a:effectLst>
                <a:latin typeface="Trebuchet MS" panose="020B0603020202020204" pitchFamily="34" charset="0"/>
              </a:rPr>
              <a:t> </a:t>
            </a:r>
            <a:r>
              <a:rPr lang="en-US" dirty="0" err="1">
                <a:ln w="0"/>
                <a:effectLst>
                  <a:outerShdw blurRad="38100" dist="25400" dir="5400000" algn="ctr" rotWithShape="0">
                    <a:srgbClr val="6E747A">
                      <a:alpha val="43000"/>
                    </a:srgbClr>
                  </a:outerShdw>
                </a:effectLst>
                <a:latin typeface="Trebuchet MS" panose="020B0603020202020204" pitchFamily="34" charset="0"/>
              </a:rPr>
              <a:t>Umum</a:t>
            </a:r>
            <a:r>
              <a:rPr lang="en-US" dirty="0">
                <a:ln w="0"/>
                <a:effectLst>
                  <a:outerShdw blurRad="38100" dist="25400" dir="5400000" algn="ctr" rotWithShape="0">
                    <a:srgbClr val="6E747A">
                      <a:alpha val="43000"/>
                    </a:srgbClr>
                  </a:outerShdw>
                </a:effectLst>
                <a:latin typeface="Trebuchet MS" panose="020B0603020202020204" pitchFamily="34" charset="0"/>
              </a:rPr>
              <a:t> PERSAKMI </a:t>
            </a:r>
          </a:p>
        </p:txBody>
      </p:sp>
      <p:sp>
        <p:nvSpPr>
          <p:cNvPr id="43" name="Flowchart: Sort 42">
            <a:extLst>
              <a:ext uri="{FF2B5EF4-FFF2-40B4-BE49-F238E27FC236}">
                <a16:creationId xmlns="" xmlns:a16="http://schemas.microsoft.com/office/drawing/2014/main" id="{C5A5158E-4633-4A16-B421-1A2037AE7C73}"/>
              </a:ext>
            </a:extLst>
          </p:cNvPr>
          <p:cNvSpPr/>
          <p:nvPr/>
        </p:nvSpPr>
        <p:spPr>
          <a:xfrm rot="2820136">
            <a:off x="4696910" y="5435783"/>
            <a:ext cx="272714" cy="333359"/>
          </a:xfrm>
          <a:prstGeom prst="flowChartSo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 xmlns:a16="http://schemas.microsoft.com/office/drawing/2014/main" id="{4DD72ECF-C175-4955-8707-E689B2262AE1}"/>
              </a:ext>
            </a:extLst>
          </p:cNvPr>
          <p:cNvSpPr/>
          <p:nvPr/>
        </p:nvSpPr>
        <p:spPr>
          <a:xfrm>
            <a:off x="5048163" y="5412412"/>
            <a:ext cx="4217373" cy="369332"/>
          </a:xfrm>
          <a:prstGeom prst="rect">
            <a:avLst/>
          </a:prstGeom>
        </p:spPr>
        <p:txBody>
          <a:bodyPr wrap="none">
            <a:spAutoFit/>
          </a:bodyPr>
          <a:lstStyle/>
          <a:p>
            <a:pPr algn="ctr"/>
            <a:r>
              <a:rPr lang="en-US" dirty="0" err="1">
                <a:ln w="0"/>
                <a:effectLst>
                  <a:outerShdw blurRad="38100" dist="25400" dir="5400000" algn="ctr" rotWithShape="0">
                    <a:srgbClr val="6E747A">
                      <a:alpha val="43000"/>
                    </a:srgbClr>
                  </a:outerShdw>
                </a:effectLst>
                <a:latin typeface="Trebuchet MS" panose="020B0603020202020204" pitchFamily="34" charset="0"/>
              </a:rPr>
              <a:t>Ketua</a:t>
            </a:r>
            <a:r>
              <a:rPr lang="en-US" dirty="0">
                <a:ln w="0"/>
                <a:effectLst>
                  <a:outerShdw blurRad="38100" dist="25400" dir="5400000" algn="ctr" rotWithShape="0">
                    <a:srgbClr val="6E747A">
                      <a:alpha val="43000"/>
                    </a:srgbClr>
                  </a:outerShdw>
                </a:effectLst>
                <a:latin typeface="Trebuchet MS" panose="020B0603020202020204" pitchFamily="34" charset="0"/>
              </a:rPr>
              <a:t> </a:t>
            </a:r>
            <a:r>
              <a:rPr lang="en-US" dirty="0" err="1" smtClean="0">
                <a:ln w="0"/>
                <a:effectLst>
                  <a:outerShdw blurRad="38100" dist="25400" dir="5400000" algn="ctr" rotWithShape="0">
                    <a:srgbClr val="6E747A">
                      <a:alpha val="43000"/>
                    </a:srgbClr>
                  </a:outerShdw>
                </a:effectLst>
                <a:latin typeface="Trebuchet MS" panose="020B0603020202020204" pitchFamily="34" charset="0"/>
              </a:rPr>
              <a:t>Prodi</a:t>
            </a:r>
            <a:r>
              <a:rPr lang="en-US" dirty="0" smtClean="0">
                <a:ln w="0"/>
                <a:effectLst>
                  <a:outerShdw blurRad="38100" dist="25400" dir="5400000" algn="ctr" rotWithShape="0">
                    <a:srgbClr val="6E747A">
                      <a:alpha val="43000"/>
                    </a:srgbClr>
                  </a:outerShdw>
                </a:effectLst>
                <a:latin typeface="Trebuchet MS" panose="020B0603020202020204" pitchFamily="34" charset="0"/>
              </a:rPr>
              <a:t>  </a:t>
            </a:r>
            <a:r>
              <a:rPr lang="en-US" dirty="0" err="1" smtClean="0">
                <a:ln w="0"/>
                <a:effectLst>
                  <a:outerShdw blurRad="38100" dist="25400" dir="5400000" algn="ctr" rotWithShape="0">
                    <a:srgbClr val="6E747A">
                      <a:alpha val="43000"/>
                    </a:srgbClr>
                  </a:outerShdw>
                </a:effectLst>
                <a:latin typeface="Trebuchet MS" panose="020B0603020202020204" pitchFamily="34" charset="0"/>
              </a:rPr>
              <a:t>Doktoral</a:t>
            </a:r>
            <a:r>
              <a:rPr lang="en-US" dirty="0" smtClean="0">
                <a:ln w="0"/>
                <a:effectLst>
                  <a:outerShdw blurRad="38100" dist="25400" dir="5400000" algn="ctr" rotWithShape="0">
                    <a:srgbClr val="6E747A">
                      <a:alpha val="43000"/>
                    </a:srgbClr>
                  </a:outerShdw>
                </a:effectLst>
                <a:latin typeface="Trebuchet MS" panose="020B0603020202020204" pitchFamily="34" charset="0"/>
              </a:rPr>
              <a:t> IKM - FKM </a:t>
            </a:r>
            <a:r>
              <a:rPr lang="en-US" dirty="0">
                <a:ln w="0"/>
                <a:effectLst>
                  <a:outerShdw blurRad="38100" dist="25400" dir="5400000" algn="ctr" rotWithShape="0">
                    <a:srgbClr val="6E747A">
                      <a:alpha val="43000"/>
                    </a:srgbClr>
                  </a:outerShdw>
                </a:effectLst>
                <a:latin typeface="Trebuchet MS" panose="020B0603020202020204" pitchFamily="34" charset="0"/>
              </a:rPr>
              <a:t>UNHAS</a:t>
            </a:r>
          </a:p>
        </p:txBody>
      </p:sp>
      <p:sp>
        <p:nvSpPr>
          <p:cNvPr id="45" name="Flowchart: Sort 44">
            <a:extLst>
              <a:ext uri="{FF2B5EF4-FFF2-40B4-BE49-F238E27FC236}">
                <a16:creationId xmlns="" xmlns:a16="http://schemas.microsoft.com/office/drawing/2014/main" id="{3B685009-6A35-454A-894C-674570918C72}"/>
              </a:ext>
            </a:extLst>
          </p:cNvPr>
          <p:cNvSpPr/>
          <p:nvPr/>
        </p:nvSpPr>
        <p:spPr>
          <a:xfrm rot="2820136">
            <a:off x="4696909" y="6102926"/>
            <a:ext cx="272714" cy="333359"/>
          </a:xfrm>
          <a:prstGeom prst="flowChartSo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3AE22BC1-1D9B-4C26-9103-545F3863DFF1}"/>
              </a:ext>
            </a:extLst>
          </p:cNvPr>
          <p:cNvSpPr/>
          <p:nvPr/>
        </p:nvSpPr>
        <p:spPr>
          <a:xfrm>
            <a:off x="4923314" y="6054143"/>
            <a:ext cx="6589825" cy="369332"/>
          </a:xfrm>
          <a:prstGeom prst="rect">
            <a:avLst/>
          </a:prstGeom>
        </p:spPr>
        <p:txBody>
          <a:bodyPr wrap="square">
            <a:spAutoFit/>
          </a:bodyPr>
          <a:lstStyle/>
          <a:p>
            <a:pPr algn="ctr"/>
            <a:r>
              <a:rPr lang="en-US" dirty="0" err="1">
                <a:ln w="0"/>
                <a:effectLst>
                  <a:outerShdw blurRad="38100" dist="25400" dir="5400000" algn="ctr" rotWithShape="0">
                    <a:srgbClr val="6E747A">
                      <a:alpha val="43000"/>
                    </a:srgbClr>
                  </a:outerShdw>
                </a:effectLst>
                <a:latin typeface="Trebuchet MS" panose="020B0603020202020204" pitchFamily="34" charset="0"/>
              </a:rPr>
              <a:t>Ketua</a:t>
            </a:r>
            <a:r>
              <a:rPr lang="en-US" dirty="0">
                <a:ln w="0"/>
                <a:effectLst>
                  <a:outerShdw blurRad="38100" dist="25400" dir="5400000" algn="ctr" rotWithShape="0">
                    <a:srgbClr val="6E747A">
                      <a:alpha val="43000"/>
                    </a:srgbClr>
                  </a:outerShdw>
                </a:effectLst>
                <a:latin typeface="Trebuchet MS" panose="020B0603020202020204" pitchFamily="34" charset="0"/>
              </a:rPr>
              <a:t> </a:t>
            </a:r>
            <a:r>
              <a:rPr lang="en-US" dirty="0" err="1">
                <a:ln w="0"/>
                <a:effectLst>
                  <a:outerShdw blurRad="38100" dist="25400" dir="5400000" algn="ctr" rotWithShape="0">
                    <a:srgbClr val="6E747A">
                      <a:alpha val="43000"/>
                    </a:srgbClr>
                  </a:outerShdw>
                </a:effectLst>
                <a:latin typeface="Trebuchet MS" panose="020B0603020202020204" pitchFamily="34" charset="0"/>
              </a:rPr>
              <a:t>Perhimpunan</a:t>
            </a:r>
            <a:r>
              <a:rPr lang="en-US" dirty="0">
                <a:ln w="0"/>
                <a:effectLst>
                  <a:outerShdw blurRad="38100" dist="25400" dir="5400000" algn="ctr" rotWithShape="0">
                    <a:srgbClr val="6E747A">
                      <a:alpha val="43000"/>
                    </a:srgbClr>
                  </a:outerShdw>
                </a:effectLst>
                <a:latin typeface="Trebuchet MS" panose="020B0603020202020204" pitchFamily="34" charset="0"/>
              </a:rPr>
              <a:t> Ahli </a:t>
            </a:r>
            <a:r>
              <a:rPr lang="en-US" dirty="0" err="1">
                <a:ln w="0"/>
                <a:effectLst>
                  <a:outerShdw blurRad="38100" dist="25400" dir="5400000" algn="ctr" rotWithShape="0">
                    <a:srgbClr val="6E747A">
                      <a:alpha val="43000"/>
                    </a:srgbClr>
                  </a:outerShdw>
                </a:effectLst>
                <a:latin typeface="Trebuchet MS" panose="020B0603020202020204" pitchFamily="34" charset="0"/>
              </a:rPr>
              <a:t>Epidemiologi</a:t>
            </a:r>
            <a:r>
              <a:rPr lang="en-US" dirty="0">
                <a:ln w="0"/>
                <a:effectLst>
                  <a:outerShdw blurRad="38100" dist="25400" dir="5400000" algn="ctr" rotWithShape="0">
                    <a:srgbClr val="6E747A">
                      <a:alpha val="43000"/>
                    </a:srgbClr>
                  </a:outerShdw>
                </a:effectLst>
                <a:latin typeface="Trebuchet MS" panose="020B0603020202020204" pitchFamily="34" charset="0"/>
              </a:rPr>
              <a:t> Indonesia </a:t>
            </a:r>
            <a:r>
              <a:rPr lang="en-US" dirty="0" err="1">
                <a:ln w="0"/>
                <a:effectLst>
                  <a:outerShdw blurRad="38100" dist="25400" dir="5400000" algn="ctr" rotWithShape="0">
                    <a:srgbClr val="6E747A">
                      <a:alpha val="43000"/>
                    </a:srgbClr>
                  </a:outerShdw>
                </a:effectLst>
                <a:latin typeface="Trebuchet MS" panose="020B0603020202020204" pitchFamily="34" charset="0"/>
              </a:rPr>
              <a:t>Cab.Sul-Sel</a:t>
            </a:r>
            <a:endParaRPr lang="en-US" dirty="0">
              <a:ln w="0"/>
              <a:effectLst>
                <a:outerShdw blurRad="38100" dist="25400" dir="5400000" algn="ctr" rotWithShape="0">
                  <a:srgbClr val="6E747A">
                    <a:alpha val="43000"/>
                  </a:srgbClr>
                </a:outerShdw>
              </a:effectLst>
              <a:latin typeface="Trebuchet MS" panose="020B0603020202020204" pitchFamily="34" charset="0"/>
            </a:endParaRPr>
          </a:p>
        </p:txBody>
      </p:sp>
    </p:spTree>
    <p:extLst>
      <p:ext uri="{BB962C8B-B14F-4D97-AF65-F5344CB8AC3E}">
        <p14:creationId xmlns:p14="http://schemas.microsoft.com/office/powerpoint/2010/main" val="266588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0" fill="hold"/>
                                        <p:tgtEl>
                                          <p:spTgt spid="22"/>
                                        </p:tgtEl>
                                        <p:attrNameLst>
                                          <p:attrName>ppt_x</p:attrName>
                                        </p:attrNameLst>
                                      </p:cBhvr>
                                      <p:tavLst>
                                        <p:tav tm="0">
                                          <p:val>
                                            <p:strVal val="1+#ppt_w/2"/>
                                          </p:val>
                                        </p:tav>
                                        <p:tav tm="100000">
                                          <p:val>
                                            <p:strVal val="#ppt_x"/>
                                          </p:val>
                                        </p:tav>
                                      </p:tavLst>
                                    </p:anim>
                                    <p:anim calcmode="lin" valueType="num">
                                      <p:cBhvr additive="base">
                                        <p:cTn id="8" dur="15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EA64A36-5FA1-4A90-B314-B139A5791043}"/>
              </a:ext>
            </a:extLst>
          </p:cNvPr>
          <p:cNvGrpSpPr/>
          <p:nvPr/>
        </p:nvGrpSpPr>
        <p:grpSpPr>
          <a:xfrm>
            <a:off x="-56271" y="0"/>
            <a:ext cx="12248271" cy="6858000"/>
            <a:chOff x="-56271" y="0"/>
            <a:chExt cx="12248271" cy="6858000"/>
          </a:xfrm>
        </p:grpSpPr>
        <p:pic>
          <p:nvPicPr>
            <p:cNvPr id="11" name="Picture 10">
              <a:extLst>
                <a:ext uri="{FF2B5EF4-FFF2-40B4-BE49-F238E27FC236}">
                  <a16:creationId xmlns="" xmlns:a16="http://schemas.microsoft.com/office/drawing/2014/main" id="{A225F863-7A2F-4878-B2FF-C36DD4892AAA}"/>
                </a:ext>
              </a:extLst>
            </p:cNvPr>
            <p:cNvPicPr>
              <a:picLocks noChangeAspect="1"/>
            </p:cNvPicPr>
            <p:nvPr/>
          </p:nvPicPr>
          <p:blipFill rotWithShape="1">
            <a:blip r:embed="rId2">
              <a:extLst>
                <a:ext uri="{28A0092B-C50C-407E-A947-70E740481C1C}">
                  <a14:useLocalDpi xmlns:a14="http://schemas.microsoft.com/office/drawing/2010/main" val="0"/>
                </a:ext>
              </a:extLst>
            </a:blip>
            <a:srcRect t="90118" b="3320"/>
            <a:stretch/>
          </p:blipFill>
          <p:spPr>
            <a:xfrm>
              <a:off x="0" y="6471465"/>
              <a:ext cx="12192000" cy="386535"/>
            </a:xfrm>
            <a:prstGeom prst="rect">
              <a:avLst/>
            </a:prstGeom>
            <a:blipFill>
              <a:blip r:embed="rId2"/>
              <a:stretch>
                <a:fillRect/>
              </a:stretch>
            </a:blipFill>
          </p:spPr>
        </p:pic>
        <p:pic>
          <p:nvPicPr>
            <p:cNvPr id="12" name="Picture 11">
              <a:extLst>
                <a:ext uri="{FF2B5EF4-FFF2-40B4-BE49-F238E27FC236}">
                  <a16:creationId xmlns="" xmlns:a16="http://schemas.microsoft.com/office/drawing/2014/main" id="{4F14166E-090D-4150-A41A-B162F7486BF5}"/>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b="13131"/>
            <a:stretch/>
          </p:blipFill>
          <p:spPr>
            <a:xfrm flipH="1">
              <a:off x="-56271" y="0"/>
              <a:ext cx="7149797" cy="6471465"/>
            </a:xfrm>
            <a:prstGeom prst="rect">
              <a:avLst/>
            </a:prstGeom>
          </p:spPr>
        </p:pic>
      </p:grpSp>
      <p:sp>
        <p:nvSpPr>
          <p:cNvPr id="3" name="Rectangle 2">
            <a:extLst>
              <a:ext uri="{FF2B5EF4-FFF2-40B4-BE49-F238E27FC236}">
                <a16:creationId xmlns="" xmlns:a16="http://schemas.microsoft.com/office/drawing/2014/main" id="{FEA8D010-751F-4D53-BBFF-56BABBDF6F20}"/>
              </a:ext>
            </a:extLst>
          </p:cNvPr>
          <p:cNvSpPr/>
          <p:nvPr/>
        </p:nvSpPr>
        <p:spPr>
          <a:xfrm>
            <a:off x="0" y="4234374"/>
            <a:ext cx="2469503" cy="1434905"/>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KESEHATAN IBU DAN ANAK</a:t>
            </a:r>
          </a:p>
        </p:txBody>
      </p:sp>
      <p:pic>
        <p:nvPicPr>
          <p:cNvPr id="9" name="Picture 8">
            <a:extLst>
              <a:ext uri="{FF2B5EF4-FFF2-40B4-BE49-F238E27FC236}">
                <a16:creationId xmlns="" xmlns:a16="http://schemas.microsoft.com/office/drawing/2014/main" id="{81F6B2C9-1CA1-42AD-BDD2-A6FAF7E4472F}"/>
              </a:ext>
            </a:extLst>
          </p:cNvPr>
          <p:cNvPicPr>
            <a:picLocks noChangeAspect="1"/>
          </p:cNvPicPr>
          <p:nvPr/>
        </p:nvPicPr>
        <p:blipFill rotWithShape="1">
          <a:blip r:embed="rId3">
            <a:extLst>
              <a:ext uri="{28A0092B-C50C-407E-A947-70E740481C1C}">
                <a14:useLocalDpi xmlns:a14="http://schemas.microsoft.com/office/drawing/2010/main" val="0"/>
              </a:ext>
            </a:extLst>
          </a:blip>
          <a:srcRect t="8684"/>
          <a:stretch/>
        </p:blipFill>
        <p:spPr>
          <a:xfrm>
            <a:off x="2469503" y="0"/>
            <a:ext cx="9251852" cy="6858000"/>
          </a:xfrm>
          <a:prstGeom prst="rect">
            <a:avLst/>
          </a:prstGeom>
        </p:spPr>
      </p:pic>
    </p:spTree>
    <p:extLst>
      <p:ext uri="{BB962C8B-B14F-4D97-AF65-F5344CB8AC3E}">
        <p14:creationId xmlns:p14="http://schemas.microsoft.com/office/powerpoint/2010/main" val="2440784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C46AC56-5B38-4982-B5D1-85493F62DA72}"/>
              </a:ext>
            </a:extLst>
          </p:cNvPr>
          <p:cNvPicPr>
            <a:picLocks noChangeAspect="1"/>
          </p:cNvPicPr>
          <p:nvPr/>
        </p:nvPicPr>
        <p:blipFill>
          <a:blip r:embed="rId3"/>
          <a:stretch>
            <a:fillRect/>
          </a:stretch>
        </p:blipFill>
        <p:spPr>
          <a:xfrm>
            <a:off x="102814" y="981075"/>
            <a:ext cx="8005763" cy="4394489"/>
          </a:xfrm>
          <a:prstGeom prst="rect">
            <a:avLst/>
          </a:prstGeom>
        </p:spPr>
      </p:pic>
      <p:sp>
        <p:nvSpPr>
          <p:cNvPr id="5" name="TextBox 4">
            <a:extLst>
              <a:ext uri="{FF2B5EF4-FFF2-40B4-BE49-F238E27FC236}">
                <a16:creationId xmlns="" xmlns:a16="http://schemas.microsoft.com/office/drawing/2014/main" id="{BE76C596-E36A-4C6D-83EE-A2871DF9310B}"/>
              </a:ext>
            </a:extLst>
          </p:cNvPr>
          <p:cNvSpPr txBox="1"/>
          <p:nvPr/>
        </p:nvSpPr>
        <p:spPr>
          <a:xfrm>
            <a:off x="0" y="267286"/>
            <a:ext cx="12192000" cy="461665"/>
          </a:xfrm>
          <a:prstGeom prst="rect">
            <a:avLst/>
          </a:prstGeom>
          <a:solidFill>
            <a:srgbClr val="FF050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STATUS GIZI DI INDONESIA</a:t>
            </a:r>
          </a:p>
        </p:txBody>
      </p:sp>
      <p:pic>
        <p:nvPicPr>
          <p:cNvPr id="6" name="Picture 5">
            <a:extLst>
              <a:ext uri="{FF2B5EF4-FFF2-40B4-BE49-F238E27FC236}">
                <a16:creationId xmlns="" xmlns:a16="http://schemas.microsoft.com/office/drawing/2014/main" id="{25F7658D-DD31-40F7-ACAC-340753376C38}"/>
              </a:ext>
            </a:extLst>
          </p:cNvPr>
          <p:cNvPicPr>
            <a:picLocks noChangeAspect="1"/>
          </p:cNvPicPr>
          <p:nvPr/>
        </p:nvPicPr>
        <p:blipFill>
          <a:blip r:embed="rId4"/>
          <a:stretch>
            <a:fillRect/>
          </a:stretch>
        </p:blipFill>
        <p:spPr>
          <a:xfrm>
            <a:off x="8066022" y="728951"/>
            <a:ext cx="3609975" cy="5311631"/>
          </a:xfrm>
          <a:prstGeom prst="rect">
            <a:avLst/>
          </a:prstGeom>
        </p:spPr>
      </p:pic>
      <p:sp>
        <p:nvSpPr>
          <p:cNvPr id="7" name="Rectangle 6">
            <a:extLst>
              <a:ext uri="{FF2B5EF4-FFF2-40B4-BE49-F238E27FC236}">
                <a16:creationId xmlns="" xmlns:a16="http://schemas.microsoft.com/office/drawing/2014/main" id="{86C629A5-E905-42C1-8FA6-938DE96C3ABC}"/>
              </a:ext>
            </a:extLst>
          </p:cNvPr>
          <p:cNvSpPr/>
          <p:nvPr/>
        </p:nvSpPr>
        <p:spPr>
          <a:xfrm>
            <a:off x="223837" y="5540695"/>
            <a:ext cx="80057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800" b="0" i="1"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Sumber: Riskesdas 2007, 2010 &amp; 2013 dan Hasil Sementara Sirkesnas 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052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0499C371-CB48-493A-9684-31BB40B4E2EC}"/>
              </a:ext>
            </a:extLst>
          </p:cNvPr>
          <p:cNvPicPr>
            <a:picLocks noChangeAspect="1"/>
          </p:cNvPicPr>
          <p:nvPr/>
        </p:nvPicPr>
        <p:blipFill rotWithShape="1">
          <a:blip r:embed="rId3">
            <a:extLst>
              <a:ext uri="{28A0092B-C50C-407E-A947-70E740481C1C}">
                <a14:useLocalDpi xmlns:a14="http://schemas.microsoft.com/office/drawing/2010/main" val="0"/>
              </a:ext>
            </a:extLst>
          </a:blip>
          <a:srcRect b="14061"/>
          <a:stretch/>
        </p:blipFill>
        <p:spPr>
          <a:xfrm flipH="1">
            <a:off x="-2133" y="-29142"/>
            <a:ext cx="12194130" cy="6966683"/>
          </a:xfrm>
          <a:prstGeom prst="rect">
            <a:avLst/>
          </a:prstGeom>
        </p:spPr>
      </p:pic>
      <p:sp>
        <p:nvSpPr>
          <p:cNvPr id="153602" name="Title 1"/>
          <p:cNvSpPr txBox="1">
            <a:spLocks/>
          </p:cNvSpPr>
          <p:nvPr/>
        </p:nvSpPr>
        <p:spPr bwMode="auto">
          <a:xfrm>
            <a:off x="371364" y="512676"/>
            <a:ext cx="5451594" cy="7874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LAYANAN PRIMER: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Relatif</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sudah</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lebih</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baik</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kecuali</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di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Timur</a:t>
            </a:r>
            <a:endPar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endParaRPr>
          </a:p>
        </p:txBody>
      </p:sp>
      <p:sp>
        <p:nvSpPr>
          <p:cNvPr id="153603" name="Text Box 990"/>
          <p:cNvSpPr txBox="1">
            <a:spLocks noChangeArrowheads="1"/>
          </p:cNvSpPr>
          <p:nvPr/>
        </p:nvSpPr>
        <p:spPr bwMode="auto">
          <a:xfrm>
            <a:off x="-2128" y="4844660"/>
            <a:ext cx="11547979" cy="1892826"/>
          </a:xfrm>
          <a:prstGeom prst="rect">
            <a:avLst/>
          </a:prstGeom>
          <a:solidFill>
            <a:srgbClr val="FFC000"/>
          </a:solidFill>
          <a:ln w="9525">
            <a:noFill/>
            <a:miter lim="800000"/>
            <a:headEnd/>
            <a:tailEnd/>
          </a:ln>
        </p:spPr>
        <p:txBody>
          <a:bodyPr wrap="square">
            <a:spAutoFit/>
          </a:bodyPr>
          <a:lstStyle/>
          <a:p>
            <a:pPr marL="107950" marR="0" lvl="0" indent="-107950" algn="l" defTabSz="457200" rtl="0" eaLnBrk="1" fontAlgn="auto" latinLnBrk="0" hangingPunct="1">
              <a:lnSpc>
                <a:spcPct val="100000"/>
              </a:lnSpc>
              <a:spcBef>
                <a:spcPct val="50000"/>
              </a:spcBef>
              <a:spcAft>
                <a:spcPts val="0"/>
              </a:spcAft>
              <a:buClrTx/>
              <a:buSzTx/>
              <a:buFontTx/>
              <a:buChar char="•"/>
              <a:tabLst/>
              <a:defRPr/>
            </a:pP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Dengan</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akses</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yang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terbatas</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maka</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Kelas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Menengah</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menghadapi</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kerentanan</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yang </a:t>
            </a:r>
            <a:r>
              <a:rPr kumimoji="0" lang="en-US" b="0"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tinggi</a:t>
            </a:r>
            <a:r>
              <a:rPr kumimoji="0" lang="en-US" b="0"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p>
          <a:p>
            <a:pPr marL="107950" marR="0" lvl="2" indent="-107950" algn="l" defTabSz="457200" rtl="0" eaLnBrk="1" fontAlgn="auto" latinLnBrk="0" hangingPunct="1">
              <a:lnSpc>
                <a:spcPct val="100000"/>
              </a:lnSpc>
              <a:spcBef>
                <a:spcPct val="50000"/>
              </a:spcBef>
              <a:spcAft>
                <a:spcPts val="0"/>
              </a:spcAft>
              <a:buClrTx/>
              <a:buSzTx/>
              <a:buFontTx/>
              <a:buChar char="•"/>
              <a:tabLst/>
              <a:defRPr/>
            </a:pP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BPJS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Kesehatan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harus</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menyediakan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sistem</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yang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dapat</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melindungi</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Kelas</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Menengah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Indonesia. </a:t>
            </a:r>
          </a:p>
          <a:p>
            <a:pPr marL="107950" marR="0" lvl="2" indent="-107950" algn="l" defTabSz="457200" rtl="0" eaLnBrk="1" fontAlgn="auto" latinLnBrk="0" hangingPunct="1">
              <a:lnSpc>
                <a:spcPct val="100000"/>
              </a:lnSpc>
              <a:spcBef>
                <a:spcPct val="50000"/>
              </a:spcBef>
              <a:spcAft>
                <a:spcPts val="0"/>
              </a:spcAft>
              <a:buClrTx/>
              <a:buSzTx/>
              <a:buFontTx/>
              <a:buChar char="•"/>
              <a:tabLst/>
              <a:defRPr/>
            </a:pP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Pemerintah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menyediakan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sistem</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skema</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perlindungan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yang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dapat</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diikuti</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oleh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seluruh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kelompok</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masyarakat</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a:t>
            </a:r>
          </a:p>
          <a:p>
            <a:pPr marL="107950" marR="0" lvl="2" indent="-107950" algn="l" defTabSz="457200" rtl="0" eaLnBrk="1" fontAlgn="auto" latinLnBrk="0" hangingPunct="1">
              <a:lnSpc>
                <a:spcPct val="100000"/>
              </a:lnSpc>
              <a:spcBef>
                <a:spcPct val="50000"/>
              </a:spcBef>
              <a:spcAft>
                <a:spcPts val="0"/>
              </a:spcAft>
              <a:buClrTx/>
              <a:buSzTx/>
              <a:buFontTx/>
              <a:buChar char="•"/>
              <a:tabLst/>
              <a:defRPr/>
            </a:pP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Tanggung</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jawab</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Premi</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oleh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Pemerintah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adalah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untuk</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kelompok</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miskin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&amp;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rentan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bukan</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Kelas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Menengah</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serta</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pegawai</a:t>
            </a:r>
            <a:r>
              <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rPr>
              <a:t> </a:t>
            </a:r>
            <a:r>
              <a:rPr kumimoji="0" lang="en-US" b="1" i="0" u="none" strike="noStrike" kern="1200" cap="none" spc="0" normalizeH="0" baseline="0" noProof="0" dirty="0" err="1">
                <a:ln>
                  <a:noFill/>
                </a:ln>
                <a:solidFill>
                  <a:sysClr val="windowText" lastClr="000000"/>
                </a:solidFill>
                <a:effectLst/>
                <a:uLnTx/>
                <a:uFillTx/>
                <a:latin typeface="Calibri" pitchFamily="34" charset="0"/>
                <a:ea typeface="MS PGothic" pitchFamily="34" charset="-128"/>
                <a:cs typeface="+mn-cs"/>
              </a:rPr>
              <a:t>Pemerintah</a:t>
            </a:r>
            <a:endParaRPr kumimoji="0" lang="en-US" b="1" i="0" u="none" strike="noStrike" kern="1200" cap="none" spc="0" normalizeH="0" baseline="0" noProof="0" dirty="0">
              <a:ln>
                <a:noFill/>
              </a:ln>
              <a:solidFill>
                <a:sysClr val="windowText" lastClr="000000"/>
              </a:solidFill>
              <a:effectLst/>
              <a:uLnTx/>
              <a:uFillTx/>
              <a:latin typeface="Calibri" pitchFamily="34" charset="0"/>
              <a:ea typeface="MS PGothic" pitchFamily="34" charset="-128"/>
              <a:cs typeface="+mn-cs"/>
            </a:endParaRPr>
          </a:p>
        </p:txBody>
      </p:sp>
      <p:pic>
        <p:nvPicPr>
          <p:cNvPr id="153604" name="Picture 2"/>
          <p:cNvPicPr>
            <a:picLocks noChangeAspect="1" noChangeArrowheads="1"/>
          </p:cNvPicPr>
          <p:nvPr/>
        </p:nvPicPr>
        <p:blipFill>
          <a:blip r:embed="rId4" cstate="print"/>
          <a:srcRect/>
          <a:stretch>
            <a:fillRect/>
          </a:stretch>
        </p:blipFill>
        <p:spPr bwMode="auto">
          <a:xfrm>
            <a:off x="427617" y="1349890"/>
            <a:ext cx="5395341" cy="2460108"/>
          </a:xfrm>
          <a:prstGeom prst="rect">
            <a:avLst/>
          </a:prstGeom>
          <a:solidFill>
            <a:srgbClr val="FFFFFF">
              <a:shade val="85000"/>
            </a:srgbClr>
          </a:solidFill>
          <a:ln w="127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606" name="Title 1"/>
          <p:cNvSpPr txBox="1">
            <a:spLocks/>
          </p:cNvSpPr>
          <p:nvPr/>
        </p:nvSpPr>
        <p:spPr bwMode="auto">
          <a:xfrm>
            <a:off x="6060435" y="609549"/>
            <a:ext cx="5451594" cy="536575"/>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LAYANAN SEKUNDER: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Masih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mengkhawatirkan</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kecuali</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Tahoma" pitchFamily="34" charset="0"/>
              </a:rPr>
              <a:t>Jawa</a:t>
            </a:r>
            <a:endParaRPr kumimoji="0" lang="en-US" sz="2000" b="1" i="0" u="none" strike="noStrike" kern="1200" cap="none" spc="0" normalizeH="0" baseline="0" noProof="0" dirty="0">
              <a:ln>
                <a:noFill/>
              </a:ln>
              <a:solidFill>
                <a:prstClr val="black"/>
              </a:solidFill>
              <a:effectLst/>
              <a:uLnTx/>
              <a:uFillTx/>
              <a:latin typeface="Calibri" pitchFamily="34" charset="0"/>
              <a:ea typeface="+mn-ea"/>
              <a:cs typeface="Tahoma" pitchFamily="34" charset="0"/>
            </a:endParaRPr>
          </a:p>
        </p:txBody>
      </p:sp>
      <p:pic>
        <p:nvPicPr>
          <p:cNvPr id="153607" name="Picture 6"/>
          <p:cNvPicPr>
            <a:picLocks noChangeAspect="1" noChangeArrowheads="1"/>
          </p:cNvPicPr>
          <p:nvPr/>
        </p:nvPicPr>
        <p:blipFill>
          <a:blip r:embed="rId5"/>
          <a:srcRect/>
          <a:stretch>
            <a:fillRect/>
          </a:stretch>
        </p:blipFill>
        <p:spPr bwMode="auto">
          <a:xfrm>
            <a:off x="6150509" y="1349890"/>
            <a:ext cx="5395342" cy="2256278"/>
          </a:xfrm>
          <a:prstGeom prst="rect">
            <a:avLst/>
          </a:prstGeom>
          <a:solidFill>
            <a:srgbClr val="FFFFFF">
              <a:shade val="85000"/>
            </a:srgbClr>
          </a:solidFill>
          <a:ln w="127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 xmlns:a16="http://schemas.microsoft.com/office/drawing/2014/main" id="{A626F063-01F9-425D-8C0B-B810DC48CDA6}"/>
              </a:ext>
            </a:extLst>
          </p:cNvPr>
          <p:cNvSpPr/>
          <p:nvPr/>
        </p:nvSpPr>
        <p:spPr>
          <a:xfrm>
            <a:off x="7475878" y="-25065"/>
            <a:ext cx="4043772" cy="504056"/>
          </a:xfrm>
          <a:prstGeom prst="rect">
            <a:avLst/>
          </a:prstGeom>
          <a:solidFill>
            <a:srgbClr val="FFFF00"/>
          </a:solidFill>
          <a:ln>
            <a:solidFill>
              <a:srgbClr val="032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Book Antiqua" panose="02040602050305030304" pitchFamily="18" charset="0"/>
                <a:ea typeface="+mn-ea"/>
                <a:cs typeface="+mn-cs"/>
              </a:rPr>
              <a:t>LAYANAN KESEHATAN</a:t>
            </a:r>
            <a:endParaRPr kumimoji="0" lang="en-US" sz="24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
        <p:nvSpPr>
          <p:cNvPr id="3" name="Rectangle 2">
            <a:extLst>
              <a:ext uri="{FF2B5EF4-FFF2-40B4-BE49-F238E27FC236}">
                <a16:creationId xmlns="" xmlns:a16="http://schemas.microsoft.com/office/drawing/2014/main" id="{EC03037F-1237-43D8-8BDA-576CD2783DA4}"/>
              </a:ext>
            </a:extLst>
          </p:cNvPr>
          <p:cNvSpPr/>
          <p:nvPr/>
        </p:nvSpPr>
        <p:spPr>
          <a:xfrm>
            <a:off x="438074" y="3809998"/>
            <a:ext cx="5395340" cy="707886"/>
          </a:xfrm>
          <a:prstGeom prst="rect">
            <a:avLst/>
          </a:prstGeom>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Akses</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terhadap</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layanan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primer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cukup</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baik</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meskipun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ada</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kesenjangan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antar</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daerah</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t>
            </a:r>
          </a:p>
        </p:txBody>
      </p:sp>
      <p:sp>
        <p:nvSpPr>
          <p:cNvPr id="4" name="Rectangle 3">
            <a:extLst>
              <a:ext uri="{FF2B5EF4-FFF2-40B4-BE49-F238E27FC236}">
                <a16:creationId xmlns="" xmlns:a16="http://schemas.microsoft.com/office/drawing/2014/main" id="{99090C04-5897-4B5C-B724-6FB893BF602A}"/>
              </a:ext>
            </a:extLst>
          </p:cNvPr>
          <p:cNvSpPr/>
          <p:nvPr/>
        </p:nvSpPr>
        <p:spPr>
          <a:xfrm>
            <a:off x="5459889" y="3598045"/>
            <a:ext cx="6091136" cy="1015663"/>
          </a:xfrm>
          <a:prstGeom prst="rect">
            <a:avLst/>
          </a:prstGeom>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Akses</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terhadap</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layanan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sekunder</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masih</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memprihatinkan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Akses</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ke</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Rumah</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Sakit</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pada</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Kecamatan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di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Pedesaan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51%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dari</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populasi</a:t>
            </a:r>
            <a:r>
              <a:rPr kumimoji="0" 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(urban: 91%)</a:t>
            </a:r>
          </a:p>
        </p:txBody>
      </p:sp>
      <p:sp>
        <p:nvSpPr>
          <p:cNvPr id="5" name="Oval 4">
            <a:extLst>
              <a:ext uri="{FF2B5EF4-FFF2-40B4-BE49-F238E27FC236}">
                <a16:creationId xmlns="" xmlns:a16="http://schemas.microsoft.com/office/drawing/2014/main" id="{8F17C929-808A-4C45-8E50-E5E86D1B662F}"/>
              </a:ext>
            </a:extLst>
          </p:cNvPr>
          <p:cNvSpPr/>
          <p:nvPr/>
        </p:nvSpPr>
        <p:spPr>
          <a:xfrm flipV="1">
            <a:off x="4871865" y="1626851"/>
            <a:ext cx="216024" cy="190555"/>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423778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grpId="0" nodeType="withEffect">
                                  <p:stCondLst>
                                    <p:cond delay="0"/>
                                  </p:stCondLst>
                                  <p:childTnLst>
                                    <p:animMotion origin="layout" path="M 0.02383 0.00671 C 0.05756 0.00671 0.08516 0.06481 0.08516 0.1368 C 0.08516 0.20879 0.05756 0.26736 0.02383 0.26736 C -0.01015 0.26736 -0.03737 0.20879 -0.03737 0.1368 C -0.03737 0.06481 -0.01015 0.00671 0.02383 0.00671 Z " pathEditMode="relative" rAng="0" ptsTypes="AAAAA">
                                      <p:cBhvr>
                                        <p:cTn id="6" dur="3000" fill="hold"/>
                                        <p:tgtEl>
                                          <p:spTgt spid="5"/>
                                        </p:tgtEl>
                                        <p:attrNameLst>
                                          <p:attrName>ppt_x</p:attrName>
                                          <p:attrName>ppt_y</p:attrName>
                                        </p:attrNameLst>
                                      </p:cBhvr>
                                      <p:rCtr x="0"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F9F2A853-783A-4AE5-AF75-05BBC2455822}"/>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b="13131"/>
          <a:stretch/>
        </p:blipFill>
        <p:spPr>
          <a:xfrm flipH="1">
            <a:off x="-56272" y="0"/>
            <a:ext cx="7149797" cy="6858000"/>
          </a:xfrm>
          <a:prstGeom prst="rect">
            <a:avLst/>
          </a:prstGeom>
        </p:spPr>
      </p:pic>
      <p:sp>
        <p:nvSpPr>
          <p:cNvPr id="8" name="Rectangle 7">
            <a:extLst>
              <a:ext uri="{FF2B5EF4-FFF2-40B4-BE49-F238E27FC236}">
                <a16:creationId xmlns="" xmlns:a16="http://schemas.microsoft.com/office/drawing/2014/main" id="{8A2391AE-0AA2-493A-8B14-C1F46225A32F}"/>
              </a:ext>
            </a:extLst>
          </p:cNvPr>
          <p:cNvSpPr/>
          <p:nvPr/>
        </p:nvSpPr>
        <p:spPr>
          <a:xfrm>
            <a:off x="3207027" y="197414"/>
            <a:ext cx="719620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Segoe UI Black" panose="020B0A02040204020203" pitchFamily="34" charset="0"/>
                <a:ea typeface="+mn-ea"/>
                <a:cs typeface="+mn-cs"/>
              </a:rPr>
              <a:t>MDGs </a:t>
            </a:r>
            <a:r>
              <a:rPr kumimoji="0" lang="en-US" sz="3200" b="1" i="0" u="none" strike="noStrike" kern="1200" cap="none" spc="0" normalizeH="0" baseline="0" noProof="0" dirty="0" err="1">
                <a:ln>
                  <a:noFill/>
                </a:ln>
                <a:solidFill>
                  <a:srgbClr val="002060"/>
                </a:solidFill>
                <a:effectLst/>
                <a:uLnTx/>
                <a:uFillTx/>
                <a:latin typeface="Segoe UI Black" panose="020B0A02040204020203" pitchFamily="34" charset="0"/>
                <a:ea typeface="+mn-ea"/>
                <a:cs typeface="+mn-cs"/>
              </a:rPr>
              <a:t>dan</a:t>
            </a:r>
            <a:r>
              <a:rPr kumimoji="0" lang="en-US" sz="3200" b="1" i="0" u="none" strike="noStrike" kern="1200" cap="none" spc="0" normalizeH="0" baseline="0" noProof="0" dirty="0">
                <a:ln>
                  <a:noFill/>
                </a:ln>
                <a:solidFill>
                  <a:srgbClr val="002060"/>
                </a:solidFill>
                <a:effectLst/>
                <a:uLnTx/>
                <a:uFillTx/>
                <a:latin typeface="Segoe UI Black" panose="020B0A02040204020203" pitchFamily="34" charset="0"/>
                <a:ea typeface="+mn-ea"/>
                <a:cs typeface="+mn-cs"/>
              </a:rPr>
              <a:t> SDGs </a:t>
            </a:r>
            <a:r>
              <a:rPr kumimoji="0" lang="en-US" sz="3200" b="1" i="0" u="none" strike="noStrike" kern="1200" cap="none" spc="0" normalizeH="0" baseline="0" noProof="0" dirty="0" err="1">
                <a:ln>
                  <a:noFill/>
                </a:ln>
                <a:solidFill>
                  <a:srgbClr val="002060"/>
                </a:solidFill>
                <a:effectLst/>
                <a:uLnTx/>
                <a:uFillTx/>
                <a:latin typeface="Segoe UI Black" panose="020B0A02040204020203" pitchFamily="34" charset="0"/>
                <a:ea typeface="+mn-ea"/>
                <a:cs typeface="+mn-cs"/>
              </a:rPr>
              <a:t>terkait</a:t>
            </a:r>
            <a:r>
              <a:rPr kumimoji="0" lang="en-US" sz="3200" b="1" i="0" u="none" strike="noStrike" kern="1200" cap="none" spc="0" normalizeH="0" baseline="0" noProof="0" dirty="0">
                <a:ln>
                  <a:noFill/>
                </a:ln>
                <a:solidFill>
                  <a:srgbClr val="002060"/>
                </a:solidFill>
                <a:effectLst/>
                <a:uLnTx/>
                <a:uFillTx/>
                <a:latin typeface="Segoe UI Black" panose="020B0A02040204020203" pitchFamily="34"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Segoe UI Black" panose="020B0A02040204020203" pitchFamily="34" charset="0"/>
                <a:ea typeface="+mn-ea"/>
                <a:cs typeface="+mn-cs"/>
              </a:rPr>
              <a:t>Kesehatan</a:t>
            </a:r>
            <a:r>
              <a:rPr kumimoji="0" lang="en-US" sz="3200" b="1" i="0" u="none" strike="noStrike" kern="1200" cap="none" spc="0" normalizeH="0" baseline="0" noProof="0" dirty="0">
                <a:ln>
                  <a:noFill/>
                </a:ln>
                <a:solidFill>
                  <a:srgbClr val="002060"/>
                </a:solidFill>
                <a:effectLst/>
                <a:uLnTx/>
                <a:uFillTx/>
                <a:latin typeface="Segoe UI Black" panose="020B0A02040204020203" pitchFamily="34" charset="0"/>
                <a:ea typeface="+mn-ea"/>
                <a:cs typeface="+mn-cs"/>
              </a:rPr>
              <a:t> </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Arrow: Curved Up 8">
            <a:extLst>
              <a:ext uri="{FF2B5EF4-FFF2-40B4-BE49-F238E27FC236}">
                <a16:creationId xmlns="" xmlns:a16="http://schemas.microsoft.com/office/drawing/2014/main" id="{9B05DAE8-5BFE-45D6-AB4A-784345F880A4}"/>
              </a:ext>
            </a:extLst>
          </p:cNvPr>
          <p:cNvSpPr/>
          <p:nvPr/>
        </p:nvSpPr>
        <p:spPr>
          <a:xfrm rot="2648352">
            <a:off x="4807695" y="5307184"/>
            <a:ext cx="1839687" cy="829994"/>
          </a:xfrm>
          <a:prstGeom prst="curvedUpArrow">
            <a:avLst/>
          </a:prstGeom>
          <a:solidFill>
            <a:srgbClr val="00B0F0"/>
          </a:solidFill>
          <a:ln>
            <a:solidFill>
              <a:srgbClr val="171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27101225-25AC-4A27-8A49-7EAC77920E7B}"/>
              </a:ext>
            </a:extLst>
          </p:cNvPr>
          <p:cNvSpPr txBox="1"/>
          <p:nvPr/>
        </p:nvSpPr>
        <p:spPr>
          <a:xfrm>
            <a:off x="6482708" y="5092105"/>
            <a:ext cx="498954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Penyempurnaan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Prioritas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reformasi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kesehatan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mendukung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pencapaian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SDGS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terutama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pada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poin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ini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salah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satunya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dengan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mewujudkan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jaminan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kesehatan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UNIVERSAL COVERAGE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tahun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2019</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 xmlns:a16="http://schemas.microsoft.com/office/drawing/2014/main" id="{E19EC025-82D6-44A1-BDF8-80084A34F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448" y="1442053"/>
            <a:ext cx="6302633" cy="3588647"/>
          </a:xfrm>
          <a:prstGeom prst="rect">
            <a:avLst/>
          </a:prstGeom>
        </p:spPr>
      </p:pic>
      <p:sp>
        <p:nvSpPr>
          <p:cNvPr id="20" name="Arrow: Right 19">
            <a:extLst>
              <a:ext uri="{FF2B5EF4-FFF2-40B4-BE49-F238E27FC236}">
                <a16:creationId xmlns="" xmlns:a16="http://schemas.microsoft.com/office/drawing/2014/main" id="{D490C55E-1936-4205-8610-B0ECECC84F22}"/>
              </a:ext>
            </a:extLst>
          </p:cNvPr>
          <p:cNvSpPr/>
          <p:nvPr/>
        </p:nvSpPr>
        <p:spPr>
          <a:xfrm>
            <a:off x="4279132" y="2912884"/>
            <a:ext cx="707766" cy="834887"/>
          </a:xfrm>
          <a:prstGeom prst="rightArrow">
            <a:avLst/>
          </a:prstGeom>
          <a:solidFill>
            <a:srgbClr val="FF05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 xmlns:a16="http://schemas.microsoft.com/office/drawing/2014/main" id="{D11F30C8-FAEC-41C4-85D4-DCFF49B7F8F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777" y="1960177"/>
            <a:ext cx="3337080" cy="2740303"/>
          </a:xfrm>
          <a:prstGeom prst="rect">
            <a:avLst/>
          </a:prstGeom>
        </p:spPr>
      </p:pic>
      <p:sp>
        <p:nvSpPr>
          <p:cNvPr id="2" name="Rectangle 1">
            <a:extLst>
              <a:ext uri="{FF2B5EF4-FFF2-40B4-BE49-F238E27FC236}">
                <a16:creationId xmlns="" xmlns:a16="http://schemas.microsoft.com/office/drawing/2014/main" id="{6CFFBE33-6EC9-4013-90E8-14CE8D0C985E}"/>
              </a:ext>
            </a:extLst>
          </p:cNvPr>
          <p:cNvSpPr/>
          <p:nvPr/>
        </p:nvSpPr>
        <p:spPr>
          <a:xfrm>
            <a:off x="5594568" y="964789"/>
            <a:ext cx="53163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Transisi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SDGs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merupakan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penyempurnaan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MDGs </a:t>
            </a:r>
          </a:p>
        </p:txBody>
      </p:sp>
      <p:pic>
        <p:nvPicPr>
          <p:cNvPr id="4" name="Picture 3">
            <a:extLst>
              <a:ext uri="{FF2B5EF4-FFF2-40B4-BE49-F238E27FC236}">
                <a16:creationId xmlns="" xmlns:a16="http://schemas.microsoft.com/office/drawing/2014/main" id="{E6218C06-6895-456D-BEAC-D39FCC13BF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2939" y="1442053"/>
            <a:ext cx="6302633" cy="3587318"/>
          </a:xfrm>
          <a:prstGeom prst="rect">
            <a:avLst/>
          </a:prstGeom>
        </p:spPr>
      </p:pic>
    </p:spTree>
    <p:extLst>
      <p:ext uri="{BB962C8B-B14F-4D97-AF65-F5344CB8AC3E}">
        <p14:creationId xmlns:p14="http://schemas.microsoft.com/office/powerpoint/2010/main" val="6533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10129102"/>
              </p:ext>
            </p:extLst>
          </p:nvPr>
        </p:nvGraphicFramePr>
        <p:xfrm>
          <a:off x="457200" y="1752600"/>
          <a:ext cx="10659036"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7" name="Slide Number Placeholder 1"/>
          <p:cNvSpPr>
            <a:spLocks noGrp="1"/>
          </p:cNvSpPr>
          <p:nvPr>
            <p:ph type="sldNum" sz="quarter" idx="12"/>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A3F4C-BDCE-4DB7-B497-CD71061B5F5B}" type="slidenum">
              <a:rPr kumimoji="0" lang="en-US" altLang="id-ID" sz="1200" b="0" i="0" u="none" strike="noStrike" kern="1200" cap="none" spc="0" normalizeH="0" baseline="0" noProof="0" smtClean="0">
                <a:ln>
                  <a:noFill/>
                </a:ln>
                <a:solidFill>
                  <a:srgbClr val="DFE6D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id-ID" sz="1200" b="0" i="0" u="none" strike="noStrike" kern="1200" cap="none" spc="0" normalizeH="0" baseline="0" noProof="0">
              <a:ln>
                <a:noFill/>
              </a:ln>
              <a:solidFill>
                <a:srgbClr val="DFE6D0"/>
              </a:solidFill>
              <a:effectLst/>
              <a:uLnTx/>
              <a:uFillTx/>
              <a:latin typeface="Tw Cen MT"/>
              <a:ea typeface="+mn-ea"/>
              <a:cs typeface="+mn-cs"/>
            </a:endParaRPr>
          </a:p>
        </p:txBody>
      </p:sp>
      <p:pic>
        <p:nvPicPr>
          <p:cNvPr id="3" name="Picture 2"/>
          <p:cNvPicPr>
            <a:picLocks noChangeAspect="1"/>
          </p:cNvPicPr>
          <p:nvPr/>
        </p:nvPicPr>
        <p:blipFill>
          <a:blip r:embed="rId8"/>
          <a:stretch>
            <a:fillRect/>
          </a:stretch>
        </p:blipFill>
        <p:spPr>
          <a:xfrm>
            <a:off x="9516036" y="1"/>
            <a:ext cx="1600200" cy="1569719"/>
          </a:xfrm>
          <a:prstGeom prst="roundRect">
            <a:avLst>
              <a:gd name="adj" fmla="val 8594"/>
            </a:avLst>
          </a:prstGeom>
          <a:solidFill>
            <a:srgbClr val="FFFFFF">
              <a:shade val="85000"/>
            </a:srgbClr>
          </a:solidFill>
          <a:ln>
            <a:noFill/>
          </a:ln>
          <a:effectLst>
            <a:outerShdw blurRad="57785" dist="33020" dir="3180000" algn="ctr">
              <a:srgbClr val="000000">
                <a:alpha val="30000"/>
              </a:srgbClr>
            </a:outerShdw>
            <a:reflection blurRad="12700" stA="38000" endPos="28000" dist="5000" dir="5400000" sy="-100000" algn="bl" rotWithShape="0"/>
          </a:effectLst>
          <a:scene3d>
            <a:camera prst="orthographicFront">
              <a:rot lat="0" lon="0" rev="0"/>
            </a:camera>
            <a:lightRig rig="brightRoom" dir="t">
              <a:rot lat="0" lon="0" rev="600000"/>
            </a:lightRig>
          </a:scene3d>
          <a:sp3d prstMaterial="metal">
            <a:bevelT w="38100" h="57150" prst="angle"/>
          </a:sp3d>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5653405"/>
            <a:ext cx="6829443" cy="1318008"/>
          </a:xfrm>
          <a:prstGeom prst="rect">
            <a:avLst/>
          </a:prstGeom>
        </p:spPr>
      </p:pic>
      <p:sp>
        <p:nvSpPr>
          <p:cNvPr id="2" name="Rectangle 1"/>
          <p:cNvSpPr/>
          <p:nvPr/>
        </p:nvSpPr>
        <p:spPr>
          <a:xfrm>
            <a:off x="250827" y="384605"/>
            <a:ext cx="955207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SDG 3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Menggalakkan</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hidup</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sehat</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dan</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mendukung</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kesejahteraan</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untuk</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semua</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usia</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Tujuan</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 Target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Kesehatan</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a:t>
            </a:r>
            <a:r>
              <a:rPr kumimoji="0" lang="en-US" altLang="id-ID" sz="20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untuk</a:t>
            </a:r>
            <a:r>
              <a:rPr kumimoji="0" lang="en-US" altLang="id-ID" sz="20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 SDG 3 “Goal Health Target”</a:t>
            </a:r>
          </a:p>
        </p:txBody>
      </p:sp>
      <p:sp>
        <p:nvSpPr>
          <p:cNvPr id="4" name="Rectangle 3"/>
          <p:cNvSpPr/>
          <p:nvPr/>
        </p:nvSpPr>
        <p:spPr>
          <a:xfrm>
            <a:off x="0" y="1371600"/>
            <a:ext cx="10591800" cy="198120"/>
          </a:xfrm>
          <a:prstGeom prst="rect">
            <a:avLst/>
          </a:prstGeom>
          <a:solidFill>
            <a:srgbClr val="26A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35328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A3356249-8D3E-4750-B46E-C12AAF6587DD}"/>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6261" t="1" b="12438"/>
          <a:stretch/>
        </p:blipFill>
        <p:spPr>
          <a:xfrm flipH="1">
            <a:off x="-3" y="0"/>
            <a:ext cx="3425127" cy="6858000"/>
          </a:xfrm>
          <a:prstGeom prst="rect">
            <a:avLst/>
          </a:prstGeom>
        </p:spPr>
      </p:pic>
      <p:pic>
        <p:nvPicPr>
          <p:cNvPr id="5" name="Picture 4">
            <a:extLst>
              <a:ext uri="{FF2B5EF4-FFF2-40B4-BE49-F238E27FC236}">
                <a16:creationId xmlns="" xmlns:a16="http://schemas.microsoft.com/office/drawing/2014/main" id="{98A673C4-BCAD-450A-BF67-731EDD49F8E4}"/>
              </a:ext>
            </a:extLst>
          </p:cNvPr>
          <p:cNvPicPr>
            <a:picLocks noChangeAspect="1"/>
          </p:cNvPicPr>
          <p:nvPr/>
        </p:nvPicPr>
        <p:blipFill rotWithShape="1">
          <a:blip r:embed="rId3"/>
          <a:srcRect l="16455" t="12718" r="1716" b="15008"/>
          <a:stretch/>
        </p:blipFill>
        <p:spPr>
          <a:xfrm>
            <a:off x="2238034" y="1946943"/>
            <a:ext cx="9184943" cy="4809299"/>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ectangle 5">
            <a:extLst>
              <a:ext uri="{FF2B5EF4-FFF2-40B4-BE49-F238E27FC236}">
                <a16:creationId xmlns="" xmlns:a16="http://schemas.microsoft.com/office/drawing/2014/main" id="{C273A0D0-6584-46D8-BBD7-ACC4F3097858}"/>
              </a:ext>
            </a:extLst>
          </p:cNvPr>
          <p:cNvSpPr/>
          <p:nvPr/>
        </p:nvSpPr>
        <p:spPr>
          <a:xfrm>
            <a:off x="6516901" y="471739"/>
            <a:ext cx="3054497" cy="1171136"/>
          </a:xfrm>
          <a:prstGeom prst="rect">
            <a:avLst/>
          </a:prstGeom>
          <a:solidFill>
            <a:srgbClr val="FFFF00"/>
          </a:solidFill>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Peserta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Program JKN Per 1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Maret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193.535.881 Jiwa </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atau ± 74% dari total penduduk Indonesia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 xmlns:a16="http://schemas.microsoft.com/office/drawing/2014/main" id="{266371CE-FD41-4BAF-9949-0318C62C422B}"/>
              </a:ext>
            </a:extLst>
          </p:cNvPr>
          <p:cNvSpPr txBox="1"/>
          <p:nvPr/>
        </p:nvSpPr>
        <p:spPr>
          <a:xfrm>
            <a:off x="2775918" y="287866"/>
            <a:ext cx="2957013" cy="1477328"/>
          </a:xfrm>
          <a:prstGeom prst="rect">
            <a:avLst/>
          </a:prstGeom>
          <a:noFill/>
          <a:ln w="38100">
            <a:solidFill>
              <a:srgbClr val="00FFFF"/>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Target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Kepesertaan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JKN-KIS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tahun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2019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diharapkan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mencapai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95%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penduduk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Indonesia.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Selaras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RPJMN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tahun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2019 </a:t>
            </a:r>
          </a:p>
        </p:txBody>
      </p:sp>
      <p:sp>
        <p:nvSpPr>
          <p:cNvPr id="11" name="Rectangle 10">
            <a:extLst>
              <a:ext uri="{FF2B5EF4-FFF2-40B4-BE49-F238E27FC236}">
                <a16:creationId xmlns="" xmlns:a16="http://schemas.microsoft.com/office/drawing/2014/main" id="{AAE95B48-80C3-42EE-A781-069131F50AE5}"/>
              </a:ext>
            </a:extLst>
          </p:cNvPr>
          <p:cNvSpPr/>
          <p:nvPr/>
        </p:nvSpPr>
        <p:spPr>
          <a:xfrm>
            <a:off x="-286928" y="300208"/>
            <a:ext cx="3084719" cy="138499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Kondisi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Kepesertaan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 &amp;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Faskes</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Saat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rPr>
              <a:t>ini</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Arabic Typesetting" panose="03020402040406030203" pitchFamily="66" charset="-78"/>
            </a:endParaRPr>
          </a:p>
        </p:txBody>
      </p:sp>
      <p:sp>
        <p:nvSpPr>
          <p:cNvPr id="12" name="Arrow: Right 11">
            <a:extLst>
              <a:ext uri="{FF2B5EF4-FFF2-40B4-BE49-F238E27FC236}">
                <a16:creationId xmlns="" xmlns:a16="http://schemas.microsoft.com/office/drawing/2014/main" id="{3CE2BE83-B767-42A1-8AC1-7231795EF4F0}"/>
              </a:ext>
            </a:extLst>
          </p:cNvPr>
          <p:cNvSpPr/>
          <p:nvPr/>
        </p:nvSpPr>
        <p:spPr>
          <a:xfrm>
            <a:off x="5817409" y="941301"/>
            <a:ext cx="655418"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50A6A2D1-51F6-463C-B26E-A143FA161EEE}"/>
              </a:ext>
            </a:extLst>
          </p:cNvPr>
          <p:cNvSpPr txBox="1"/>
          <p:nvPr/>
        </p:nvSpPr>
        <p:spPr>
          <a:xfrm>
            <a:off x="9911653" y="364810"/>
            <a:ext cx="1511324" cy="1323439"/>
          </a:xfrm>
          <a:prstGeom prst="rect">
            <a:avLst/>
          </a:prstGeom>
          <a:solidFill>
            <a:schemeClr val="accent1">
              <a:lumMod val="40000"/>
              <a:lumOff val="6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Masih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ada</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21%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jiwa</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yang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belum</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memiliki</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JKN</a:t>
            </a:r>
          </a:p>
        </p:txBody>
      </p:sp>
      <p:sp>
        <p:nvSpPr>
          <p:cNvPr id="15" name="Arrow: Right 14">
            <a:extLst>
              <a:ext uri="{FF2B5EF4-FFF2-40B4-BE49-F238E27FC236}">
                <a16:creationId xmlns="" xmlns:a16="http://schemas.microsoft.com/office/drawing/2014/main" id="{128628F3-467E-4536-84F9-35750546CDC8}"/>
              </a:ext>
            </a:extLst>
          </p:cNvPr>
          <p:cNvSpPr/>
          <p:nvPr/>
        </p:nvSpPr>
        <p:spPr>
          <a:xfrm>
            <a:off x="9566883" y="910524"/>
            <a:ext cx="344770"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034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5176980-9CBB-4BD0-B927-569FCFAA970D}"/>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2592"/>
          <a:stretch/>
        </p:blipFill>
        <p:spPr>
          <a:xfrm flipH="1">
            <a:off x="-201215" y="118897"/>
            <a:ext cx="12139231" cy="6828317"/>
          </a:xfrm>
          <a:prstGeom prst="rect">
            <a:avLst/>
          </a:prstGeom>
        </p:spPr>
      </p:pic>
      <p:sp>
        <p:nvSpPr>
          <p:cNvPr id="9" name="Rectangle 8">
            <a:extLst>
              <a:ext uri="{FF2B5EF4-FFF2-40B4-BE49-F238E27FC236}">
                <a16:creationId xmlns="" xmlns:a16="http://schemas.microsoft.com/office/drawing/2014/main" id="{1548D96F-C189-4DB4-9066-8F2B776062B3}"/>
              </a:ext>
            </a:extLst>
          </p:cNvPr>
          <p:cNvSpPr/>
          <p:nvPr/>
        </p:nvSpPr>
        <p:spPr>
          <a:xfrm>
            <a:off x="6304548" y="72281"/>
            <a:ext cx="5887452" cy="687493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2800 w 6096000"/>
              <a:gd name="connsiteY0" fmla="*/ 0 h 6874933"/>
              <a:gd name="connsiteX1" fmla="*/ 6096000 w 6096000"/>
              <a:gd name="connsiteY1" fmla="*/ 16933 h 6874933"/>
              <a:gd name="connsiteX2" fmla="*/ 6096000 w 6096000"/>
              <a:gd name="connsiteY2" fmla="*/ 6874933 h 6874933"/>
              <a:gd name="connsiteX3" fmla="*/ 0 w 6096000"/>
              <a:gd name="connsiteY3" fmla="*/ 6874933 h 6874933"/>
              <a:gd name="connsiteX4" fmla="*/ 2082800 w 6096000"/>
              <a:gd name="connsiteY4" fmla="*/ 0 h 6874933"/>
              <a:gd name="connsiteX0" fmla="*/ 2370666 w 6096000"/>
              <a:gd name="connsiteY0" fmla="*/ 0 h 6874933"/>
              <a:gd name="connsiteX1" fmla="*/ 6096000 w 6096000"/>
              <a:gd name="connsiteY1" fmla="*/ 16933 h 6874933"/>
              <a:gd name="connsiteX2" fmla="*/ 6096000 w 6096000"/>
              <a:gd name="connsiteY2" fmla="*/ 6874933 h 6874933"/>
              <a:gd name="connsiteX3" fmla="*/ 0 w 6096000"/>
              <a:gd name="connsiteY3" fmla="*/ 6874933 h 6874933"/>
              <a:gd name="connsiteX4" fmla="*/ 2370666 w 6096000"/>
              <a:gd name="connsiteY4" fmla="*/ 0 h 6874933"/>
              <a:gd name="connsiteX0" fmla="*/ 2794000 w 6519334"/>
              <a:gd name="connsiteY0" fmla="*/ 0 h 6874933"/>
              <a:gd name="connsiteX1" fmla="*/ 6519334 w 6519334"/>
              <a:gd name="connsiteY1" fmla="*/ 16933 h 6874933"/>
              <a:gd name="connsiteX2" fmla="*/ 6519334 w 6519334"/>
              <a:gd name="connsiteY2" fmla="*/ 6874933 h 6874933"/>
              <a:gd name="connsiteX3" fmla="*/ 0 w 6519334"/>
              <a:gd name="connsiteY3" fmla="*/ 6874933 h 6874933"/>
              <a:gd name="connsiteX4" fmla="*/ 2794000 w 6519334"/>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334" h="6874933">
                <a:moveTo>
                  <a:pt x="2794000" y="0"/>
                </a:moveTo>
                <a:lnTo>
                  <a:pt x="6519334" y="16933"/>
                </a:lnTo>
                <a:lnTo>
                  <a:pt x="6519334" y="6874933"/>
                </a:lnTo>
                <a:lnTo>
                  <a:pt x="0" y="6874933"/>
                </a:lnTo>
                <a:lnTo>
                  <a:pt x="2794000" y="0"/>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BAB6C2DD-D9B7-4E1A-B349-1389B86752D5}"/>
              </a:ext>
            </a:extLst>
          </p:cNvPr>
          <p:cNvSpPr/>
          <p:nvPr/>
        </p:nvSpPr>
        <p:spPr>
          <a:xfrm>
            <a:off x="8068234" y="2499404"/>
            <a:ext cx="381586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Dimana</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Peran</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Tenaga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Kesmas</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dalam</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Menyelesaikan</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atau</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Meminimalisir</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Segala</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Permasalahan</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r>
              <a:rPr kumimoji="0" lang="en-US" sz="2400" b="1" i="0" u="none" strike="noStrike" kern="1200" cap="none" spc="0" normalizeH="0" baseline="0" noProof="0" dirty="0" err="1">
                <a:ln>
                  <a:noFill/>
                </a:ln>
                <a:solidFill>
                  <a:prstClr val="black"/>
                </a:solidFill>
                <a:effectLst/>
                <a:uLnTx/>
                <a:uFillTx/>
                <a:latin typeface="Andalus" panose="02020603050405020304" pitchFamily="18" charset="-78"/>
                <a:ea typeface="+mn-ea"/>
                <a:cs typeface="Andalus" panose="02020603050405020304" pitchFamily="18" charset="-78"/>
              </a:rPr>
              <a:t>Tersebut</a:t>
            </a:r>
            <a:r>
              <a:rPr kumimoji="0" lang="en-US" sz="2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p>
        </p:txBody>
      </p:sp>
      <p:sp>
        <p:nvSpPr>
          <p:cNvPr id="433154" name="Rectangle 2"/>
          <p:cNvSpPr>
            <a:spLocks noGrp="1" noChangeArrowheads="1"/>
          </p:cNvSpPr>
          <p:nvPr>
            <p:ph type="title"/>
          </p:nvPr>
        </p:nvSpPr>
        <p:spPr>
          <a:xfrm>
            <a:off x="-201215" y="18461"/>
            <a:ext cx="12374165" cy="715961"/>
          </a:xfrm>
          <a:solidFill>
            <a:srgbClr val="FF0000"/>
          </a:solidFill>
        </p:spPr>
        <p:style>
          <a:lnRef idx="0">
            <a:schemeClr val="dk1"/>
          </a:lnRef>
          <a:fillRef idx="3">
            <a:schemeClr val="dk1"/>
          </a:fillRef>
          <a:effectRef idx="3">
            <a:schemeClr val="dk1"/>
          </a:effectRef>
          <a:fontRef idx="minor">
            <a:schemeClr val="lt1"/>
          </a:fontRef>
        </p:style>
        <p:txBody>
          <a:bodyPr>
            <a:normAutofit/>
          </a:bodyPr>
          <a:lstStyle/>
          <a:p>
            <a:pPr algn="ctr"/>
            <a:r>
              <a:rPr lang="es-ES" b="1" dirty="0"/>
              <a:t>Inti </a:t>
            </a:r>
            <a:r>
              <a:rPr lang="es-ES" b="1" dirty="0" err="1"/>
              <a:t>permasalahan</a:t>
            </a:r>
            <a:r>
              <a:rPr lang="es-ES" b="1" dirty="0"/>
              <a:t> </a:t>
            </a:r>
            <a:r>
              <a:rPr lang="es-ES" b="1" dirty="0" err="1"/>
              <a:t>pentingnya</a:t>
            </a:r>
            <a:r>
              <a:rPr lang="es-ES" b="1" dirty="0"/>
              <a:t> JKN</a:t>
            </a:r>
          </a:p>
        </p:txBody>
      </p:sp>
      <p:pic>
        <p:nvPicPr>
          <p:cNvPr id="4" name="Picture 3">
            <a:extLst>
              <a:ext uri="{FF2B5EF4-FFF2-40B4-BE49-F238E27FC236}">
                <a16:creationId xmlns="" xmlns:a16="http://schemas.microsoft.com/office/drawing/2014/main" id="{A98CD732-22A2-422D-8257-4BB86E7B426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1811" y="3982206"/>
            <a:ext cx="4008676" cy="2857334"/>
          </a:xfrm>
          <a:prstGeom prst="rect">
            <a:avLst/>
          </a:prstGeom>
        </p:spPr>
      </p:pic>
      <p:grpSp>
        <p:nvGrpSpPr>
          <p:cNvPr id="30" name="Group 29">
            <a:extLst>
              <a:ext uri="{FF2B5EF4-FFF2-40B4-BE49-F238E27FC236}">
                <a16:creationId xmlns="" xmlns:a16="http://schemas.microsoft.com/office/drawing/2014/main" id="{AF23DD8A-0FC4-48FD-8066-24172F5255D0}"/>
              </a:ext>
            </a:extLst>
          </p:cNvPr>
          <p:cNvGrpSpPr/>
          <p:nvPr/>
        </p:nvGrpSpPr>
        <p:grpSpPr>
          <a:xfrm>
            <a:off x="-42152" y="1182110"/>
            <a:ext cx="3825115" cy="2786518"/>
            <a:chOff x="1764038" y="4120006"/>
            <a:chExt cx="3075709" cy="2786518"/>
          </a:xfrm>
        </p:grpSpPr>
        <p:sp>
          <p:nvSpPr>
            <p:cNvPr id="31" name="Rectangle 30">
              <a:extLst>
                <a:ext uri="{FF2B5EF4-FFF2-40B4-BE49-F238E27FC236}">
                  <a16:creationId xmlns="" xmlns:a16="http://schemas.microsoft.com/office/drawing/2014/main" id="{2EF33D1A-3DEE-4586-921D-D3FB3B1A03FB}"/>
                </a:ext>
              </a:extLst>
            </p:cNvPr>
            <p:cNvSpPr/>
            <p:nvPr/>
          </p:nvSpPr>
          <p:spPr>
            <a:xfrm>
              <a:off x="1764038" y="4967532"/>
              <a:ext cx="3075709" cy="1938992"/>
            </a:xfrm>
            <a:prstGeom prst="rect">
              <a:avLst/>
            </a:prstGeom>
          </p:spPr>
          <p:txBody>
            <a:bodyPr wrap="square">
              <a:spAutoFit/>
            </a:bodyPr>
            <a:lstStyle/>
            <a:p>
              <a:pPr algn="ctr"/>
              <a:r>
                <a:rPr lang="en-US" sz="2400" dirty="0" err="1"/>
                <a:t>Setidaknya</a:t>
              </a:r>
              <a:r>
                <a:rPr lang="en-US" sz="2400" dirty="0"/>
                <a:t> </a:t>
              </a:r>
              <a:r>
                <a:rPr lang="en-US" sz="2400" dirty="0" err="1"/>
                <a:t>setengah</a:t>
              </a:r>
              <a:r>
                <a:rPr lang="en-US" sz="2400" dirty="0"/>
                <a:t> </a:t>
              </a:r>
              <a:r>
                <a:rPr lang="en-US" sz="2400" dirty="0" err="1"/>
                <a:t>dari</a:t>
              </a:r>
              <a:r>
                <a:rPr lang="en-US" sz="2400" dirty="0"/>
                <a:t> </a:t>
              </a:r>
              <a:r>
                <a:rPr lang="en-US" sz="2400" dirty="0" err="1"/>
                <a:t>populasi</a:t>
              </a:r>
              <a:r>
                <a:rPr lang="en-US" sz="2400" dirty="0"/>
                <a:t> dunia </a:t>
              </a:r>
              <a:r>
                <a:rPr lang="en-US" sz="2400" dirty="0" err="1"/>
                <a:t>masih</a:t>
              </a:r>
              <a:r>
                <a:rPr lang="en-US" sz="2400" dirty="0"/>
                <a:t> </a:t>
              </a:r>
              <a:r>
                <a:rPr lang="en-US" sz="2400" dirty="0" err="1"/>
                <a:t>belum</a:t>
              </a:r>
              <a:r>
                <a:rPr lang="en-US" sz="2400" dirty="0"/>
                <a:t> </a:t>
              </a:r>
              <a:r>
                <a:rPr lang="en-US" sz="2400" dirty="0" err="1"/>
                <a:t>memiliki</a:t>
              </a:r>
              <a:r>
                <a:rPr lang="en-US" sz="2400" dirty="0"/>
                <a:t> </a:t>
              </a:r>
              <a:r>
                <a:rPr lang="en-US" sz="2400" dirty="0" err="1"/>
                <a:t>cakupan</a:t>
              </a:r>
              <a:r>
                <a:rPr lang="en-US" sz="2400" dirty="0"/>
                <a:t> </a:t>
              </a:r>
              <a:r>
                <a:rPr lang="en-US" sz="2400" dirty="0" err="1"/>
                <a:t>layanan</a:t>
              </a:r>
              <a:r>
                <a:rPr lang="en-US" sz="2400" dirty="0"/>
                <a:t> </a:t>
              </a:r>
              <a:r>
                <a:rPr lang="en-US" sz="2400" dirty="0" err="1"/>
                <a:t>kesehatan</a:t>
              </a:r>
              <a:r>
                <a:rPr lang="en-US" sz="2400" dirty="0"/>
                <a:t> </a:t>
              </a:r>
              <a:r>
                <a:rPr lang="en-US" sz="2400" dirty="0" err="1"/>
                <a:t>esensial</a:t>
              </a:r>
              <a:r>
                <a:rPr lang="en-US" sz="2400" dirty="0"/>
                <a:t>.</a:t>
              </a:r>
            </a:p>
          </p:txBody>
        </p:sp>
        <p:pic>
          <p:nvPicPr>
            <p:cNvPr id="33" name="Picture 32">
              <a:extLst>
                <a:ext uri="{FF2B5EF4-FFF2-40B4-BE49-F238E27FC236}">
                  <a16:creationId xmlns="" xmlns:a16="http://schemas.microsoft.com/office/drawing/2014/main" id="{E10F7CD9-2720-4F4C-A31A-7566A0656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923" y="4120006"/>
              <a:ext cx="1569941" cy="847526"/>
            </a:xfrm>
            <a:prstGeom prst="rect">
              <a:avLst/>
            </a:prstGeom>
          </p:spPr>
        </p:pic>
      </p:grpSp>
      <p:sp>
        <p:nvSpPr>
          <p:cNvPr id="34" name="Rectangle 33">
            <a:extLst>
              <a:ext uri="{FF2B5EF4-FFF2-40B4-BE49-F238E27FC236}">
                <a16:creationId xmlns="" xmlns:a16="http://schemas.microsoft.com/office/drawing/2014/main" id="{02EA1D96-2E12-4C0E-AD37-4C482976C2A4}"/>
              </a:ext>
            </a:extLst>
          </p:cNvPr>
          <p:cNvSpPr/>
          <p:nvPr/>
        </p:nvSpPr>
        <p:spPr>
          <a:xfrm>
            <a:off x="3868768" y="2029636"/>
            <a:ext cx="3771630" cy="1938992"/>
          </a:xfrm>
          <a:prstGeom prst="rect">
            <a:avLst/>
          </a:prstGeom>
        </p:spPr>
        <p:txBody>
          <a:bodyPr wrap="square">
            <a:spAutoFit/>
          </a:bodyPr>
          <a:lstStyle/>
          <a:p>
            <a:pPr algn="ctr"/>
            <a:r>
              <a:rPr lang="en-US" sz="2400" dirty="0" err="1"/>
              <a:t>Sekitar</a:t>
            </a:r>
            <a:r>
              <a:rPr lang="en-US" sz="2400" dirty="0"/>
              <a:t> 100 </a:t>
            </a:r>
            <a:r>
              <a:rPr lang="en-US" sz="2400" dirty="0" err="1"/>
              <a:t>juta</a:t>
            </a:r>
            <a:r>
              <a:rPr lang="en-US" sz="2400" dirty="0"/>
              <a:t> orang </a:t>
            </a:r>
            <a:r>
              <a:rPr lang="en-US" sz="2400" dirty="0" err="1"/>
              <a:t>masih</a:t>
            </a:r>
            <a:r>
              <a:rPr lang="en-US" sz="2400" dirty="0"/>
              <a:t> </a:t>
            </a:r>
            <a:r>
              <a:rPr lang="en-US" sz="2400" dirty="0" err="1"/>
              <a:t>tergolong</a:t>
            </a:r>
            <a:r>
              <a:rPr lang="en-US" sz="2400" dirty="0"/>
              <a:t> </a:t>
            </a:r>
            <a:r>
              <a:rPr lang="en-US" sz="2400" dirty="0" err="1"/>
              <a:t>dalam“kemiskinan</a:t>
            </a:r>
            <a:r>
              <a:rPr lang="en-US" sz="2400" dirty="0"/>
              <a:t> </a:t>
            </a:r>
            <a:r>
              <a:rPr lang="en-US" sz="2400" dirty="0" err="1"/>
              <a:t>ekstrim</a:t>
            </a:r>
            <a:r>
              <a:rPr lang="en-US" sz="2400" dirty="0"/>
              <a:t>” (</a:t>
            </a:r>
            <a:r>
              <a:rPr lang="en-US" sz="2400" dirty="0" err="1"/>
              <a:t>hidup</a:t>
            </a:r>
            <a:r>
              <a:rPr lang="en-US" sz="2400" dirty="0"/>
              <a:t> </a:t>
            </a:r>
            <a:r>
              <a:rPr lang="en-US" sz="2400" dirty="0" err="1"/>
              <a:t>dengan</a:t>
            </a:r>
            <a:r>
              <a:rPr lang="en-US" sz="2400" dirty="0"/>
              <a:t> $ 1,90 </a:t>
            </a:r>
            <a:r>
              <a:rPr lang="en-US" sz="2400" dirty="0" err="1"/>
              <a:t>atau</a:t>
            </a:r>
            <a:r>
              <a:rPr lang="en-US" sz="2400" dirty="0"/>
              <a:t> </a:t>
            </a:r>
            <a:r>
              <a:rPr lang="en-US" sz="2400" dirty="0" err="1"/>
              <a:t>kurang</a:t>
            </a:r>
            <a:r>
              <a:rPr lang="en-US" sz="2400" dirty="0"/>
              <a:t> </a:t>
            </a:r>
            <a:r>
              <a:rPr lang="en-US" sz="2400" dirty="0" err="1"/>
              <a:t>setiap</a:t>
            </a:r>
            <a:r>
              <a:rPr lang="en-US" sz="2400" dirty="0"/>
              <a:t> </a:t>
            </a:r>
            <a:r>
              <a:rPr lang="en-US" sz="2400" dirty="0" err="1"/>
              <a:t>harinya</a:t>
            </a:r>
            <a:r>
              <a:rPr lang="en-US" sz="2400" dirty="0"/>
              <a:t>)</a:t>
            </a:r>
          </a:p>
        </p:txBody>
      </p:sp>
      <p:pic>
        <p:nvPicPr>
          <p:cNvPr id="35" name="Picture 34">
            <a:extLst>
              <a:ext uri="{FF2B5EF4-FFF2-40B4-BE49-F238E27FC236}">
                <a16:creationId xmlns="" xmlns:a16="http://schemas.microsoft.com/office/drawing/2014/main" id="{2C064057-161A-4F4D-B229-93AF4F11C1A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5950" y="1031715"/>
            <a:ext cx="1569941" cy="997921"/>
          </a:xfrm>
          <a:prstGeom prst="rect">
            <a:avLst/>
          </a:prstGeom>
        </p:spPr>
      </p:pic>
      <p:sp>
        <p:nvSpPr>
          <p:cNvPr id="37" name="Rectangle 36">
            <a:extLst>
              <a:ext uri="{FF2B5EF4-FFF2-40B4-BE49-F238E27FC236}">
                <a16:creationId xmlns="" xmlns:a16="http://schemas.microsoft.com/office/drawing/2014/main" id="{475EA677-7593-4F78-8A92-1CD746FD1EA1}"/>
              </a:ext>
            </a:extLst>
          </p:cNvPr>
          <p:cNvSpPr/>
          <p:nvPr/>
        </p:nvSpPr>
        <p:spPr>
          <a:xfrm>
            <a:off x="361747" y="5117432"/>
            <a:ext cx="5942801" cy="1569660"/>
          </a:xfrm>
          <a:prstGeom prst="rect">
            <a:avLst/>
          </a:prstGeom>
        </p:spPr>
        <p:txBody>
          <a:bodyPr wrap="square">
            <a:spAutoFit/>
          </a:bodyPr>
          <a:lstStyle/>
          <a:p>
            <a:pPr algn="ctr"/>
            <a:r>
              <a:rPr lang="en-US" sz="2400" dirty="0" err="1"/>
              <a:t>Lebih</a:t>
            </a:r>
            <a:r>
              <a:rPr lang="en-US" sz="2400" dirty="0"/>
              <a:t> </a:t>
            </a:r>
            <a:r>
              <a:rPr lang="en-US" sz="2400" dirty="0" err="1"/>
              <a:t>dari</a:t>
            </a:r>
            <a:r>
              <a:rPr lang="en-US" sz="2400" dirty="0"/>
              <a:t> 800 </a:t>
            </a:r>
            <a:r>
              <a:rPr lang="en-US" sz="2400" dirty="0" err="1"/>
              <a:t>juta</a:t>
            </a:r>
            <a:r>
              <a:rPr lang="en-US" sz="2400" dirty="0"/>
              <a:t> orang (</a:t>
            </a:r>
            <a:r>
              <a:rPr lang="en-US" sz="2400" dirty="0" err="1"/>
              <a:t>hampir</a:t>
            </a:r>
            <a:r>
              <a:rPr lang="en-US" sz="2400" dirty="0"/>
              <a:t> 12% </a:t>
            </a:r>
            <a:r>
              <a:rPr lang="en-US" sz="2400" dirty="0" err="1"/>
              <a:t>populasi</a:t>
            </a:r>
            <a:r>
              <a:rPr lang="en-US" sz="2400" dirty="0"/>
              <a:t> dunia) </a:t>
            </a:r>
            <a:r>
              <a:rPr lang="en-US" sz="2400" dirty="0" err="1"/>
              <a:t>menghabiskan</a:t>
            </a:r>
            <a:r>
              <a:rPr lang="en-US" sz="2400" dirty="0"/>
              <a:t> </a:t>
            </a:r>
            <a:r>
              <a:rPr lang="en-US" sz="2400" dirty="0" err="1"/>
              <a:t>setidaknya</a:t>
            </a:r>
            <a:r>
              <a:rPr lang="en-US" sz="2400" dirty="0"/>
              <a:t> 10% </a:t>
            </a:r>
            <a:r>
              <a:rPr lang="en-US" sz="2400" dirty="0" err="1"/>
              <a:t>dari</a:t>
            </a:r>
            <a:r>
              <a:rPr lang="en-US" sz="2400" dirty="0"/>
              <a:t> </a:t>
            </a:r>
            <a:r>
              <a:rPr lang="en-US" sz="2400" dirty="0" err="1"/>
              <a:t>anggaran</a:t>
            </a:r>
            <a:r>
              <a:rPr lang="en-US" sz="2400" dirty="0"/>
              <a:t> </a:t>
            </a:r>
            <a:r>
              <a:rPr lang="en-US" sz="2400" dirty="0" err="1"/>
              <a:t>rumah</a:t>
            </a:r>
            <a:r>
              <a:rPr lang="en-US" sz="2400" dirty="0"/>
              <a:t> </a:t>
            </a:r>
            <a:r>
              <a:rPr lang="en-US" sz="2400" dirty="0" err="1"/>
              <a:t>tangga</a:t>
            </a:r>
            <a:r>
              <a:rPr lang="en-US" sz="2400" dirty="0"/>
              <a:t> </a:t>
            </a:r>
            <a:r>
              <a:rPr lang="en-US" sz="2400" dirty="0" err="1"/>
              <a:t>untuk</a:t>
            </a:r>
            <a:r>
              <a:rPr lang="en-US" sz="2400" dirty="0"/>
              <a:t> </a:t>
            </a:r>
            <a:r>
              <a:rPr lang="en-US" sz="2400" dirty="0" err="1"/>
              <a:t>membayar</a:t>
            </a:r>
            <a:r>
              <a:rPr lang="en-US" sz="2400" dirty="0"/>
              <a:t> </a:t>
            </a:r>
            <a:r>
              <a:rPr lang="en-US" sz="2400" dirty="0" err="1"/>
              <a:t>perawatan</a:t>
            </a:r>
            <a:r>
              <a:rPr lang="en-US" sz="2400" dirty="0"/>
              <a:t> </a:t>
            </a:r>
            <a:r>
              <a:rPr lang="en-US" sz="2400" dirty="0" err="1"/>
              <a:t>kesehatan</a:t>
            </a:r>
            <a:r>
              <a:rPr lang="en-US" sz="2400" dirty="0"/>
              <a:t>.</a:t>
            </a:r>
          </a:p>
        </p:txBody>
      </p:sp>
      <p:pic>
        <p:nvPicPr>
          <p:cNvPr id="38" name="Picture 37">
            <a:extLst>
              <a:ext uri="{FF2B5EF4-FFF2-40B4-BE49-F238E27FC236}">
                <a16:creationId xmlns="" xmlns:a16="http://schemas.microsoft.com/office/drawing/2014/main" id="{073361F2-A09C-4103-9488-0C91634C3F5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27056"/>
          <a:stretch/>
        </p:blipFill>
        <p:spPr>
          <a:xfrm>
            <a:off x="1667010" y="3657600"/>
            <a:ext cx="2857500" cy="1459832"/>
          </a:xfrm>
          <a:prstGeom prst="rect">
            <a:avLst/>
          </a:prstGeom>
        </p:spPr>
      </p:pic>
    </p:spTree>
    <p:extLst>
      <p:ext uri="{BB962C8B-B14F-4D97-AF65-F5344CB8AC3E}">
        <p14:creationId xmlns:p14="http://schemas.microsoft.com/office/powerpoint/2010/main" val="270854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4"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4032795-149B-4003-A1A2-F143F2369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0"/>
            <a:ext cx="11125200" cy="6858000"/>
          </a:xfrm>
          <a:prstGeom prst="rect">
            <a:avLst/>
          </a:prstGeom>
        </p:spPr>
      </p:pic>
      <p:sp>
        <p:nvSpPr>
          <p:cNvPr id="4" name="Rectangle 3">
            <a:extLst>
              <a:ext uri="{FF2B5EF4-FFF2-40B4-BE49-F238E27FC236}">
                <a16:creationId xmlns="" xmlns:a16="http://schemas.microsoft.com/office/drawing/2014/main" id="{9278E8CA-430E-49B1-B2DD-E4F33526AED9}"/>
              </a:ext>
            </a:extLst>
          </p:cNvPr>
          <p:cNvSpPr/>
          <p:nvPr/>
        </p:nvSpPr>
        <p:spPr>
          <a:xfrm>
            <a:off x="1371600" y="2666999"/>
            <a:ext cx="10820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6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513" t="6348" r="17463" b="17424"/>
          <a:stretch/>
        </p:blipFill>
        <p:spPr bwMode="auto">
          <a:xfrm>
            <a:off x="9070626" y="457199"/>
            <a:ext cx="2968974"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655377" y="2476499"/>
            <a:ext cx="6403626" cy="1905000"/>
          </a:xfrm>
        </p:spPr>
        <p:txBody>
          <a:bodyPr>
            <a:normAutofit fontScale="85000" lnSpcReduction="10000"/>
          </a:bodyPr>
          <a:lstStyle/>
          <a:p>
            <a:pPr marL="0" indent="0" algn="ctr">
              <a:lnSpc>
                <a:spcPct val="120000"/>
              </a:lnSpc>
              <a:buNone/>
            </a:pPr>
            <a:r>
              <a:rPr lang="en-US" sz="5400" b="1" dirty="0">
                <a:solidFill>
                  <a:srgbClr val="0B299C"/>
                </a:solidFill>
                <a:latin typeface="Constantia" pitchFamily="18" charset="0"/>
              </a:rPr>
              <a:t>TENAGA KESEHATAN </a:t>
            </a:r>
          </a:p>
          <a:p>
            <a:pPr marL="0" indent="0" algn="ctr">
              <a:lnSpc>
                <a:spcPct val="120000"/>
              </a:lnSpc>
              <a:buNone/>
            </a:pPr>
            <a:r>
              <a:rPr lang="en-US" sz="5400" b="1" dirty="0">
                <a:solidFill>
                  <a:srgbClr val="0B299C"/>
                </a:solidFill>
                <a:latin typeface="Constantia" pitchFamily="18" charset="0"/>
              </a:rPr>
              <a:t>DI INDONESIA</a:t>
            </a:r>
          </a:p>
        </p:txBody>
      </p:sp>
      <p:sp>
        <p:nvSpPr>
          <p:cNvPr id="8" name="Arrow: Pentagon 7">
            <a:extLst>
              <a:ext uri="{FF2B5EF4-FFF2-40B4-BE49-F238E27FC236}">
                <a16:creationId xmlns="" xmlns:a16="http://schemas.microsoft.com/office/drawing/2014/main" id="{5A8352FA-9421-4AE9-A99F-291439F5CC14}"/>
              </a:ext>
            </a:extLst>
          </p:cNvPr>
          <p:cNvSpPr/>
          <p:nvPr/>
        </p:nvSpPr>
        <p:spPr>
          <a:xfrm>
            <a:off x="152400" y="0"/>
            <a:ext cx="2362200" cy="6858000"/>
          </a:xfrm>
          <a:prstGeom prst="homePlate">
            <a:avLst/>
          </a:prstGeom>
          <a:gradFill flip="none" rotWithShape="1">
            <a:gsLst>
              <a:gs pos="0">
                <a:srgbClr val="7E99F4">
                  <a:shade val="30000"/>
                  <a:satMod val="115000"/>
                </a:srgbClr>
              </a:gs>
              <a:gs pos="50000">
                <a:srgbClr val="7E99F4">
                  <a:shade val="67500"/>
                  <a:satMod val="115000"/>
                </a:srgbClr>
              </a:gs>
              <a:gs pos="100000">
                <a:srgbClr val="7E99F4">
                  <a:shade val="100000"/>
                  <a:satMod val="115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Pentagon 1">
            <a:extLst>
              <a:ext uri="{FF2B5EF4-FFF2-40B4-BE49-F238E27FC236}">
                <a16:creationId xmlns="" xmlns:a16="http://schemas.microsoft.com/office/drawing/2014/main" id="{672F918D-0016-4EC6-B2ED-AC1AA61C4EE1}"/>
              </a:ext>
            </a:extLst>
          </p:cNvPr>
          <p:cNvSpPr/>
          <p:nvPr/>
        </p:nvSpPr>
        <p:spPr>
          <a:xfrm>
            <a:off x="0" y="0"/>
            <a:ext cx="2362200" cy="68580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7045" r="61538" b="8546"/>
          <a:stretch/>
        </p:blipFill>
        <p:spPr bwMode="auto">
          <a:xfrm>
            <a:off x="0" y="1893234"/>
            <a:ext cx="1828800" cy="307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14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859A3D8-087A-4689-A169-3DF728BDA3D9}"/>
              </a:ext>
            </a:extLst>
          </p:cNvPr>
          <p:cNvPicPr>
            <a:picLocks noChangeAspect="1"/>
          </p:cNvPicPr>
          <p:nvPr/>
        </p:nvPicPr>
        <p:blipFill rotWithShape="1">
          <a:blip r:embed="rId3">
            <a:extLst>
              <a:ext uri="{28A0092B-C50C-407E-A947-70E740481C1C}">
                <a14:useLocalDpi xmlns:a14="http://schemas.microsoft.com/office/drawing/2010/main" val="0"/>
              </a:ext>
            </a:extLst>
          </a:blip>
          <a:srcRect b="13375"/>
          <a:stretch/>
        </p:blipFill>
        <p:spPr>
          <a:xfrm flipH="1">
            <a:off x="-2" y="-10887"/>
            <a:ext cx="12192001" cy="6815805"/>
          </a:xfrm>
          <a:prstGeom prst="rect">
            <a:avLst/>
          </a:prstGeom>
        </p:spPr>
      </p:pic>
      <p:sp>
        <p:nvSpPr>
          <p:cNvPr id="9" name="TextBox 8"/>
          <p:cNvSpPr txBox="1"/>
          <p:nvPr/>
        </p:nvSpPr>
        <p:spPr>
          <a:xfrm>
            <a:off x="466307" y="3816466"/>
            <a:ext cx="2710167" cy="1462549"/>
          </a:xfrm>
          <a:prstGeom prst="rect">
            <a:avLst/>
          </a:prstGeom>
          <a:noFill/>
        </p:spPr>
        <p:txBody>
          <a:bodyPr wrap="square" lIns="76805" tIns="38402" rIns="76805" bIns="384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black"/>
                </a:solidFill>
                <a:effectLst/>
                <a:uLnTx/>
                <a:uFillTx/>
                <a:latin typeface="Tw Cen MT"/>
                <a:ea typeface="+mn-ea"/>
                <a:cs typeface="+mn-cs"/>
              </a:rPr>
              <a:t>Sumber : UU Kesehatan, UU tenaga kesehatan, PMK 33/2015, &amp; PMK 75/2014, Renstra kemkes 2015-2019</a:t>
            </a:r>
          </a:p>
        </p:txBody>
      </p:sp>
      <p:pic>
        <p:nvPicPr>
          <p:cNvPr id="14" name="Picture 13">
            <a:extLst>
              <a:ext uri="{FF2B5EF4-FFF2-40B4-BE49-F238E27FC236}">
                <a16:creationId xmlns="" xmlns:a16="http://schemas.microsoft.com/office/drawing/2014/main" id="{0607BED8-7274-421C-81E8-C9699E750DF2}"/>
              </a:ext>
            </a:extLst>
          </p:cNvPr>
          <p:cNvPicPr>
            <a:picLocks noChangeAspect="1"/>
          </p:cNvPicPr>
          <p:nvPr/>
        </p:nvPicPr>
        <p:blipFill rotWithShape="1">
          <a:blip r:embed="rId4">
            <a:duotone>
              <a:prstClr val="black"/>
              <a:srgbClr val="FF0000">
                <a:tint val="45000"/>
                <a:satMod val="400000"/>
              </a:srgbClr>
            </a:duotone>
          </a:blip>
          <a:srcRect l="40920" t="35061" r="8067" b="12508"/>
          <a:stretch/>
        </p:blipFill>
        <p:spPr>
          <a:xfrm>
            <a:off x="345227" y="2121479"/>
            <a:ext cx="2952328" cy="1480510"/>
          </a:xfrm>
          <a:prstGeom prst="rect">
            <a:avLst/>
          </a:prstGeom>
        </p:spPr>
      </p:pic>
      <p:graphicFrame>
        <p:nvGraphicFramePr>
          <p:cNvPr id="41" name="Diagram 40">
            <a:extLst>
              <a:ext uri="{FF2B5EF4-FFF2-40B4-BE49-F238E27FC236}">
                <a16:creationId xmlns="" xmlns:a16="http://schemas.microsoft.com/office/drawing/2014/main" id="{77519167-365F-4C2C-A943-1A5602F9C3B1}"/>
              </a:ext>
            </a:extLst>
          </p:cNvPr>
          <p:cNvGraphicFramePr/>
          <p:nvPr>
            <p:extLst/>
          </p:nvPr>
        </p:nvGraphicFramePr>
        <p:xfrm>
          <a:off x="3467708" y="152400"/>
          <a:ext cx="8280920" cy="5788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3" name="Picture 42">
            <a:extLst>
              <a:ext uri="{FF2B5EF4-FFF2-40B4-BE49-F238E27FC236}">
                <a16:creationId xmlns="" xmlns:a16="http://schemas.microsoft.com/office/drawing/2014/main" id="{35CEC439-7739-4D4D-961A-D76C5E9D8D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52484" y="3492384"/>
            <a:ext cx="540136" cy="648163"/>
          </a:xfrm>
          <a:prstGeom prst="rect">
            <a:avLst/>
          </a:prstGeom>
        </p:spPr>
      </p:pic>
      <p:pic>
        <p:nvPicPr>
          <p:cNvPr id="5" name="Picture 4">
            <a:extLst>
              <a:ext uri="{FF2B5EF4-FFF2-40B4-BE49-F238E27FC236}">
                <a16:creationId xmlns="" xmlns:a16="http://schemas.microsoft.com/office/drawing/2014/main" id="{9C27DF1B-30F6-450F-9292-EFA57D84FE18}"/>
              </a:ext>
            </a:extLst>
          </p:cNvPr>
          <p:cNvPicPr>
            <a:picLocks noChangeAspect="1"/>
          </p:cNvPicPr>
          <p:nvPr/>
        </p:nvPicPr>
        <p:blipFill rotWithShape="1">
          <a:blip r:embed="rId3">
            <a:extLst>
              <a:ext uri="{28A0092B-C50C-407E-A947-70E740481C1C}">
                <a14:useLocalDpi xmlns:a14="http://schemas.microsoft.com/office/drawing/2010/main" val="0"/>
              </a:ext>
            </a:extLst>
          </a:blip>
          <a:srcRect t="89005"/>
          <a:stretch/>
        </p:blipFill>
        <p:spPr>
          <a:xfrm>
            <a:off x="-2" y="6103990"/>
            <a:ext cx="12192001" cy="746022"/>
          </a:xfrm>
          <a:prstGeom prst="rect">
            <a:avLst/>
          </a:prstGeom>
        </p:spPr>
      </p:pic>
    </p:spTree>
    <p:extLst>
      <p:ext uri="{BB962C8B-B14F-4D97-AF65-F5344CB8AC3E}">
        <p14:creationId xmlns:p14="http://schemas.microsoft.com/office/powerpoint/2010/main" val="1351112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58A612-DE61-48E8-A051-B51096424429}"/>
              </a:ext>
            </a:extLst>
          </p:cNvPr>
          <p:cNvPicPr>
            <a:picLocks noChangeAspect="1"/>
          </p:cNvPicPr>
          <p:nvPr/>
        </p:nvPicPr>
        <p:blipFill>
          <a:blip r:embed="rId2">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5957928" y="22334"/>
            <a:ext cx="6234072" cy="6858000"/>
          </a:xfrm>
          <a:prstGeom prst="rect">
            <a:avLst/>
          </a:prstGeom>
        </p:spPr>
      </p:pic>
      <p:sp>
        <p:nvSpPr>
          <p:cNvPr id="42" name="Arrow: Pentagon 41">
            <a:extLst>
              <a:ext uri="{FF2B5EF4-FFF2-40B4-BE49-F238E27FC236}">
                <a16:creationId xmlns="" xmlns:a16="http://schemas.microsoft.com/office/drawing/2014/main" id="{CF38AF18-79F4-4AEC-8410-F1C07B39E561}"/>
              </a:ext>
            </a:extLst>
          </p:cNvPr>
          <p:cNvSpPr/>
          <p:nvPr/>
        </p:nvSpPr>
        <p:spPr>
          <a:xfrm rot="16200000">
            <a:off x="5176543" y="-154786"/>
            <a:ext cx="1831475" cy="12199445"/>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grpSp>
        <p:nvGrpSpPr>
          <p:cNvPr id="28" name="Group 27">
            <a:extLst>
              <a:ext uri="{FF2B5EF4-FFF2-40B4-BE49-F238E27FC236}">
                <a16:creationId xmlns="" xmlns:a16="http://schemas.microsoft.com/office/drawing/2014/main" id="{2430E37C-FD75-44BF-B70E-6036DC1DFB72}"/>
              </a:ext>
            </a:extLst>
          </p:cNvPr>
          <p:cNvGrpSpPr/>
          <p:nvPr/>
        </p:nvGrpSpPr>
        <p:grpSpPr>
          <a:xfrm>
            <a:off x="228600" y="1350401"/>
            <a:ext cx="11582400" cy="2439560"/>
            <a:chOff x="228600" y="1008217"/>
            <a:chExt cx="11582400" cy="2439560"/>
          </a:xfrm>
        </p:grpSpPr>
        <p:graphicFrame>
          <p:nvGraphicFramePr>
            <p:cNvPr id="13" name="Diagram 12">
              <a:extLst>
                <a:ext uri="{FF2B5EF4-FFF2-40B4-BE49-F238E27FC236}">
                  <a16:creationId xmlns="" xmlns:a16="http://schemas.microsoft.com/office/drawing/2014/main" id="{32FC082B-B798-4C49-AAEE-2B8630F53E44}"/>
                </a:ext>
              </a:extLst>
            </p:cNvPr>
            <p:cNvGraphicFramePr/>
            <p:nvPr>
              <p:extLst/>
            </p:nvPr>
          </p:nvGraphicFramePr>
          <p:xfrm>
            <a:off x="381000" y="1270690"/>
            <a:ext cx="11430000" cy="2045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 xmlns:a16="http://schemas.microsoft.com/office/drawing/2014/main" id="{C08D5E23-DC16-4285-B8CD-17BE89CF148C}"/>
                </a:ext>
              </a:extLst>
            </p:cNvPr>
            <p:cNvSpPr/>
            <p:nvPr/>
          </p:nvSpPr>
          <p:spPr>
            <a:xfrm>
              <a:off x="228600" y="1008217"/>
              <a:ext cx="342595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Suatu kegiatan dan/atau serangkaian kegiatan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yankes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d-ID"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yang lebih mengutamakan kegiatan yang bersifat promosi kesehata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endParaRPr kumimoji="0" lang="en-US" sz="24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5" name="Rectangle 14">
              <a:extLst>
                <a:ext uri="{FF2B5EF4-FFF2-40B4-BE49-F238E27FC236}">
                  <a16:creationId xmlns="" xmlns:a16="http://schemas.microsoft.com/office/drawing/2014/main" id="{B358D472-4B95-4A4A-8A20-35E615D3AFF4}"/>
                </a:ext>
              </a:extLst>
            </p:cNvPr>
            <p:cNvSpPr/>
            <p:nvPr/>
          </p:nvSpPr>
          <p:spPr>
            <a:xfrm>
              <a:off x="8308845" y="1508785"/>
              <a:ext cx="329596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id-ID"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uatu kegiatan pencegahan terhadap suatu masalah kesehatan/penyakit</a:t>
              </a:r>
              <a:endParaRPr kumimoji="0" lang="en-US" sz="2400" b="0" i="0" u="none" strike="noStrike" kern="1200" cap="none" spc="0" normalizeH="0" baseline="0" noProof="0" dirty="0">
                <a:ln>
                  <a:noFill/>
                </a:ln>
                <a:solidFill>
                  <a:prstClr val="black"/>
                </a:solidFill>
                <a:effectLst/>
                <a:uLnTx/>
                <a:uFillTx/>
                <a:latin typeface="Tw Cen MT"/>
                <a:ea typeface="+mn-ea"/>
                <a:cs typeface="+mn-cs"/>
              </a:endParaRPr>
            </a:p>
          </p:txBody>
        </p:sp>
      </p:grpSp>
      <p:sp>
        <p:nvSpPr>
          <p:cNvPr id="16" name="TextBox 15">
            <a:extLst>
              <a:ext uri="{FF2B5EF4-FFF2-40B4-BE49-F238E27FC236}">
                <a16:creationId xmlns="" xmlns:a16="http://schemas.microsoft.com/office/drawing/2014/main" id="{6E6A73F3-36D6-4713-B8A1-F8B336EEE9E3}"/>
              </a:ext>
            </a:extLst>
          </p:cNvPr>
          <p:cNvSpPr txBox="1"/>
          <p:nvPr/>
        </p:nvSpPr>
        <p:spPr>
          <a:xfrm>
            <a:off x="3116178" y="112361"/>
            <a:ext cx="595964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rPr>
              <a:t>PELAYANAN KESEHATAN</a:t>
            </a:r>
          </a:p>
        </p:txBody>
      </p:sp>
      <p:sp>
        <p:nvSpPr>
          <p:cNvPr id="27" name="TextBox 26">
            <a:extLst>
              <a:ext uri="{FF2B5EF4-FFF2-40B4-BE49-F238E27FC236}">
                <a16:creationId xmlns="" xmlns:a16="http://schemas.microsoft.com/office/drawing/2014/main" id="{56D9406C-C44C-44EB-9DD8-D9DCE224FBD6}"/>
              </a:ext>
            </a:extLst>
          </p:cNvPr>
          <p:cNvSpPr txBox="1"/>
          <p:nvPr/>
        </p:nvSpPr>
        <p:spPr>
          <a:xfrm>
            <a:off x="4155351" y="4462668"/>
            <a:ext cx="38692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TINGKAT PENCEGAHAN</a:t>
            </a:r>
          </a:p>
        </p:txBody>
      </p:sp>
      <p:grpSp>
        <p:nvGrpSpPr>
          <p:cNvPr id="32" name="Group 31">
            <a:extLst>
              <a:ext uri="{FF2B5EF4-FFF2-40B4-BE49-F238E27FC236}">
                <a16:creationId xmlns="" xmlns:a16="http://schemas.microsoft.com/office/drawing/2014/main" id="{CF754A6D-0B0C-4137-B056-CEC6852159AD}"/>
              </a:ext>
            </a:extLst>
          </p:cNvPr>
          <p:cNvGrpSpPr/>
          <p:nvPr/>
        </p:nvGrpSpPr>
        <p:grpSpPr>
          <a:xfrm>
            <a:off x="1667408" y="5492244"/>
            <a:ext cx="1943552" cy="1323439"/>
            <a:chOff x="1667408" y="4923446"/>
            <a:chExt cx="1943552" cy="1323439"/>
          </a:xfrm>
        </p:grpSpPr>
        <p:sp>
          <p:nvSpPr>
            <p:cNvPr id="22" name="Rectangle: Single Corner Snipped 21">
              <a:extLst>
                <a:ext uri="{FF2B5EF4-FFF2-40B4-BE49-F238E27FC236}">
                  <a16:creationId xmlns="" xmlns:a16="http://schemas.microsoft.com/office/drawing/2014/main" id="{6D0D6547-45CF-4A0A-B96E-F4F2AE90F693}"/>
                </a:ext>
              </a:extLst>
            </p:cNvPr>
            <p:cNvSpPr/>
            <p:nvPr/>
          </p:nvSpPr>
          <p:spPr>
            <a:xfrm>
              <a:off x="2086960" y="5308369"/>
              <a:ext cx="1524000" cy="638228"/>
            </a:xfrm>
            <a:prstGeom prst="snip1Rect">
              <a:avLst/>
            </a:prstGeom>
            <a:solidFill>
              <a:srgbClr val="FFFF00"/>
            </a:solidFill>
            <a:ln/>
            <a:scene3d>
              <a:camera prst="orthographicFront">
                <a:rot lat="0" lon="0" rev="0"/>
              </a:camera>
              <a:lightRig rig="brightRoom" dir="t">
                <a:rot lat="0" lon="0" rev="8700000"/>
              </a:lightRig>
            </a:scene3d>
            <a:sp3d contourW="12700" prstMaterial="dkEdge">
              <a:bevelT w="165100" prst="coolSlant"/>
              <a:contourClr>
                <a:schemeClr val="accent5">
                  <a:shade val="65000"/>
                  <a:satMod val="150000"/>
                </a:schemeClr>
              </a:contourClr>
            </a:sp3d>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PRIMER</a:t>
              </a:r>
            </a:p>
          </p:txBody>
        </p:sp>
        <p:sp>
          <p:nvSpPr>
            <p:cNvPr id="31" name="TextBox 30">
              <a:extLst>
                <a:ext uri="{FF2B5EF4-FFF2-40B4-BE49-F238E27FC236}">
                  <a16:creationId xmlns="" xmlns:a16="http://schemas.microsoft.com/office/drawing/2014/main" id="{AF4BF850-4921-4A71-8251-65BAAB8F0AD3}"/>
                </a:ext>
              </a:extLst>
            </p:cNvPr>
            <p:cNvSpPr txBox="1"/>
            <p:nvPr/>
          </p:nvSpPr>
          <p:spPr>
            <a:xfrm>
              <a:off x="1667408" y="4923446"/>
              <a:ext cx="7744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Aharoni" panose="02010803020104030203" pitchFamily="2" charset="-79"/>
                </a:rPr>
                <a:t>1</a:t>
              </a:r>
            </a:p>
          </p:txBody>
        </p:sp>
      </p:grpSp>
      <p:grpSp>
        <p:nvGrpSpPr>
          <p:cNvPr id="33" name="Group 32">
            <a:extLst>
              <a:ext uri="{FF2B5EF4-FFF2-40B4-BE49-F238E27FC236}">
                <a16:creationId xmlns="" xmlns:a16="http://schemas.microsoft.com/office/drawing/2014/main" id="{BC14249C-DD2A-4C33-A514-FB1E05E2E9EA}"/>
              </a:ext>
            </a:extLst>
          </p:cNvPr>
          <p:cNvGrpSpPr/>
          <p:nvPr/>
        </p:nvGrpSpPr>
        <p:grpSpPr>
          <a:xfrm>
            <a:off x="4788789" y="5534561"/>
            <a:ext cx="2297810" cy="1323439"/>
            <a:chOff x="1667408" y="4923446"/>
            <a:chExt cx="2297810" cy="1323439"/>
          </a:xfrm>
        </p:grpSpPr>
        <p:sp>
          <p:nvSpPr>
            <p:cNvPr id="34" name="Rectangle: Single Corner Snipped 33">
              <a:extLst>
                <a:ext uri="{FF2B5EF4-FFF2-40B4-BE49-F238E27FC236}">
                  <a16:creationId xmlns="" xmlns:a16="http://schemas.microsoft.com/office/drawing/2014/main" id="{2560BF31-F577-426E-ADDD-E29373053AFD}"/>
                </a:ext>
              </a:extLst>
            </p:cNvPr>
            <p:cNvSpPr/>
            <p:nvPr/>
          </p:nvSpPr>
          <p:spPr>
            <a:xfrm>
              <a:off x="2206601" y="5306411"/>
              <a:ext cx="1758617" cy="638228"/>
            </a:xfrm>
            <a:prstGeom prst="snip1Rect">
              <a:avLst/>
            </a:prstGeom>
            <a:solidFill>
              <a:srgbClr val="FFFF00"/>
            </a:solidFill>
            <a:ln/>
            <a:scene3d>
              <a:camera prst="orthographicFront">
                <a:rot lat="0" lon="0" rev="0"/>
              </a:camera>
              <a:lightRig rig="brightRoom" dir="t">
                <a:rot lat="0" lon="0" rev="8700000"/>
              </a:lightRig>
            </a:scene3d>
            <a:sp3d contourW="12700" prstMaterial="dkEdge">
              <a:bevelT w="165100" prst="coolSlant"/>
              <a:contourClr>
                <a:schemeClr val="accent5">
                  <a:shade val="65000"/>
                  <a:satMod val="150000"/>
                </a:schemeClr>
              </a:contourClr>
            </a:sp3d>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SEKUNDER</a:t>
              </a:r>
            </a:p>
          </p:txBody>
        </p:sp>
        <p:sp>
          <p:nvSpPr>
            <p:cNvPr id="35" name="TextBox 34">
              <a:extLst>
                <a:ext uri="{FF2B5EF4-FFF2-40B4-BE49-F238E27FC236}">
                  <a16:creationId xmlns="" xmlns:a16="http://schemas.microsoft.com/office/drawing/2014/main" id="{565842A5-4F44-4C80-B508-964014AED2D7}"/>
                </a:ext>
              </a:extLst>
            </p:cNvPr>
            <p:cNvSpPr txBox="1"/>
            <p:nvPr/>
          </p:nvSpPr>
          <p:spPr>
            <a:xfrm>
              <a:off x="1667408" y="4923446"/>
              <a:ext cx="7744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Aharoni" panose="02010803020104030203" pitchFamily="2" charset="-79"/>
                </a:rPr>
                <a:t>2</a:t>
              </a:r>
            </a:p>
          </p:txBody>
        </p:sp>
      </p:grpSp>
      <p:grpSp>
        <p:nvGrpSpPr>
          <p:cNvPr id="39" name="Group 38">
            <a:extLst>
              <a:ext uri="{FF2B5EF4-FFF2-40B4-BE49-F238E27FC236}">
                <a16:creationId xmlns="" xmlns:a16="http://schemas.microsoft.com/office/drawing/2014/main" id="{4606EB17-A2B0-418A-AEEE-E872BE9A40C3}"/>
              </a:ext>
            </a:extLst>
          </p:cNvPr>
          <p:cNvGrpSpPr/>
          <p:nvPr/>
        </p:nvGrpSpPr>
        <p:grpSpPr>
          <a:xfrm>
            <a:off x="8087623" y="5492243"/>
            <a:ext cx="2048499" cy="1323439"/>
            <a:chOff x="1562461" y="4923445"/>
            <a:chExt cx="2048499" cy="1323439"/>
          </a:xfrm>
        </p:grpSpPr>
        <p:sp>
          <p:nvSpPr>
            <p:cNvPr id="40" name="Rectangle: Single Corner Snipped 39">
              <a:extLst>
                <a:ext uri="{FF2B5EF4-FFF2-40B4-BE49-F238E27FC236}">
                  <a16:creationId xmlns="" xmlns:a16="http://schemas.microsoft.com/office/drawing/2014/main" id="{BA17A118-DF38-4135-967A-0A3A982649F6}"/>
                </a:ext>
              </a:extLst>
            </p:cNvPr>
            <p:cNvSpPr/>
            <p:nvPr/>
          </p:nvSpPr>
          <p:spPr>
            <a:xfrm>
              <a:off x="2086960" y="5308369"/>
              <a:ext cx="1524000" cy="638228"/>
            </a:xfrm>
            <a:prstGeom prst="snip1Rect">
              <a:avLst/>
            </a:prstGeom>
            <a:solidFill>
              <a:srgbClr val="FFFF00"/>
            </a:solidFill>
            <a:ln/>
            <a:scene3d>
              <a:camera prst="orthographicFront">
                <a:rot lat="0" lon="0" rev="0"/>
              </a:camera>
              <a:lightRig rig="brightRoom" dir="t">
                <a:rot lat="0" lon="0" rev="8700000"/>
              </a:lightRig>
            </a:scene3d>
            <a:sp3d contourW="12700" prstMaterial="dkEdge">
              <a:bevelT w="165100" prst="coolSlant"/>
              <a:contourClr>
                <a:schemeClr val="accent5">
                  <a:shade val="65000"/>
                  <a:satMod val="150000"/>
                </a:schemeClr>
              </a:contourClr>
            </a:sp3d>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TERSIER</a:t>
              </a:r>
            </a:p>
          </p:txBody>
        </p:sp>
        <p:sp>
          <p:nvSpPr>
            <p:cNvPr id="41" name="TextBox 40">
              <a:extLst>
                <a:ext uri="{FF2B5EF4-FFF2-40B4-BE49-F238E27FC236}">
                  <a16:creationId xmlns="" xmlns:a16="http://schemas.microsoft.com/office/drawing/2014/main" id="{8E3EA39D-E0B4-4AAA-AE25-33ABB4C537E6}"/>
                </a:ext>
              </a:extLst>
            </p:cNvPr>
            <p:cNvSpPr txBox="1"/>
            <p:nvPr/>
          </p:nvSpPr>
          <p:spPr>
            <a:xfrm>
              <a:off x="1562461" y="4923445"/>
              <a:ext cx="57043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Aharoni" panose="02010803020104030203" pitchFamily="2" charset="-79"/>
                </a:rPr>
                <a:t>3</a:t>
              </a:r>
            </a:p>
          </p:txBody>
        </p:sp>
      </p:grpSp>
    </p:spTree>
    <p:extLst>
      <p:ext uri="{BB962C8B-B14F-4D97-AF65-F5344CB8AC3E}">
        <p14:creationId xmlns:p14="http://schemas.microsoft.com/office/powerpoint/2010/main" val="35144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Off-page Connector 5">
            <a:extLst>
              <a:ext uri="{FF2B5EF4-FFF2-40B4-BE49-F238E27FC236}">
                <a16:creationId xmlns="" xmlns:a16="http://schemas.microsoft.com/office/drawing/2014/main" id="{20609BB2-159C-44CB-9F77-79A4C023A538}"/>
              </a:ext>
            </a:extLst>
          </p:cNvPr>
          <p:cNvSpPr/>
          <p:nvPr/>
        </p:nvSpPr>
        <p:spPr>
          <a:xfrm>
            <a:off x="0" y="0"/>
            <a:ext cx="12192000" cy="1696579"/>
          </a:xfrm>
          <a:prstGeom prst="flowChartOffpageConnector">
            <a:avLst/>
          </a:prstGeom>
          <a:gradFill>
            <a:gsLst>
              <a:gs pos="0">
                <a:srgbClr val="002060"/>
              </a:gs>
              <a:gs pos="48000">
                <a:schemeClr val="accent5">
                  <a:lumMod val="97000"/>
                  <a:lumOff val="3000"/>
                </a:schemeClr>
              </a:gs>
              <a:gs pos="100000">
                <a:schemeClr val="accent5">
                  <a:lumMod val="60000"/>
                  <a:lumOff val="40000"/>
                </a:schemeClr>
              </a:gs>
            </a:gsLst>
            <a:lin ang="13500000" scaled="1"/>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 xmlns:a16="http://schemas.microsoft.com/office/drawing/2014/main" id="{A6BE9A61-5C6C-461A-9A2E-33C2358DC243}"/>
              </a:ext>
            </a:extLst>
          </p:cNvPr>
          <p:cNvGrpSpPr/>
          <p:nvPr/>
        </p:nvGrpSpPr>
        <p:grpSpPr>
          <a:xfrm>
            <a:off x="5777062" y="840481"/>
            <a:ext cx="637871" cy="652792"/>
            <a:chOff x="5698761" y="1364104"/>
            <a:chExt cx="794478" cy="704538"/>
          </a:xfrm>
        </p:grpSpPr>
        <p:sp>
          <p:nvSpPr>
            <p:cNvPr id="7" name="Oval 6">
              <a:extLst>
                <a:ext uri="{FF2B5EF4-FFF2-40B4-BE49-F238E27FC236}">
                  <a16:creationId xmlns="" xmlns:a16="http://schemas.microsoft.com/office/drawing/2014/main" id="{714AFE05-EE4C-47E3-A460-D6D604827D6B}"/>
                </a:ext>
              </a:extLst>
            </p:cNvPr>
            <p:cNvSpPr/>
            <p:nvPr/>
          </p:nvSpPr>
          <p:spPr>
            <a:xfrm>
              <a:off x="5698761" y="1364104"/>
              <a:ext cx="794478" cy="704538"/>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4E09D0F4-BA53-4415-B61D-3D38C0835ED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7647" y="1471317"/>
              <a:ext cx="496705" cy="490112"/>
            </a:xfrm>
            <a:prstGeom prst="rect">
              <a:avLst/>
            </a:prstGeom>
          </p:spPr>
        </p:pic>
      </p:grpSp>
      <p:sp>
        <p:nvSpPr>
          <p:cNvPr id="10" name="TextBox 9">
            <a:extLst>
              <a:ext uri="{FF2B5EF4-FFF2-40B4-BE49-F238E27FC236}">
                <a16:creationId xmlns="" xmlns:a16="http://schemas.microsoft.com/office/drawing/2014/main" id="{E86EC714-F921-474C-8537-A166AF771B75}"/>
              </a:ext>
            </a:extLst>
          </p:cNvPr>
          <p:cNvSpPr txBox="1"/>
          <p:nvPr/>
        </p:nvSpPr>
        <p:spPr>
          <a:xfrm>
            <a:off x="4622680" y="112826"/>
            <a:ext cx="2946640" cy="769441"/>
          </a:xfrm>
          <a:prstGeom prst="rect">
            <a:avLst/>
          </a:prstGeom>
          <a:noFill/>
        </p:spPr>
        <p:txBody>
          <a:bodyPr wrap="none" rtlCol="0">
            <a:spAutoFit/>
          </a:bodyPr>
          <a:lstStyle/>
          <a:p>
            <a:r>
              <a:rPr lang="en-US" sz="4400" b="1" dirty="0">
                <a:latin typeface="Copperplate Gothic Light" panose="020E0507020206020404" pitchFamily="34" charset="0"/>
              </a:rPr>
              <a:t>OUTLINE</a:t>
            </a:r>
          </a:p>
        </p:txBody>
      </p:sp>
      <p:grpSp>
        <p:nvGrpSpPr>
          <p:cNvPr id="26" name="Group 25">
            <a:extLst>
              <a:ext uri="{FF2B5EF4-FFF2-40B4-BE49-F238E27FC236}">
                <a16:creationId xmlns="" xmlns:a16="http://schemas.microsoft.com/office/drawing/2014/main" id="{A9E74BC2-7604-4520-B00D-EB33F4B8E372}"/>
              </a:ext>
            </a:extLst>
          </p:cNvPr>
          <p:cNvGrpSpPr/>
          <p:nvPr/>
        </p:nvGrpSpPr>
        <p:grpSpPr>
          <a:xfrm>
            <a:off x="1026693" y="1728459"/>
            <a:ext cx="10138611" cy="5095806"/>
            <a:chOff x="2103783" y="99391"/>
            <a:chExt cx="10058400" cy="6583753"/>
          </a:xfrm>
        </p:grpSpPr>
        <p:grpSp>
          <p:nvGrpSpPr>
            <p:cNvPr id="27" name="Group 26">
              <a:extLst>
                <a:ext uri="{FF2B5EF4-FFF2-40B4-BE49-F238E27FC236}">
                  <a16:creationId xmlns="" xmlns:a16="http://schemas.microsoft.com/office/drawing/2014/main" id="{3C61E99B-F957-4D69-94AD-DB07B5D40493}"/>
                </a:ext>
              </a:extLst>
            </p:cNvPr>
            <p:cNvGrpSpPr/>
            <p:nvPr/>
          </p:nvGrpSpPr>
          <p:grpSpPr>
            <a:xfrm>
              <a:off x="2103783" y="99391"/>
              <a:ext cx="10058400" cy="6583753"/>
              <a:chOff x="2103783" y="99391"/>
              <a:chExt cx="10058400" cy="6583753"/>
            </a:xfrm>
          </p:grpSpPr>
          <p:graphicFrame>
            <p:nvGraphicFramePr>
              <p:cNvPr id="31" name="Diagram 30">
                <a:extLst>
                  <a:ext uri="{FF2B5EF4-FFF2-40B4-BE49-F238E27FC236}">
                    <a16:creationId xmlns="" xmlns:a16="http://schemas.microsoft.com/office/drawing/2014/main" id="{9FCE1744-690D-4C89-BF81-5FC286E26E12}"/>
                  </a:ext>
                </a:extLst>
              </p:cNvPr>
              <p:cNvGraphicFramePr/>
              <p:nvPr>
                <p:extLst>
                  <p:ext uri="{D42A27DB-BD31-4B8C-83A1-F6EECF244321}">
                    <p14:modId xmlns:p14="http://schemas.microsoft.com/office/powerpoint/2010/main" val="1868807038"/>
                  </p:ext>
                </p:extLst>
              </p:nvPr>
            </p:nvGraphicFramePr>
            <p:xfrm>
              <a:off x="2103783" y="99391"/>
              <a:ext cx="10058400" cy="6583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 name="Picture 31">
                <a:extLst>
                  <a:ext uri="{FF2B5EF4-FFF2-40B4-BE49-F238E27FC236}">
                    <a16:creationId xmlns="" xmlns:a16="http://schemas.microsoft.com/office/drawing/2014/main" id="{8F57690C-BF88-451B-AA8A-DB456F5E0060}"/>
                  </a:ext>
                </a:extLst>
              </p:cNvPr>
              <p:cNvPicPr>
                <a:picLocks noChangeAspect="1"/>
              </p:cNvPicPr>
              <p:nvPr/>
            </p:nvPicPr>
            <p:blipFill rotWithShape="1">
              <a:blip r:embed="rId9">
                <a:extLst>
                  <a:ext uri="{28A0092B-C50C-407E-A947-70E740481C1C}">
                    <a14:useLocalDpi xmlns:a14="http://schemas.microsoft.com/office/drawing/2010/main" val="0"/>
                  </a:ext>
                </a:extLst>
              </a:blip>
              <a:srcRect l="4736" t="11503" r="2036" b="10882"/>
              <a:stretch/>
            </p:blipFill>
            <p:spPr>
              <a:xfrm>
                <a:off x="6408558" y="335075"/>
                <a:ext cx="1507781" cy="1889895"/>
              </a:xfrm>
              <a:prstGeom prst="rect">
                <a:avLst/>
              </a:prstGeom>
              <a:ln>
                <a:noFill/>
              </a:ln>
              <a:effectLst>
                <a:softEdge rad="112500"/>
              </a:effectLst>
            </p:spPr>
          </p:pic>
          <p:pic>
            <p:nvPicPr>
              <p:cNvPr id="33" name="Picture 32">
                <a:extLst>
                  <a:ext uri="{FF2B5EF4-FFF2-40B4-BE49-F238E27FC236}">
                    <a16:creationId xmlns="" xmlns:a16="http://schemas.microsoft.com/office/drawing/2014/main" id="{651C8AE2-EA54-4830-8DBE-A5113B27B1C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6158" y="229123"/>
                <a:ext cx="927653" cy="1889893"/>
              </a:xfrm>
              <a:prstGeom prst="rect">
                <a:avLst/>
              </a:prstGeom>
            </p:spPr>
          </p:pic>
        </p:grpSp>
        <p:pic>
          <p:nvPicPr>
            <p:cNvPr id="28" name="Picture 27">
              <a:extLst>
                <a:ext uri="{FF2B5EF4-FFF2-40B4-BE49-F238E27FC236}">
                  <a16:creationId xmlns="" xmlns:a16="http://schemas.microsoft.com/office/drawing/2014/main" id="{F7555C1C-200B-4962-B1F6-F02682FA0D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7970" y="3883915"/>
              <a:ext cx="1660102" cy="1615711"/>
            </a:xfrm>
            <a:prstGeom prst="rect">
              <a:avLst/>
            </a:prstGeom>
            <a:ln>
              <a:noFill/>
            </a:ln>
            <a:effectLst>
              <a:softEdge rad="112500"/>
            </a:effectLst>
          </p:spPr>
        </p:pic>
        <p:pic>
          <p:nvPicPr>
            <p:cNvPr id="29" name="Picture 28">
              <a:extLst>
                <a:ext uri="{FF2B5EF4-FFF2-40B4-BE49-F238E27FC236}">
                  <a16:creationId xmlns="" xmlns:a16="http://schemas.microsoft.com/office/drawing/2014/main" id="{B460C103-634D-4C86-98D5-9D92932032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326" r="4326"/>
            <a:stretch/>
          </p:blipFill>
          <p:spPr>
            <a:xfrm>
              <a:off x="7526794" y="3883915"/>
              <a:ext cx="1809364" cy="1485540"/>
            </a:xfrm>
            <a:prstGeom prst="rect">
              <a:avLst/>
            </a:prstGeom>
            <a:ln>
              <a:noFill/>
            </a:ln>
            <a:effectLst>
              <a:softEdge rad="112500"/>
            </a:effectLst>
          </p:spPr>
        </p:pic>
        <p:pic>
          <p:nvPicPr>
            <p:cNvPr id="30" name="Picture 29">
              <a:extLst>
                <a:ext uri="{FF2B5EF4-FFF2-40B4-BE49-F238E27FC236}">
                  <a16:creationId xmlns="" xmlns:a16="http://schemas.microsoft.com/office/drawing/2014/main" id="{A4B395D6-247D-4B27-8EA2-32826B81B19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0232" t="-10149"/>
            <a:stretch/>
          </p:blipFill>
          <p:spPr>
            <a:xfrm rot="20612109">
              <a:off x="7724422" y="4702431"/>
              <a:ext cx="364287" cy="248797"/>
            </a:xfrm>
            <a:prstGeom prst="rect">
              <a:avLst/>
            </a:prstGeom>
          </p:spPr>
        </p:pic>
      </p:grpSp>
      <p:pic>
        <p:nvPicPr>
          <p:cNvPr id="34" name="Picture 33">
            <a:extLst>
              <a:ext uri="{FF2B5EF4-FFF2-40B4-BE49-F238E27FC236}">
                <a16:creationId xmlns="" xmlns:a16="http://schemas.microsoft.com/office/drawing/2014/main" id="{6E541127-FB6D-4907-83E4-ABA550A385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38480" y="1696579"/>
            <a:ext cx="1827613" cy="1827613"/>
          </a:xfrm>
          <a:prstGeom prst="rect">
            <a:avLst/>
          </a:prstGeom>
        </p:spPr>
      </p:pic>
      <p:pic>
        <p:nvPicPr>
          <p:cNvPr id="35" name="Picture 34">
            <a:extLst>
              <a:ext uri="{FF2B5EF4-FFF2-40B4-BE49-F238E27FC236}">
                <a16:creationId xmlns="" xmlns:a16="http://schemas.microsoft.com/office/drawing/2014/main" id="{0D5DC5BF-9DC4-4768-AE70-778AF5778F3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3407" y="2032606"/>
            <a:ext cx="582490" cy="495771"/>
          </a:xfrm>
          <a:prstGeom prst="rect">
            <a:avLst/>
          </a:prstGeom>
        </p:spPr>
      </p:pic>
      <p:pic>
        <p:nvPicPr>
          <p:cNvPr id="36" name="Picture 35">
            <a:extLst>
              <a:ext uri="{FF2B5EF4-FFF2-40B4-BE49-F238E27FC236}">
                <a16:creationId xmlns="" xmlns:a16="http://schemas.microsoft.com/office/drawing/2014/main" id="{9223B95A-D437-42CF-A35D-99CB51A136C3}"/>
              </a:ext>
            </a:extLst>
          </p:cNvPr>
          <p:cNvPicPr>
            <a:picLocks noChangeAspect="1"/>
          </p:cNvPicPr>
          <p:nvPr/>
        </p:nvPicPr>
        <p:blipFill>
          <a:blip r:embed="rId16" cstate="print">
            <a:clrChange>
              <a:clrFrom>
                <a:srgbClr val="FEFAFB"/>
              </a:clrFrom>
              <a:clrTo>
                <a:srgbClr val="FEFAFB">
                  <a:alpha val="0"/>
                </a:srgbClr>
              </a:clrTo>
            </a:clrChange>
            <a:extLst>
              <a:ext uri="{28A0092B-C50C-407E-A947-70E740481C1C}">
                <a14:useLocalDpi xmlns:a14="http://schemas.microsoft.com/office/drawing/2010/main" val="0"/>
              </a:ext>
            </a:extLst>
          </a:blip>
          <a:stretch>
            <a:fillRect/>
          </a:stretch>
        </p:blipFill>
        <p:spPr>
          <a:xfrm>
            <a:off x="3069709" y="2806289"/>
            <a:ext cx="765153" cy="476873"/>
          </a:xfrm>
          <a:prstGeom prst="rect">
            <a:avLst/>
          </a:prstGeom>
        </p:spPr>
      </p:pic>
    </p:spTree>
    <p:extLst>
      <p:ext uri="{BB962C8B-B14F-4D97-AF65-F5344CB8AC3E}">
        <p14:creationId xmlns:p14="http://schemas.microsoft.com/office/powerpoint/2010/main" val="3706372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UpDiag">
          <a:fgClr>
            <a:schemeClr val="tx1">
              <a:lumMod val="95000"/>
            </a:schemeClr>
          </a:fgClr>
          <a:bgClr>
            <a:srgbClr val="F7BF75"/>
          </a:bgClr>
        </a:patt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70AD90-41C2-446C-8A4F-0D8D9E77BD7A}"/>
              </a:ext>
            </a:extLst>
          </p:cNvPr>
          <p:cNvPicPr>
            <a:picLocks noChangeAspect="1"/>
          </p:cNvPicPr>
          <p:nvPr/>
        </p:nvPicPr>
        <p:blipFill rotWithShape="1">
          <a:blip r:embed="rId2">
            <a:extLst>
              <a:ext uri="{28A0092B-C50C-407E-A947-70E740481C1C}">
                <a14:useLocalDpi xmlns:a14="http://schemas.microsoft.com/office/drawing/2010/main" val="0"/>
              </a:ext>
            </a:extLst>
          </a:blip>
          <a:srcRect b="12827"/>
          <a:stretch/>
        </p:blipFill>
        <p:spPr>
          <a:xfrm>
            <a:off x="0" y="-32658"/>
            <a:ext cx="12192000" cy="6890657"/>
          </a:xfrm>
          <a:prstGeom prst="rect">
            <a:avLst/>
          </a:prstGeom>
        </p:spPr>
      </p:pic>
      <p:sp>
        <p:nvSpPr>
          <p:cNvPr id="33" name="Flowchart: Magnetic Disk 32">
            <a:extLst>
              <a:ext uri="{FF2B5EF4-FFF2-40B4-BE49-F238E27FC236}">
                <a16:creationId xmlns="" xmlns:a16="http://schemas.microsoft.com/office/drawing/2014/main" id="{39A31845-4430-4DC2-B3B6-60D34E0545F5}"/>
              </a:ext>
            </a:extLst>
          </p:cNvPr>
          <p:cNvSpPr/>
          <p:nvPr/>
        </p:nvSpPr>
        <p:spPr>
          <a:xfrm flipV="1">
            <a:off x="4384185" y="5095726"/>
            <a:ext cx="2410340" cy="1374026"/>
          </a:xfrm>
          <a:prstGeom prst="flowChartMagneticDisk">
            <a:avLst/>
          </a:prstGeom>
          <a:solidFill>
            <a:schemeClr val="accent5">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3" name="Rectangle 3">
            <a:extLst>
              <a:ext uri="{FF2B5EF4-FFF2-40B4-BE49-F238E27FC236}">
                <a16:creationId xmlns="" xmlns:a16="http://schemas.microsoft.com/office/drawing/2014/main" id="{08E35BE3-FE3F-4BD6-8012-4D1D94C2BCEF}"/>
              </a:ext>
            </a:extLst>
          </p:cNvPr>
          <p:cNvSpPr>
            <a:spLocks noGrp="1" noChangeArrowheads="1"/>
          </p:cNvSpPr>
          <p:nvPr>
            <p:ph idx="1"/>
          </p:nvPr>
        </p:nvSpPr>
        <p:spPr>
          <a:xfrm>
            <a:off x="554634" y="1303656"/>
            <a:ext cx="3994273" cy="1225024"/>
          </a:xfrm>
          <a:solidFill>
            <a:srgbClr val="FFC000">
              <a:alpha val="86000"/>
            </a:srgbClr>
          </a:solidFill>
          <a:effectLst>
            <a:glow rad="101600">
              <a:schemeClr val="accent2">
                <a:satMod val="175000"/>
                <a:alpha val="40000"/>
              </a:schemeClr>
            </a:glow>
          </a:effectLst>
        </p:spPr>
        <p:txBody>
          <a:bodyPr>
            <a:noAutofit/>
          </a:bodyPr>
          <a:lstStyle/>
          <a:p>
            <a:pPr marL="0" indent="0" algn="ctr">
              <a:buNone/>
            </a:pPr>
            <a:r>
              <a:rPr lang="fi-FI" sz="2000" b="1" dirty="0">
                <a:solidFill>
                  <a:schemeClr val="bg1"/>
                </a:solidFill>
              </a:rPr>
              <a:t>Keterbatasan Tenaga Kesehatan </a:t>
            </a:r>
            <a:r>
              <a:rPr lang="fi-FI" sz="2000" dirty="0">
                <a:solidFill>
                  <a:schemeClr val="bg1"/>
                </a:solidFill>
              </a:rPr>
              <a:t>di fasilitas pelayanan kesehatan primer, sekunder, dan tersier, terutama terjadi di DTPK</a:t>
            </a:r>
          </a:p>
        </p:txBody>
      </p:sp>
      <p:sp>
        <p:nvSpPr>
          <p:cNvPr id="26" name="Rectangle 3">
            <a:extLst>
              <a:ext uri="{FF2B5EF4-FFF2-40B4-BE49-F238E27FC236}">
                <a16:creationId xmlns="" xmlns:a16="http://schemas.microsoft.com/office/drawing/2014/main" id="{6DA5ED87-C706-411F-855E-65BF5FED4280}"/>
              </a:ext>
            </a:extLst>
          </p:cNvPr>
          <p:cNvSpPr txBox="1">
            <a:spLocks noChangeArrowheads="1"/>
          </p:cNvSpPr>
          <p:nvPr/>
        </p:nvSpPr>
        <p:spPr>
          <a:xfrm>
            <a:off x="554634" y="2975404"/>
            <a:ext cx="4016007" cy="1225024"/>
          </a:xfrm>
          <a:prstGeom prst="rect">
            <a:avLst/>
          </a:prstGeom>
          <a:solidFill>
            <a:srgbClr val="00FF99">
              <a:alpha val="86000"/>
            </a:srgbClr>
          </a:solidFill>
          <a:effectLst>
            <a:glow rad="101600">
              <a:schemeClr val="accent2">
                <a:satMod val="175000"/>
                <a:alpha val="40000"/>
              </a:schemeClr>
            </a:glow>
          </a:effectLst>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sv-SE" sz="2400" b="1" i="0" u="none" strike="noStrike" kern="1200" cap="none" spc="0" normalizeH="0" baseline="0" noProof="0" dirty="0">
                <a:ln>
                  <a:noFill/>
                </a:ln>
                <a:solidFill>
                  <a:prstClr val="black"/>
                </a:solidFill>
                <a:effectLst/>
                <a:uLnTx/>
                <a:uFillTx/>
                <a:latin typeface="Tw Cen MT"/>
                <a:ea typeface="+mn-ea"/>
                <a:cs typeface="+mn-cs"/>
              </a:rPr>
              <a:t>Kendala Geografis </a:t>
            </a:r>
            <a:r>
              <a:rPr kumimoji="0" lang="sv-SE" sz="2400" b="0" i="0" u="none" strike="noStrike" kern="1200" cap="none" spc="0" normalizeH="0" baseline="0" noProof="0" dirty="0">
                <a:ln>
                  <a:noFill/>
                </a:ln>
                <a:solidFill>
                  <a:prstClr val="black"/>
                </a:solidFill>
                <a:effectLst/>
                <a:uLnTx/>
                <a:uFillTx/>
                <a:latin typeface="Tw Cen MT"/>
                <a:ea typeface="+mn-ea"/>
                <a:cs typeface="+mn-cs"/>
              </a:rPr>
              <a:t>juga menyebabkan keterbatasan akses pelayanan kesehatan</a:t>
            </a:r>
          </a:p>
        </p:txBody>
      </p:sp>
      <p:sp>
        <p:nvSpPr>
          <p:cNvPr id="36" name="Rectangle 3">
            <a:extLst>
              <a:ext uri="{FF2B5EF4-FFF2-40B4-BE49-F238E27FC236}">
                <a16:creationId xmlns="" xmlns:a16="http://schemas.microsoft.com/office/drawing/2014/main" id="{4579DDD0-D30F-46DB-8E1B-B6C2B0DDC001}"/>
              </a:ext>
            </a:extLst>
          </p:cNvPr>
          <p:cNvSpPr txBox="1">
            <a:spLocks noChangeArrowheads="1"/>
          </p:cNvSpPr>
          <p:nvPr/>
        </p:nvSpPr>
        <p:spPr>
          <a:xfrm>
            <a:off x="542334" y="4711301"/>
            <a:ext cx="4056145" cy="2005929"/>
          </a:xfrm>
          <a:prstGeom prst="rect">
            <a:avLst/>
          </a:prstGeom>
          <a:solidFill>
            <a:srgbClr val="FFC000">
              <a:alpha val="86000"/>
            </a:srgbClr>
          </a:solidFill>
          <a:effectLst>
            <a:glow rad="101600">
              <a:schemeClr val="accent2">
                <a:satMod val="175000"/>
                <a:alpha val="40000"/>
              </a:schemeClr>
            </a:glow>
          </a:effectLst>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fi-FI" sz="2200" b="1" i="0" u="none" strike="noStrike" kern="1200" cap="none" spc="0" normalizeH="0" baseline="0" noProof="0" dirty="0">
                <a:ln>
                  <a:noFill/>
                </a:ln>
                <a:solidFill>
                  <a:prstClr val="black"/>
                </a:solidFill>
                <a:effectLst/>
                <a:uLnTx/>
                <a:uFillTx/>
                <a:latin typeface="Tw Cen MT"/>
                <a:ea typeface="+mn-ea"/>
                <a:cs typeface="+mn-cs"/>
              </a:rPr>
              <a:t>Kualitas pelayanan belum optimal </a:t>
            </a:r>
            <a:r>
              <a:rPr kumimoji="0" lang="fi-FI" sz="2200" b="0" i="0" u="none" strike="noStrike" kern="1200" cap="none" spc="0" normalizeH="0" baseline="0" noProof="0" dirty="0">
                <a:ln>
                  <a:noFill/>
                </a:ln>
                <a:solidFill>
                  <a:prstClr val="black"/>
                </a:solidFill>
                <a:effectLst/>
                <a:uLnTx/>
                <a:uFillTx/>
                <a:latin typeface="Tw Cen MT"/>
                <a:ea typeface="+mn-ea"/>
                <a:cs typeface="+mn-cs"/>
              </a:rPr>
              <a:t>karena masih ada Faskes dasar yang belum memenuhi standar kesiapan pelayanan dan standar pelayanan kesehatan</a:t>
            </a:r>
          </a:p>
        </p:txBody>
      </p:sp>
      <p:pic>
        <p:nvPicPr>
          <p:cNvPr id="3" name="Picture 2">
            <a:extLst>
              <a:ext uri="{FF2B5EF4-FFF2-40B4-BE49-F238E27FC236}">
                <a16:creationId xmlns="" xmlns:a16="http://schemas.microsoft.com/office/drawing/2014/main" id="{948BC3A1-CFD9-453D-BC74-438CDA0DA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351" y="1482512"/>
            <a:ext cx="2196046" cy="4495800"/>
          </a:xfrm>
          <a:prstGeom prst="rect">
            <a:avLst/>
          </a:prstGeom>
        </p:spPr>
      </p:pic>
      <p:sp>
        <p:nvSpPr>
          <p:cNvPr id="30" name="Title 1">
            <a:extLst>
              <a:ext uri="{FF2B5EF4-FFF2-40B4-BE49-F238E27FC236}">
                <a16:creationId xmlns="" xmlns:a16="http://schemas.microsoft.com/office/drawing/2014/main" id="{A654E2C7-4402-40BC-B0CA-7E3F07C80520}"/>
              </a:ext>
            </a:extLst>
          </p:cNvPr>
          <p:cNvSpPr>
            <a:spLocks noGrp="1"/>
          </p:cNvSpPr>
          <p:nvPr>
            <p:ph type="title"/>
          </p:nvPr>
        </p:nvSpPr>
        <p:spPr>
          <a:xfrm>
            <a:off x="152400" y="326820"/>
            <a:ext cx="5106759" cy="650875"/>
          </a:xfrm>
          <a:solidFill>
            <a:srgbClr val="6716AA"/>
          </a:solidFill>
        </p:spPr>
        <p:style>
          <a:lnRef idx="3">
            <a:schemeClr val="lt1"/>
          </a:lnRef>
          <a:fillRef idx="1">
            <a:schemeClr val="accent1"/>
          </a:fillRef>
          <a:effectRef idx="1">
            <a:schemeClr val="accent1"/>
          </a:effectRef>
          <a:fontRef idx="minor">
            <a:schemeClr val="lt1"/>
          </a:fontRef>
        </p:style>
        <p:txBody>
          <a:bodyPr>
            <a:normAutofit/>
          </a:bodyPr>
          <a:lstStyle/>
          <a:p>
            <a:pPr algn="ctr" eaLnBrk="1" hangingPunct="1">
              <a:defRPr/>
            </a:pPr>
            <a:r>
              <a:rPr lang="en-US" dirty="0"/>
              <a:t>KONDISI UMUM</a:t>
            </a:r>
          </a:p>
        </p:txBody>
      </p:sp>
      <p:pic>
        <p:nvPicPr>
          <p:cNvPr id="11" name="Picture 10">
            <a:extLst>
              <a:ext uri="{FF2B5EF4-FFF2-40B4-BE49-F238E27FC236}">
                <a16:creationId xmlns="" xmlns:a16="http://schemas.microsoft.com/office/drawing/2014/main" id="{BDB59022-2038-42DE-9354-187A0F0C783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482512"/>
            <a:ext cx="475720" cy="753744"/>
          </a:xfrm>
          <a:prstGeom prst="rect">
            <a:avLst/>
          </a:prstGeom>
        </p:spPr>
      </p:pic>
      <p:pic>
        <p:nvPicPr>
          <p:cNvPr id="47" name="Picture 46">
            <a:extLst>
              <a:ext uri="{FF2B5EF4-FFF2-40B4-BE49-F238E27FC236}">
                <a16:creationId xmlns="" xmlns:a16="http://schemas.microsoft.com/office/drawing/2014/main" id="{2A40CE53-3248-4C64-A9AD-1C9B27FA98C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849" y="3039553"/>
            <a:ext cx="453529" cy="753744"/>
          </a:xfrm>
          <a:prstGeom prst="rect">
            <a:avLst/>
          </a:prstGeom>
        </p:spPr>
      </p:pic>
      <p:pic>
        <p:nvPicPr>
          <p:cNvPr id="48" name="Picture 47">
            <a:extLst>
              <a:ext uri="{FF2B5EF4-FFF2-40B4-BE49-F238E27FC236}">
                <a16:creationId xmlns="" xmlns:a16="http://schemas.microsoft.com/office/drawing/2014/main" id="{C6B3E976-73F5-4EB7-86E6-495E5985D21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399" y="5227558"/>
            <a:ext cx="458849" cy="753744"/>
          </a:xfrm>
          <a:prstGeom prst="rect">
            <a:avLst/>
          </a:prstGeom>
        </p:spPr>
      </p:pic>
      <p:pic>
        <p:nvPicPr>
          <p:cNvPr id="15" name="Picture 14">
            <a:extLst>
              <a:ext uri="{FF2B5EF4-FFF2-40B4-BE49-F238E27FC236}">
                <a16:creationId xmlns="" xmlns:a16="http://schemas.microsoft.com/office/drawing/2014/main" id="{5DEDB188-CF97-4354-AABC-7583051FC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0522" y="1960224"/>
            <a:ext cx="5018750" cy="3135502"/>
          </a:xfrm>
          <a:prstGeom prst="rect">
            <a:avLst/>
          </a:prstGeom>
        </p:spPr>
      </p:pic>
      <p:grpSp>
        <p:nvGrpSpPr>
          <p:cNvPr id="49" name="Group 48">
            <a:extLst>
              <a:ext uri="{FF2B5EF4-FFF2-40B4-BE49-F238E27FC236}">
                <a16:creationId xmlns="" xmlns:a16="http://schemas.microsoft.com/office/drawing/2014/main" id="{1BB84F9E-0DE8-415E-A07E-0DD209E7A84B}"/>
              </a:ext>
            </a:extLst>
          </p:cNvPr>
          <p:cNvGrpSpPr/>
          <p:nvPr/>
        </p:nvGrpSpPr>
        <p:grpSpPr>
          <a:xfrm>
            <a:off x="6402531" y="326820"/>
            <a:ext cx="5451501" cy="6136888"/>
            <a:chOff x="12192000" y="831637"/>
            <a:chExt cx="5451501" cy="6136888"/>
          </a:xfrm>
        </p:grpSpPr>
        <p:sp>
          <p:nvSpPr>
            <p:cNvPr id="31" name="Title 1">
              <a:extLst>
                <a:ext uri="{FF2B5EF4-FFF2-40B4-BE49-F238E27FC236}">
                  <a16:creationId xmlns="" xmlns:a16="http://schemas.microsoft.com/office/drawing/2014/main" id="{0356F82D-2F7C-48E7-97BD-D7FDC49F5905}"/>
                </a:ext>
              </a:extLst>
            </p:cNvPr>
            <p:cNvSpPr txBox="1">
              <a:spLocks/>
            </p:cNvSpPr>
            <p:nvPr/>
          </p:nvSpPr>
          <p:spPr>
            <a:xfrm>
              <a:off x="12192000" y="831637"/>
              <a:ext cx="5451501" cy="650875"/>
            </a:xfrm>
            <a:prstGeom prst="rect">
              <a:avLst/>
            </a:prstGeom>
            <a:solidFill>
              <a:srgbClr val="6716AA"/>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3600" b="1" i="0" u="none" strike="noStrike" kern="1200" cap="none" spc="50" normalizeH="0" baseline="0" noProof="0" dirty="0">
                  <a:ln w="13335" cmpd="sng">
                    <a:solidFill>
                      <a:srgbClr val="759AA5">
                        <a:lumMod val="50000"/>
                      </a:srgbClr>
                    </a:solidFill>
                    <a:prstDash val="solid"/>
                  </a:ln>
                  <a:solidFill>
                    <a:prstClr val="white"/>
                  </a:solidFill>
                  <a:effectLst/>
                  <a:uLnTx/>
                  <a:uFillTx/>
                  <a:latin typeface="Tw Cen MT"/>
                  <a:ea typeface="+mn-ea"/>
                  <a:cs typeface="+mn-cs"/>
                </a:rPr>
                <a:t>ISU UTAMA</a:t>
              </a:r>
            </a:p>
          </p:txBody>
        </p:sp>
        <p:grpSp>
          <p:nvGrpSpPr>
            <p:cNvPr id="9" name="Group 8">
              <a:extLst>
                <a:ext uri="{FF2B5EF4-FFF2-40B4-BE49-F238E27FC236}">
                  <a16:creationId xmlns="" xmlns:a16="http://schemas.microsoft.com/office/drawing/2014/main" id="{D8108F17-BBCD-4D26-889F-D0C73537E057}"/>
                </a:ext>
              </a:extLst>
            </p:cNvPr>
            <p:cNvGrpSpPr/>
            <p:nvPr/>
          </p:nvGrpSpPr>
          <p:grpSpPr>
            <a:xfrm>
              <a:off x="12192000" y="1745086"/>
              <a:ext cx="5357244" cy="5223439"/>
              <a:chOff x="6588099" y="1227436"/>
              <a:chExt cx="5357244" cy="5223439"/>
            </a:xfrm>
          </p:grpSpPr>
          <p:sp>
            <p:nvSpPr>
              <p:cNvPr id="38" name="Rectangle 3">
                <a:extLst>
                  <a:ext uri="{FF2B5EF4-FFF2-40B4-BE49-F238E27FC236}">
                    <a16:creationId xmlns="" xmlns:a16="http://schemas.microsoft.com/office/drawing/2014/main" id="{6063D2AB-566F-4A8C-9B5C-9178D623C2A2}"/>
                  </a:ext>
                </a:extLst>
              </p:cNvPr>
              <p:cNvSpPr txBox="1">
                <a:spLocks noChangeArrowheads="1"/>
              </p:cNvSpPr>
              <p:nvPr/>
            </p:nvSpPr>
            <p:spPr>
              <a:xfrm>
                <a:off x="6826380" y="1227436"/>
                <a:ext cx="5101835" cy="921997"/>
              </a:xfrm>
              <a:prstGeom prst="rect">
                <a:avLst/>
              </a:prstGeom>
              <a:solidFill>
                <a:srgbClr val="FF0000">
                  <a:alpha val="8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sv-SE" sz="2000" b="1" i="0" u="none" strike="noStrike" kern="1200" cap="none" spc="0" normalizeH="0" baseline="0" noProof="0" dirty="0">
                    <a:ln>
                      <a:noFill/>
                    </a:ln>
                    <a:solidFill>
                      <a:prstClr val="white"/>
                    </a:solidFill>
                    <a:effectLst/>
                    <a:uLnTx/>
                    <a:uFillTx/>
                    <a:latin typeface="Tw Cen MT"/>
                    <a:ea typeface="+mn-ea"/>
                    <a:cs typeface="+mn-cs"/>
                  </a:rPr>
                  <a:t>Kurang meratanya persebaran tenaga kesehatan, terutama di DTPK</a:t>
                </a:r>
              </a:p>
            </p:txBody>
          </p:sp>
          <p:sp>
            <p:nvSpPr>
              <p:cNvPr id="43" name="Oval 42">
                <a:extLst>
                  <a:ext uri="{FF2B5EF4-FFF2-40B4-BE49-F238E27FC236}">
                    <a16:creationId xmlns="" xmlns:a16="http://schemas.microsoft.com/office/drawing/2014/main" id="{88653C57-09FE-4F92-B71D-75C9AA719BE5}"/>
                  </a:ext>
                </a:extLst>
              </p:cNvPr>
              <p:cNvSpPr/>
              <p:nvPr/>
            </p:nvSpPr>
            <p:spPr>
              <a:xfrm>
                <a:off x="6588099" y="1241690"/>
                <a:ext cx="618082" cy="908864"/>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w Cen MT"/>
                    <a:ea typeface="+mn-ea"/>
                    <a:cs typeface="Aharoni" panose="02010803020104030203" pitchFamily="2" charset="-79"/>
                  </a:rPr>
                  <a:t>1</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8" name="Rectangle 3">
                <a:extLst>
                  <a:ext uri="{FF2B5EF4-FFF2-40B4-BE49-F238E27FC236}">
                    <a16:creationId xmlns="" xmlns:a16="http://schemas.microsoft.com/office/drawing/2014/main" id="{2D5104AD-C133-4D17-9943-3D4BAAF0D5F8}"/>
                  </a:ext>
                </a:extLst>
              </p:cNvPr>
              <p:cNvSpPr txBox="1">
                <a:spLocks noChangeArrowheads="1"/>
              </p:cNvSpPr>
              <p:nvPr/>
            </p:nvSpPr>
            <p:spPr>
              <a:xfrm>
                <a:off x="7549034" y="3329190"/>
                <a:ext cx="4369242" cy="928215"/>
              </a:xfrm>
              <a:prstGeom prst="rect">
                <a:avLst/>
              </a:prstGeom>
              <a:solidFill>
                <a:srgbClr val="FF0000">
                  <a:alpha val="8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sv-SE" sz="2000" b="1" i="0" u="none" strike="noStrike" kern="1200" cap="none" spc="0" normalizeH="0" baseline="0" noProof="0" dirty="0">
                    <a:ln>
                      <a:noFill/>
                    </a:ln>
                    <a:solidFill>
                      <a:prstClr val="white"/>
                    </a:solidFill>
                    <a:effectLst/>
                    <a:uLnTx/>
                    <a:uFillTx/>
                    <a:latin typeface="Tw Cen MT"/>
                    <a:ea typeface="+mn-ea"/>
                    <a:cs typeface="+mn-cs"/>
                  </a:rPr>
                  <a:t>Turn Over Tenaga Kesehatan di   beberapa daerah tinggi, Retensi    Tenaga Kesehatan rendah.</a:t>
                </a:r>
              </a:p>
            </p:txBody>
          </p:sp>
          <p:sp>
            <p:nvSpPr>
              <p:cNvPr id="24" name="Rectangle 3">
                <a:extLst>
                  <a:ext uri="{FF2B5EF4-FFF2-40B4-BE49-F238E27FC236}">
                    <a16:creationId xmlns="" xmlns:a16="http://schemas.microsoft.com/office/drawing/2014/main" id="{3CDF8372-D5C0-4ECA-AD84-8F13B8ED71A0}"/>
                  </a:ext>
                </a:extLst>
              </p:cNvPr>
              <p:cNvSpPr txBox="1">
                <a:spLocks noChangeArrowheads="1"/>
              </p:cNvSpPr>
              <p:nvPr/>
            </p:nvSpPr>
            <p:spPr>
              <a:xfrm>
                <a:off x="7273805" y="4409194"/>
                <a:ext cx="4671538" cy="964475"/>
              </a:xfrm>
              <a:prstGeom prst="rect">
                <a:avLst/>
              </a:prstGeom>
              <a:solidFill>
                <a:srgbClr val="FF0000">
                  <a:alpha val="8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sv-SE" sz="2400" b="0" i="0" u="none" strike="noStrike" kern="1200" cap="none" spc="0" normalizeH="0" baseline="0" noProof="0" dirty="0">
                    <a:ln>
                      <a:noFill/>
                    </a:ln>
                    <a:solidFill>
                      <a:prstClr val="white"/>
                    </a:solidFill>
                    <a:effectLst/>
                    <a:uLnTx/>
                    <a:uFillTx/>
                    <a:latin typeface="Tw Cen MT"/>
                    <a:ea typeface="+mn-ea"/>
                    <a:cs typeface="+mn-cs"/>
                  </a:rPr>
                  <a:t>Insentif Tenaga Kesehatan        belum memadai</a:t>
                </a:r>
              </a:p>
            </p:txBody>
          </p:sp>
          <p:sp>
            <p:nvSpPr>
              <p:cNvPr id="27" name="Rectangle 3">
                <a:extLst>
                  <a:ext uri="{FF2B5EF4-FFF2-40B4-BE49-F238E27FC236}">
                    <a16:creationId xmlns="" xmlns:a16="http://schemas.microsoft.com/office/drawing/2014/main" id="{63F35F86-C184-4C48-A3E8-87878A9AADBB}"/>
                  </a:ext>
                </a:extLst>
              </p:cNvPr>
              <p:cNvSpPr txBox="1">
                <a:spLocks noChangeArrowheads="1"/>
              </p:cNvSpPr>
              <p:nvPr/>
            </p:nvSpPr>
            <p:spPr>
              <a:xfrm>
                <a:off x="6826380" y="5505750"/>
                <a:ext cx="5091896" cy="945125"/>
              </a:xfrm>
              <a:prstGeom prst="rect">
                <a:avLst/>
              </a:prstGeom>
              <a:solidFill>
                <a:srgbClr val="FF0000">
                  <a:alpha val="8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sv-SE" sz="2000" b="1" i="0" u="none" strike="noStrike" kern="1200" cap="none" spc="0" normalizeH="0" baseline="0" noProof="0" dirty="0">
                    <a:ln>
                      <a:noFill/>
                    </a:ln>
                    <a:solidFill>
                      <a:prstClr val="white"/>
                    </a:solidFill>
                    <a:effectLst/>
                    <a:uLnTx/>
                    <a:uFillTx/>
                    <a:latin typeface="Tw Cen MT"/>
                    <a:ea typeface="+mn-ea"/>
                    <a:cs typeface="+mn-cs"/>
                  </a:rPr>
                  <a:t>Pengembangan kemampuan Tenaga  Kesehatan yang sesuai dengan    perkembangan Iptek belum optimal. </a:t>
                </a:r>
              </a:p>
            </p:txBody>
          </p:sp>
          <p:sp>
            <p:nvSpPr>
              <p:cNvPr id="16" name="Rectangle 3">
                <a:extLst>
                  <a:ext uri="{FF2B5EF4-FFF2-40B4-BE49-F238E27FC236}">
                    <a16:creationId xmlns="" xmlns:a16="http://schemas.microsoft.com/office/drawing/2014/main" id="{CF01FF56-C854-4CDA-A220-8389B12E0870}"/>
                  </a:ext>
                </a:extLst>
              </p:cNvPr>
              <p:cNvSpPr txBox="1">
                <a:spLocks noChangeArrowheads="1"/>
              </p:cNvSpPr>
              <p:nvPr/>
            </p:nvSpPr>
            <p:spPr>
              <a:xfrm>
                <a:off x="7273805" y="2258203"/>
                <a:ext cx="4654410" cy="921997"/>
              </a:xfrm>
              <a:prstGeom prst="rect">
                <a:avLst/>
              </a:prstGeom>
              <a:solidFill>
                <a:srgbClr val="FF0000">
                  <a:alpha val="8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None/>
                  <a:tabLst/>
                  <a:defRPr/>
                </a:pPr>
                <a:r>
                  <a:rPr kumimoji="0" lang="sv-SE" sz="2000" b="1" i="0" u="none" strike="noStrike" kern="1200" cap="none" spc="0" normalizeH="0" baseline="0" noProof="0" dirty="0">
                    <a:ln>
                      <a:noFill/>
                    </a:ln>
                    <a:solidFill>
                      <a:prstClr val="white"/>
                    </a:solidFill>
                    <a:effectLst/>
                    <a:uLnTx/>
                    <a:uFillTx/>
                    <a:latin typeface="Tw Cen MT"/>
                    <a:ea typeface="+mn-ea"/>
                    <a:cs typeface="+mn-cs"/>
                  </a:rPr>
                  <a:t>     Masih ditemukan PKM dan RS yang      tdk lengkap Jumlah &amp; Jenis Tenaga Kesehatannya.</a:t>
                </a:r>
              </a:p>
            </p:txBody>
          </p:sp>
          <p:sp>
            <p:nvSpPr>
              <p:cNvPr id="40" name="Oval 39">
                <a:extLst>
                  <a:ext uri="{FF2B5EF4-FFF2-40B4-BE49-F238E27FC236}">
                    <a16:creationId xmlns="" xmlns:a16="http://schemas.microsoft.com/office/drawing/2014/main" id="{4F8D5EDA-6F44-429E-8230-EF60610AEFE1}"/>
                  </a:ext>
                </a:extLst>
              </p:cNvPr>
              <p:cNvSpPr/>
              <p:nvPr/>
            </p:nvSpPr>
            <p:spPr>
              <a:xfrm>
                <a:off x="6930952" y="2262164"/>
                <a:ext cx="618082" cy="908864"/>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w Cen MT"/>
                    <a:ea typeface="+mn-ea"/>
                    <a:cs typeface="Aharoni" panose="02010803020104030203" pitchFamily="2" charset="-79"/>
                  </a:rPr>
                  <a:t>2</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1" name="Oval 40">
                <a:extLst>
                  <a:ext uri="{FF2B5EF4-FFF2-40B4-BE49-F238E27FC236}">
                    <a16:creationId xmlns="" xmlns:a16="http://schemas.microsoft.com/office/drawing/2014/main" id="{7E8063E7-5317-4F71-AEFB-874D6E62E911}"/>
                  </a:ext>
                </a:extLst>
              </p:cNvPr>
              <p:cNvSpPr/>
              <p:nvPr/>
            </p:nvSpPr>
            <p:spPr>
              <a:xfrm>
                <a:off x="7273805" y="3348542"/>
                <a:ext cx="618082" cy="908864"/>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w Cen MT"/>
                    <a:ea typeface="+mn-ea"/>
                    <a:cs typeface="Aharoni" panose="02010803020104030203" pitchFamily="2" charset="-79"/>
                  </a:rPr>
                  <a:t>3</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2" name="Oval 41">
                <a:extLst>
                  <a:ext uri="{FF2B5EF4-FFF2-40B4-BE49-F238E27FC236}">
                    <a16:creationId xmlns="" xmlns:a16="http://schemas.microsoft.com/office/drawing/2014/main" id="{DC32CC72-BDF2-4556-90DE-8119630261A9}"/>
                  </a:ext>
                </a:extLst>
              </p:cNvPr>
              <p:cNvSpPr/>
              <p:nvPr/>
            </p:nvSpPr>
            <p:spPr>
              <a:xfrm>
                <a:off x="6958020" y="4428545"/>
                <a:ext cx="618082" cy="908864"/>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w Cen MT"/>
                    <a:ea typeface="+mn-ea"/>
                    <a:cs typeface="Aharoni" panose="02010803020104030203" pitchFamily="2" charset="-79"/>
                  </a:rPr>
                  <a:t>4</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6" name="Oval 45">
                <a:extLst>
                  <a:ext uri="{FF2B5EF4-FFF2-40B4-BE49-F238E27FC236}">
                    <a16:creationId xmlns="" xmlns:a16="http://schemas.microsoft.com/office/drawing/2014/main" id="{421FE35D-FCAC-470B-930E-D47606230BE2}"/>
                  </a:ext>
                </a:extLst>
              </p:cNvPr>
              <p:cNvSpPr/>
              <p:nvPr/>
            </p:nvSpPr>
            <p:spPr>
              <a:xfrm>
                <a:off x="6588099" y="5527758"/>
                <a:ext cx="618082" cy="908864"/>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w Cen MT"/>
                    <a:ea typeface="+mn-ea"/>
                    <a:cs typeface="Aharoni" panose="02010803020104030203" pitchFamily="2" charset="-79"/>
                  </a:rPr>
                  <a:t>5</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grpSp>
      </p:grpSp>
    </p:spTree>
    <p:extLst>
      <p:ext uri="{BB962C8B-B14F-4D97-AF65-F5344CB8AC3E}">
        <p14:creationId xmlns:p14="http://schemas.microsoft.com/office/powerpoint/2010/main" val="18847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DF3416-7D08-4DBD-AEF9-A2A65B3F4188}"/>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flipH="1">
            <a:off x="28316" y="-10869"/>
            <a:ext cx="12150431" cy="6868867"/>
          </a:xfrm>
          <a:prstGeom prst="rect">
            <a:avLst/>
          </a:prstGeom>
          <a:noFill/>
        </p:spPr>
      </p:pic>
      <p:pic>
        <p:nvPicPr>
          <p:cNvPr id="30721" name="Picture 30720">
            <a:extLst>
              <a:ext uri="{FF2B5EF4-FFF2-40B4-BE49-F238E27FC236}">
                <a16:creationId xmlns="" xmlns:a16="http://schemas.microsoft.com/office/drawing/2014/main" id="{25FE365C-82AC-4333-B07B-0B96F5A2DD6B}"/>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65579" t="3094" r="7713" b="69666"/>
          <a:stretch/>
        </p:blipFill>
        <p:spPr>
          <a:xfrm flipH="1">
            <a:off x="165930" y="2025632"/>
            <a:ext cx="1308653" cy="1868085"/>
          </a:xfrm>
          <a:prstGeom prst="rect">
            <a:avLst/>
          </a:prstGeom>
        </p:spPr>
      </p:pic>
      <p:sp>
        <p:nvSpPr>
          <p:cNvPr id="22531" name="Title 1"/>
          <p:cNvSpPr txBox="1">
            <a:spLocks/>
          </p:cNvSpPr>
          <p:nvPr/>
        </p:nvSpPr>
        <p:spPr bwMode="auto">
          <a:xfrm>
            <a:off x="13252" y="-51966"/>
            <a:ext cx="12178748" cy="890166"/>
          </a:xfrm>
          <a:prstGeom prst="bevel">
            <a:avLst/>
          </a:prstGeom>
          <a:solidFill>
            <a:srgbClr val="00FF99"/>
          </a:solid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altLang="en-US" sz="2800" b="1" i="0" u="none" strike="noStrike" kern="1200" cap="none" spc="0" normalizeH="0" baseline="0" noProof="0" dirty="0">
                <a:ln>
                  <a:noFill/>
                </a:ln>
                <a:solidFill>
                  <a:prstClr val="black"/>
                </a:solidFill>
                <a:effectLst/>
                <a:uLnTx/>
                <a:uFillTx/>
                <a:latin typeface="Tw Cen MT" panose="020B0602020104020603" pitchFamily="34" charset="0"/>
                <a:ea typeface="MS PGothic" pitchFamily="34" charset="-128"/>
                <a:cs typeface="+mn-cs"/>
              </a:rPr>
              <a:t>Meningkatkan Ketersediaan, Penyebaran, </a:t>
            </a:r>
            <a:r>
              <a:rPr kumimoji="0" lang="en-US" altLang="en-US" sz="2800" b="1" i="0" u="none" strike="noStrike" kern="1200" cap="none" spc="0" normalizeH="0" baseline="0" noProof="0" dirty="0">
                <a:ln>
                  <a:noFill/>
                </a:ln>
                <a:solidFill>
                  <a:prstClr val="black"/>
                </a:solidFill>
                <a:effectLst/>
                <a:uLnTx/>
                <a:uFillTx/>
                <a:latin typeface="Tw Cen MT" panose="020B0602020104020603" pitchFamily="34" charset="0"/>
                <a:ea typeface="MS PGothic" pitchFamily="34" charset="-128"/>
                <a:cs typeface="+mn-cs"/>
              </a:rPr>
              <a:t>d</a:t>
            </a:r>
            <a:r>
              <a:rPr kumimoji="0" lang="id-ID" altLang="en-US" sz="2800" b="1" i="0" u="none" strike="noStrike" kern="1200" cap="none" spc="0" normalizeH="0" baseline="0" noProof="0" dirty="0">
                <a:ln>
                  <a:noFill/>
                </a:ln>
                <a:solidFill>
                  <a:prstClr val="black"/>
                </a:solidFill>
                <a:effectLst/>
                <a:uLnTx/>
                <a:uFillTx/>
                <a:latin typeface="Tw Cen MT" panose="020B0602020104020603" pitchFamily="34" charset="0"/>
                <a:ea typeface="MS PGothic" pitchFamily="34" charset="-128"/>
                <a:cs typeface="+mn-cs"/>
              </a:rPr>
              <a:t>an Kualitas </a:t>
            </a:r>
            <a:endParaRPr kumimoji="0" lang="en-US" altLang="en-US" sz="2800" b="1" i="0" u="none" strike="noStrike" kern="1200" cap="none" spc="0" normalizeH="0" baseline="0" noProof="0" dirty="0">
              <a:ln>
                <a:noFill/>
              </a:ln>
              <a:solidFill>
                <a:prstClr val="black"/>
              </a:solidFill>
              <a:effectLst/>
              <a:uLnTx/>
              <a:uFillTx/>
              <a:latin typeface="Tw Cen MT" panose="020B0602020104020603" pitchFamily="34" charset="0"/>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altLang="en-US" sz="2800" b="1" i="0" u="none" strike="noStrike" kern="1200" cap="none" spc="0" normalizeH="0" baseline="0" noProof="0" dirty="0">
                <a:ln>
                  <a:noFill/>
                </a:ln>
                <a:solidFill>
                  <a:prstClr val="black"/>
                </a:solidFill>
                <a:effectLst/>
                <a:uLnTx/>
                <a:uFillTx/>
                <a:latin typeface="Tw Cen MT" panose="020B0602020104020603" pitchFamily="34" charset="0"/>
                <a:ea typeface="MS PGothic" pitchFamily="34" charset="-128"/>
                <a:cs typeface="+mn-cs"/>
              </a:rPr>
              <a:t>Sumber Daya Manusia Kesehatan </a:t>
            </a:r>
            <a:endParaRPr kumimoji="0" lang="en-US" altLang="en-US" sz="2800" b="1" i="0" u="none" strike="noStrike" kern="1200" cap="none" spc="0" normalizeH="0" baseline="0" noProof="0" dirty="0">
              <a:ln>
                <a:noFill/>
              </a:ln>
              <a:solidFill>
                <a:prstClr val="black"/>
              </a:solidFill>
              <a:effectLst/>
              <a:uLnTx/>
              <a:uFillTx/>
              <a:latin typeface="Tw Cen MT" panose="020B0602020104020603" pitchFamily="34" charset="0"/>
              <a:ea typeface="MS PGothic" pitchFamily="34" charset="-128"/>
              <a:cs typeface="+mn-cs"/>
            </a:endParaRPr>
          </a:p>
        </p:txBody>
      </p:sp>
      <p:grpSp>
        <p:nvGrpSpPr>
          <p:cNvPr id="9" name="Group 8">
            <a:extLst>
              <a:ext uri="{FF2B5EF4-FFF2-40B4-BE49-F238E27FC236}">
                <a16:creationId xmlns="" xmlns:a16="http://schemas.microsoft.com/office/drawing/2014/main" id="{1CB5EFB3-EEC9-427B-93A7-6E28C5153766}"/>
              </a:ext>
            </a:extLst>
          </p:cNvPr>
          <p:cNvGrpSpPr/>
          <p:nvPr/>
        </p:nvGrpSpPr>
        <p:grpSpPr>
          <a:xfrm>
            <a:off x="3642790" y="1083399"/>
            <a:ext cx="7810775" cy="1421928"/>
            <a:chOff x="4228825" y="1517855"/>
            <a:chExt cx="7810775" cy="1421928"/>
          </a:xfrm>
        </p:grpSpPr>
        <p:sp>
          <p:nvSpPr>
            <p:cNvPr id="8" name="Rectangle 7">
              <a:extLst>
                <a:ext uri="{FF2B5EF4-FFF2-40B4-BE49-F238E27FC236}">
                  <a16:creationId xmlns="" xmlns:a16="http://schemas.microsoft.com/office/drawing/2014/main" id="{62639529-8EBA-4CFD-A5E7-3C5D8E7260EC}"/>
                </a:ext>
              </a:extLst>
            </p:cNvPr>
            <p:cNvSpPr/>
            <p:nvPr/>
          </p:nvSpPr>
          <p:spPr>
            <a:xfrm>
              <a:off x="4800600" y="1517855"/>
              <a:ext cx="7239000" cy="1421928"/>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Pemenuhan kebutuhan tenaga kesehatan di fasilitas pelayanan kesehatan dengan prioritas di daerah terpencil, perbatasan dan kepulauan (DTPK) melalui penempatan tenaga kesehatan yang baru lulus (affirmative policy); </a:t>
              </a:r>
            </a:p>
          </p:txBody>
        </p:sp>
        <p:sp>
          <p:nvSpPr>
            <p:cNvPr id="5" name="Wave 4">
              <a:extLst>
                <a:ext uri="{FF2B5EF4-FFF2-40B4-BE49-F238E27FC236}">
                  <a16:creationId xmlns="" xmlns:a16="http://schemas.microsoft.com/office/drawing/2014/main" id="{314A24E2-4B86-4273-8AA7-5DF28DE05D97}"/>
                </a:ext>
              </a:extLst>
            </p:cNvPr>
            <p:cNvSpPr/>
            <p:nvPr/>
          </p:nvSpPr>
          <p:spPr>
            <a:xfrm rot="20788535">
              <a:off x="4228825" y="1638300"/>
              <a:ext cx="1143000" cy="952500"/>
            </a:xfrm>
            <a:prstGeom prst="wave">
              <a:avLst>
                <a:gd name="adj1" fmla="val 20000"/>
                <a:gd name="adj2" fmla="val -10000"/>
              </a:avLst>
            </a:prstGeom>
            <a:solidFill>
              <a:srgbClr val="6716AA"/>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 xmlns:a16="http://schemas.microsoft.com/office/drawing/2014/main" id="{A03D4FFB-1B39-407D-B24E-889F21101865}"/>
              </a:ext>
            </a:extLst>
          </p:cNvPr>
          <p:cNvGrpSpPr/>
          <p:nvPr/>
        </p:nvGrpSpPr>
        <p:grpSpPr>
          <a:xfrm>
            <a:off x="3639672" y="2667836"/>
            <a:ext cx="7810775" cy="981340"/>
            <a:chOff x="4228825" y="1517855"/>
            <a:chExt cx="7810775" cy="1421928"/>
          </a:xfrm>
        </p:grpSpPr>
        <p:sp>
          <p:nvSpPr>
            <p:cNvPr id="13" name="Rectangle 12">
              <a:extLst>
                <a:ext uri="{FF2B5EF4-FFF2-40B4-BE49-F238E27FC236}">
                  <a16:creationId xmlns="" xmlns:a16="http://schemas.microsoft.com/office/drawing/2014/main" id="{2147308D-30C6-4FC6-8A67-94C3EAF77741}"/>
                </a:ext>
              </a:extLst>
            </p:cNvPr>
            <p:cNvSpPr/>
            <p:nvPr/>
          </p:nvSpPr>
          <p:spPr>
            <a:xfrm>
              <a:off x="4800600" y="1517855"/>
              <a:ext cx="7239000" cy="1421928"/>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Peningkatan mutu tenaga kesehatan melalui pengembangan kompetensi, pelatihan dan sertifikasi seluruh jenis tenaga kesehatan;</a:t>
              </a:r>
            </a:p>
          </p:txBody>
        </p:sp>
        <p:sp>
          <p:nvSpPr>
            <p:cNvPr id="14" name="Wave 13">
              <a:extLst>
                <a:ext uri="{FF2B5EF4-FFF2-40B4-BE49-F238E27FC236}">
                  <a16:creationId xmlns="" xmlns:a16="http://schemas.microsoft.com/office/drawing/2014/main" id="{83CEAD40-8EA8-43EF-816B-C9FCB0336E1F}"/>
                </a:ext>
              </a:extLst>
            </p:cNvPr>
            <p:cNvSpPr/>
            <p:nvPr/>
          </p:nvSpPr>
          <p:spPr>
            <a:xfrm rot="20788535">
              <a:off x="4228825" y="1638300"/>
              <a:ext cx="1143000" cy="952500"/>
            </a:xfrm>
            <a:prstGeom prst="wave">
              <a:avLst>
                <a:gd name="adj1" fmla="val 20000"/>
                <a:gd name="adj2" fmla="val -10000"/>
              </a:avLst>
            </a:prstGeom>
            <a:solidFill>
              <a:srgbClr val="6716AA"/>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pSp>
      <p:grpSp>
        <p:nvGrpSpPr>
          <p:cNvPr id="15" name="Group 14">
            <a:extLst>
              <a:ext uri="{FF2B5EF4-FFF2-40B4-BE49-F238E27FC236}">
                <a16:creationId xmlns="" xmlns:a16="http://schemas.microsoft.com/office/drawing/2014/main" id="{D9DEBFCF-8450-426B-A6B4-26982BD1A9A9}"/>
              </a:ext>
            </a:extLst>
          </p:cNvPr>
          <p:cNvGrpSpPr/>
          <p:nvPr/>
        </p:nvGrpSpPr>
        <p:grpSpPr>
          <a:xfrm>
            <a:off x="3639672" y="3824993"/>
            <a:ext cx="7810775" cy="728998"/>
            <a:chOff x="4228825" y="1517855"/>
            <a:chExt cx="7810775" cy="1421928"/>
          </a:xfrm>
        </p:grpSpPr>
        <p:sp>
          <p:nvSpPr>
            <p:cNvPr id="16" name="Rectangle 15">
              <a:extLst>
                <a:ext uri="{FF2B5EF4-FFF2-40B4-BE49-F238E27FC236}">
                  <a16:creationId xmlns="" xmlns:a16="http://schemas.microsoft.com/office/drawing/2014/main" id="{D4C2D7C9-60A0-407B-9B97-F39D0DC245FB}"/>
                </a:ext>
              </a:extLst>
            </p:cNvPr>
            <p:cNvSpPr/>
            <p:nvPr/>
          </p:nvSpPr>
          <p:spPr>
            <a:xfrm>
              <a:off x="4800600" y="1517855"/>
              <a:ext cx="7239000" cy="1421928"/>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Peningkatan kualifikasi tenaga kesehatan melalui pengembangan dokter spesialis dan dokter layanan primer; </a:t>
              </a:r>
            </a:p>
          </p:txBody>
        </p:sp>
        <p:sp>
          <p:nvSpPr>
            <p:cNvPr id="17" name="Wave 16">
              <a:extLst>
                <a:ext uri="{FF2B5EF4-FFF2-40B4-BE49-F238E27FC236}">
                  <a16:creationId xmlns="" xmlns:a16="http://schemas.microsoft.com/office/drawing/2014/main" id="{E2A1B6B5-A887-4187-A487-89A2446F8122}"/>
                </a:ext>
              </a:extLst>
            </p:cNvPr>
            <p:cNvSpPr/>
            <p:nvPr/>
          </p:nvSpPr>
          <p:spPr>
            <a:xfrm rot="20788535">
              <a:off x="4228825" y="1638300"/>
              <a:ext cx="1143000" cy="952500"/>
            </a:xfrm>
            <a:prstGeom prst="wave">
              <a:avLst>
                <a:gd name="adj1" fmla="val 20000"/>
                <a:gd name="adj2" fmla="val -10000"/>
              </a:avLst>
            </a:prstGeom>
            <a:solidFill>
              <a:srgbClr val="6716AA"/>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grpSp>
        <p:nvGrpSpPr>
          <p:cNvPr id="18" name="Group 17">
            <a:extLst>
              <a:ext uri="{FF2B5EF4-FFF2-40B4-BE49-F238E27FC236}">
                <a16:creationId xmlns="" xmlns:a16="http://schemas.microsoft.com/office/drawing/2014/main" id="{7D3F7312-DB9D-4789-91EF-F5326A757930}"/>
              </a:ext>
            </a:extLst>
          </p:cNvPr>
          <p:cNvGrpSpPr/>
          <p:nvPr/>
        </p:nvGrpSpPr>
        <p:grpSpPr>
          <a:xfrm>
            <a:off x="3642790" y="4750934"/>
            <a:ext cx="7810775" cy="728998"/>
            <a:chOff x="4228825" y="1637983"/>
            <a:chExt cx="7810775" cy="1056293"/>
          </a:xfrm>
        </p:grpSpPr>
        <p:sp>
          <p:nvSpPr>
            <p:cNvPr id="19" name="Rectangle 18">
              <a:extLst>
                <a:ext uri="{FF2B5EF4-FFF2-40B4-BE49-F238E27FC236}">
                  <a16:creationId xmlns="" xmlns:a16="http://schemas.microsoft.com/office/drawing/2014/main" id="{E786E741-2F9F-49F9-B7C8-581F78BC1127}"/>
                </a:ext>
              </a:extLst>
            </p:cNvPr>
            <p:cNvSpPr/>
            <p:nvPr/>
          </p:nvSpPr>
          <p:spPr>
            <a:xfrm>
              <a:off x="4800600" y="1637983"/>
              <a:ext cx="7239000" cy="1056293"/>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   </a:t>
              </a:r>
              <a:r>
                <a:rPr kumimoji="0" lang="id-ID"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Pengembangan insentif finansial dan non-finansial bagi tenaga kesehatan; </a:t>
              </a:r>
            </a:p>
          </p:txBody>
        </p:sp>
        <p:sp>
          <p:nvSpPr>
            <p:cNvPr id="20" name="Wave 19">
              <a:extLst>
                <a:ext uri="{FF2B5EF4-FFF2-40B4-BE49-F238E27FC236}">
                  <a16:creationId xmlns="" xmlns:a16="http://schemas.microsoft.com/office/drawing/2014/main" id="{FF633110-DA95-4370-A796-A5E47E72188C}"/>
                </a:ext>
              </a:extLst>
            </p:cNvPr>
            <p:cNvSpPr/>
            <p:nvPr/>
          </p:nvSpPr>
          <p:spPr>
            <a:xfrm rot="20788535">
              <a:off x="4228825" y="1638300"/>
              <a:ext cx="1143000" cy="952500"/>
            </a:xfrm>
            <a:prstGeom prst="wave">
              <a:avLst>
                <a:gd name="adj1" fmla="val 20000"/>
                <a:gd name="adj2" fmla="val -10000"/>
              </a:avLst>
            </a:prstGeom>
            <a:solidFill>
              <a:srgbClr val="6716AA"/>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pSp>
      <p:grpSp>
        <p:nvGrpSpPr>
          <p:cNvPr id="21" name="Group 20">
            <a:extLst>
              <a:ext uri="{FF2B5EF4-FFF2-40B4-BE49-F238E27FC236}">
                <a16:creationId xmlns="" xmlns:a16="http://schemas.microsoft.com/office/drawing/2014/main" id="{6C9BA33C-A3A7-4F93-B24E-D6E2E3604516}"/>
              </a:ext>
            </a:extLst>
          </p:cNvPr>
          <p:cNvGrpSpPr/>
          <p:nvPr/>
        </p:nvGrpSpPr>
        <p:grpSpPr>
          <a:xfrm>
            <a:off x="3639672" y="5676875"/>
            <a:ext cx="7810775" cy="807010"/>
            <a:chOff x="4228825" y="1517855"/>
            <a:chExt cx="7810775" cy="1421928"/>
          </a:xfrm>
        </p:grpSpPr>
        <p:sp>
          <p:nvSpPr>
            <p:cNvPr id="22" name="Rectangle 21">
              <a:extLst>
                <a:ext uri="{FF2B5EF4-FFF2-40B4-BE49-F238E27FC236}">
                  <a16:creationId xmlns="" xmlns:a16="http://schemas.microsoft.com/office/drawing/2014/main" id="{B642A18A-06C3-45AB-A5C6-38D47B3C13A0}"/>
                </a:ext>
              </a:extLst>
            </p:cNvPr>
            <p:cNvSpPr/>
            <p:nvPr/>
          </p:nvSpPr>
          <p:spPr>
            <a:xfrm>
              <a:off x="4800600" y="1517855"/>
              <a:ext cx="7239000" cy="1421928"/>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  </a:t>
              </a:r>
              <a:r>
                <a:rPr kumimoji="0" lang="id-ID" alt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S PGothic" pitchFamily="34" charset="-128"/>
                  <a:cs typeface="+mn-cs"/>
                </a:rPr>
                <a:t>Pengembangan sistem pendataan tenaga kesehatan dan upaya pengendalian dan pengawasan tenaga kesehatan.</a:t>
              </a:r>
            </a:p>
          </p:txBody>
        </p:sp>
        <p:sp>
          <p:nvSpPr>
            <p:cNvPr id="23" name="Wave 22">
              <a:extLst>
                <a:ext uri="{FF2B5EF4-FFF2-40B4-BE49-F238E27FC236}">
                  <a16:creationId xmlns="" xmlns:a16="http://schemas.microsoft.com/office/drawing/2014/main" id="{1AEF02CC-9FD9-4F9D-8E49-0650D18F619D}"/>
                </a:ext>
              </a:extLst>
            </p:cNvPr>
            <p:cNvSpPr/>
            <p:nvPr/>
          </p:nvSpPr>
          <p:spPr>
            <a:xfrm rot="20788535">
              <a:off x="4228825" y="1638300"/>
              <a:ext cx="1143000" cy="952500"/>
            </a:xfrm>
            <a:prstGeom prst="wave">
              <a:avLst>
                <a:gd name="adj1" fmla="val 20000"/>
                <a:gd name="adj2" fmla="val -10000"/>
              </a:avLst>
            </a:prstGeom>
            <a:solidFill>
              <a:srgbClr val="6716AA"/>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pSp>
      <p:pic>
        <p:nvPicPr>
          <p:cNvPr id="29" name="Picture 28">
            <a:extLst>
              <a:ext uri="{FF2B5EF4-FFF2-40B4-BE49-F238E27FC236}">
                <a16:creationId xmlns="" xmlns:a16="http://schemas.microsoft.com/office/drawing/2014/main" id="{DB9E037D-8032-49FB-A17E-56F9AAE22DD2}"/>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38331" y="1056560"/>
            <a:ext cx="1539768" cy="3262221"/>
          </a:xfrm>
          <a:prstGeom prst="rect">
            <a:avLst/>
          </a:prstGeom>
        </p:spPr>
      </p:pic>
      <p:pic>
        <p:nvPicPr>
          <p:cNvPr id="25" name="Picture 24">
            <a:extLst>
              <a:ext uri="{FF2B5EF4-FFF2-40B4-BE49-F238E27FC236}">
                <a16:creationId xmlns="" xmlns:a16="http://schemas.microsoft.com/office/drawing/2014/main" id="{20E63DA7-077E-4E86-8C1F-335AFA042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2" y="3226033"/>
            <a:ext cx="4276725" cy="1809750"/>
          </a:xfrm>
          <a:prstGeom prst="rect">
            <a:avLst/>
          </a:prstGeom>
        </p:spPr>
      </p:pic>
      <p:pic>
        <p:nvPicPr>
          <p:cNvPr id="31" name="Picture 30">
            <a:extLst>
              <a:ext uri="{FF2B5EF4-FFF2-40B4-BE49-F238E27FC236}">
                <a16:creationId xmlns="" xmlns:a16="http://schemas.microsoft.com/office/drawing/2014/main" id="{49A55E2C-5C8D-4DD5-B88B-0210B03E6408}"/>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37170" t="3095" r="33308" b="69665"/>
          <a:stretch/>
        </p:blipFill>
        <p:spPr>
          <a:xfrm>
            <a:off x="2473285" y="1788376"/>
            <a:ext cx="2021506" cy="1868084"/>
          </a:xfrm>
          <a:prstGeom prst="rect">
            <a:avLst/>
          </a:prstGeom>
        </p:spPr>
      </p:pic>
      <p:pic>
        <p:nvPicPr>
          <p:cNvPr id="30726" name="Picture 30725">
            <a:extLst>
              <a:ext uri="{FF2B5EF4-FFF2-40B4-BE49-F238E27FC236}">
                <a16:creationId xmlns="" xmlns:a16="http://schemas.microsoft.com/office/drawing/2014/main" id="{5A9C6CD7-9AAC-4CB3-BB03-A95ED380B6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8559" y="4463646"/>
            <a:ext cx="1981200" cy="1981200"/>
          </a:xfrm>
          <a:prstGeom prst="rect">
            <a:avLst/>
          </a:prstGeom>
        </p:spPr>
      </p:pic>
      <p:pic>
        <p:nvPicPr>
          <p:cNvPr id="30728" name="Picture 30727">
            <a:extLst>
              <a:ext uri="{FF2B5EF4-FFF2-40B4-BE49-F238E27FC236}">
                <a16:creationId xmlns="" xmlns:a16="http://schemas.microsoft.com/office/drawing/2014/main" id="{34591553-4A2C-444E-95EA-A9935000B9E0}"/>
              </a:ext>
            </a:extLst>
          </p:cNvPr>
          <p:cNvPicPr>
            <a:picLocks noChangeAspect="1"/>
          </p:cNvPicPr>
          <p:nvPr/>
        </p:nvPicPr>
        <p:blipFill>
          <a:blip r:embed="rId7" cstate="print">
            <a:clrChange>
              <a:clrFrom>
                <a:srgbClr val="FEFFFA"/>
              </a:clrFrom>
              <a:clrTo>
                <a:srgbClr val="FEFFFA">
                  <a:alpha val="0"/>
                </a:srgbClr>
              </a:clrTo>
            </a:clrChange>
            <a:extLst>
              <a:ext uri="{28A0092B-C50C-407E-A947-70E740481C1C}">
                <a14:useLocalDpi xmlns:a14="http://schemas.microsoft.com/office/drawing/2010/main" val="0"/>
              </a:ext>
            </a:extLst>
          </a:blip>
          <a:stretch>
            <a:fillRect/>
          </a:stretch>
        </p:blipFill>
        <p:spPr>
          <a:xfrm>
            <a:off x="2135561" y="5324275"/>
            <a:ext cx="607195" cy="452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165864-5C5A-4914-B002-679F50585809}"/>
              </a:ext>
            </a:extLst>
          </p:cNvPr>
          <p:cNvSpPr>
            <a:spLocks noGrp="1"/>
          </p:cNvSpPr>
          <p:nvPr>
            <p:ph type="title"/>
          </p:nvPr>
        </p:nvSpPr>
        <p:spPr>
          <a:xfrm>
            <a:off x="136621" y="67511"/>
            <a:ext cx="8305800" cy="1039813"/>
          </a:xfrm>
        </p:spPr>
        <p:txBody>
          <a:bodyPr>
            <a:normAutofit fontScale="90000"/>
          </a:bodyPr>
          <a:lstStyle/>
          <a:p>
            <a:r>
              <a:rPr lang="en-US" dirty="0">
                <a:ln w="13335" cmpd="sng">
                  <a:solidFill>
                    <a:srgbClr val="FAAB00"/>
                  </a:solidFill>
                  <a:prstDash val="solid"/>
                </a:ln>
                <a:solidFill>
                  <a:srgbClr val="FFC000"/>
                </a:solidFill>
                <a:latin typeface="+mn-lt"/>
              </a:rPr>
              <a:t>LINGKUP TENAGA PROFESIONAL KESEHATAN MASYARAKAT</a:t>
            </a:r>
          </a:p>
        </p:txBody>
      </p:sp>
      <p:sp>
        <p:nvSpPr>
          <p:cNvPr id="6" name="Title 1">
            <a:extLst>
              <a:ext uri="{FF2B5EF4-FFF2-40B4-BE49-F238E27FC236}">
                <a16:creationId xmlns="" xmlns:a16="http://schemas.microsoft.com/office/drawing/2014/main" id="{56D13933-4FEB-45E6-B9D8-29162782E740}"/>
              </a:ext>
            </a:extLst>
          </p:cNvPr>
          <p:cNvSpPr txBox="1">
            <a:spLocks/>
          </p:cNvSpPr>
          <p:nvPr/>
        </p:nvSpPr>
        <p:spPr>
          <a:xfrm>
            <a:off x="5739245" y="1079314"/>
            <a:ext cx="4038600"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Manajer Program Kesehatan</a:t>
            </a:r>
          </a:p>
        </p:txBody>
      </p:sp>
      <p:sp>
        <p:nvSpPr>
          <p:cNvPr id="8" name="Title 1">
            <a:extLst>
              <a:ext uri="{FF2B5EF4-FFF2-40B4-BE49-F238E27FC236}">
                <a16:creationId xmlns="" xmlns:a16="http://schemas.microsoft.com/office/drawing/2014/main" id="{CF8B1A3F-DEAD-4B34-B468-EE89CFF2069C}"/>
              </a:ext>
            </a:extLst>
          </p:cNvPr>
          <p:cNvSpPr txBox="1">
            <a:spLocks/>
          </p:cNvSpPr>
          <p:nvPr/>
        </p:nvSpPr>
        <p:spPr>
          <a:xfrm>
            <a:off x="5753100" y="1600200"/>
            <a:ext cx="4686300"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Administrator Program Kesehatan</a:t>
            </a:r>
          </a:p>
        </p:txBody>
      </p:sp>
      <p:sp>
        <p:nvSpPr>
          <p:cNvPr id="10" name="Title 1">
            <a:extLst>
              <a:ext uri="{FF2B5EF4-FFF2-40B4-BE49-F238E27FC236}">
                <a16:creationId xmlns="" xmlns:a16="http://schemas.microsoft.com/office/drawing/2014/main" id="{58AD7338-761A-49D4-8960-7217B29C9182}"/>
              </a:ext>
            </a:extLst>
          </p:cNvPr>
          <p:cNvSpPr txBox="1">
            <a:spLocks/>
          </p:cNvSpPr>
          <p:nvPr/>
        </p:nvSpPr>
        <p:spPr>
          <a:xfrm>
            <a:off x="5867400" y="2217628"/>
            <a:ext cx="4572000"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Perencana Program Kesehatan</a:t>
            </a:r>
          </a:p>
        </p:txBody>
      </p:sp>
      <p:sp>
        <p:nvSpPr>
          <p:cNvPr id="12" name="Title 1">
            <a:extLst>
              <a:ext uri="{FF2B5EF4-FFF2-40B4-BE49-F238E27FC236}">
                <a16:creationId xmlns="" xmlns:a16="http://schemas.microsoft.com/office/drawing/2014/main" id="{92965A45-25EF-44E9-8C26-982E68C8871D}"/>
              </a:ext>
            </a:extLst>
          </p:cNvPr>
          <p:cNvSpPr txBox="1">
            <a:spLocks/>
          </p:cNvSpPr>
          <p:nvPr/>
        </p:nvSpPr>
        <p:spPr>
          <a:xfrm>
            <a:off x="5791200" y="2777477"/>
            <a:ext cx="5211234"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 Analis Kebijakan Program Kesehatan</a:t>
            </a:r>
          </a:p>
        </p:txBody>
      </p:sp>
      <p:sp>
        <p:nvSpPr>
          <p:cNvPr id="18" name="Title 1">
            <a:extLst>
              <a:ext uri="{FF2B5EF4-FFF2-40B4-BE49-F238E27FC236}">
                <a16:creationId xmlns="" xmlns:a16="http://schemas.microsoft.com/office/drawing/2014/main" id="{5BCA1A82-5E44-4217-90D5-3B322A3AB82A}"/>
              </a:ext>
            </a:extLst>
          </p:cNvPr>
          <p:cNvSpPr txBox="1">
            <a:spLocks/>
          </p:cNvSpPr>
          <p:nvPr/>
        </p:nvSpPr>
        <p:spPr>
          <a:xfrm>
            <a:off x="5884333" y="3367436"/>
            <a:ext cx="5088467"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Pendidik Kesehatan</a:t>
            </a:r>
          </a:p>
        </p:txBody>
      </p:sp>
      <p:sp>
        <p:nvSpPr>
          <p:cNvPr id="20" name="Title 1">
            <a:extLst>
              <a:ext uri="{FF2B5EF4-FFF2-40B4-BE49-F238E27FC236}">
                <a16:creationId xmlns="" xmlns:a16="http://schemas.microsoft.com/office/drawing/2014/main" id="{7161B995-177D-47D8-86AD-C34A0BF569C8}"/>
              </a:ext>
            </a:extLst>
          </p:cNvPr>
          <p:cNvSpPr txBox="1">
            <a:spLocks/>
          </p:cNvSpPr>
          <p:nvPr/>
        </p:nvSpPr>
        <p:spPr>
          <a:xfrm>
            <a:off x="5884333" y="3902504"/>
            <a:ext cx="5088467"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Investigator Kesehatan</a:t>
            </a:r>
          </a:p>
        </p:txBody>
      </p:sp>
      <p:sp>
        <p:nvSpPr>
          <p:cNvPr id="23" name="Title 1">
            <a:extLst>
              <a:ext uri="{FF2B5EF4-FFF2-40B4-BE49-F238E27FC236}">
                <a16:creationId xmlns="" xmlns:a16="http://schemas.microsoft.com/office/drawing/2014/main" id="{629FA10E-176D-4190-8C9A-2F636E006A98}"/>
              </a:ext>
            </a:extLst>
          </p:cNvPr>
          <p:cNvSpPr txBox="1">
            <a:spLocks/>
          </p:cNvSpPr>
          <p:nvPr/>
        </p:nvSpPr>
        <p:spPr>
          <a:xfrm>
            <a:off x="5791200" y="4491451"/>
            <a:ext cx="5088467"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 Analis Data Kesehatan</a:t>
            </a:r>
          </a:p>
        </p:txBody>
      </p:sp>
      <p:sp>
        <p:nvSpPr>
          <p:cNvPr id="27" name="Title 1">
            <a:extLst>
              <a:ext uri="{FF2B5EF4-FFF2-40B4-BE49-F238E27FC236}">
                <a16:creationId xmlns="" xmlns:a16="http://schemas.microsoft.com/office/drawing/2014/main" id="{A828B7F0-607C-4535-8B25-878D82572D7C}"/>
              </a:ext>
            </a:extLst>
          </p:cNvPr>
          <p:cNvSpPr txBox="1">
            <a:spLocks/>
          </p:cNvSpPr>
          <p:nvPr/>
        </p:nvSpPr>
        <p:spPr>
          <a:xfrm>
            <a:off x="5791200" y="5058630"/>
            <a:ext cx="5088467"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 Pembimbing kesehatan Kerja</a:t>
            </a:r>
          </a:p>
        </p:txBody>
      </p:sp>
      <p:sp>
        <p:nvSpPr>
          <p:cNvPr id="28" name="Title 1">
            <a:extLst>
              <a:ext uri="{FF2B5EF4-FFF2-40B4-BE49-F238E27FC236}">
                <a16:creationId xmlns="" xmlns:a16="http://schemas.microsoft.com/office/drawing/2014/main" id="{A1F2EAA4-17ED-42B4-90D6-02EF77CD4946}"/>
              </a:ext>
            </a:extLst>
          </p:cNvPr>
          <p:cNvSpPr txBox="1">
            <a:spLocks/>
          </p:cNvSpPr>
          <p:nvPr/>
        </p:nvSpPr>
        <p:spPr>
          <a:xfrm>
            <a:off x="5867400" y="5602929"/>
            <a:ext cx="5088467"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Pengawas Kesehatan Lingkungan</a:t>
            </a:r>
          </a:p>
        </p:txBody>
      </p:sp>
      <p:sp>
        <p:nvSpPr>
          <p:cNvPr id="29" name="Title 1">
            <a:extLst>
              <a:ext uri="{FF2B5EF4-FFF2-40B4-BE49-F238E27FC236}">
                <a16:creationId xmlns="" xmlns:a16="http://schemas.microsoft.com/office/drawing/2014/main" id="{C3E49F64-AD77-4DCB-9611-29DD3F9D1F5E}"/>
              </a:ext>
            </a:extLst>
          </p:cNvPr>
          <p:cNvSpPr txBox="1">
            <a:spLocks/>
          </p:cNvSpPr>
          <p:nvPr/>
        </p:nvSpPr>
        <p:spPr>
          <a:xfrm>
            <a:off x="5867400" y="6130277"/>
            <a:ext cx="5088467" cy="422923"/>
          </a:xfrm>
          <a:prstGeom prst="rect">
            <a:avLst/>
          </a:prstGeom>
          <a:noFill/>
          <a:ln w="15875"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id-ID" sz="2400" b="1" i="0" u="none" strike="noStrike" kern="1200" cap="none" spc="0" normalizeH="0" baseline="0" noProof="0" dirty="0">
                <a:ln>
                  <a:noFill/>
                </a:ln>
                <a:solidFill>
                  <a:prstClr val="black"/>
                </a:solidFill>
                <a:effectLst/>
                <a:uLnTx/>
                <a:uFillTx/>
                <a:latin typeface="Tw Cen MT"/>
                <a:ea typeface="+mn-ea"/>
                <a:cs typeface="+mn-cs"/>
              </a:rPr>
              <a:t>Nutrisionis Kesehatan Masyarakat </a:t>
            </a:r>
          </a:p>
        </p:txBody>
      </p:sp>
      <p:sp>
        <p:nvSpPr>
          <p:cNvPr id="3" name="Flowchart: Delay 2">
            <a:extLst>
              <a:ext uri="{FF2B5EF4-FFF2-40B4-BE49-F238E27FC236}">
                <a16:creationId xmlns="" xmlns:a16="http://schemas.microsoft.com/office/drawing/2014/main" id="{2F41BEF4-EB66-4477-AE40-FFF9EE37F209}"/>
              </a:ext>
            </a:extLst>
          </p:cNvPr>
          <p:cNvSpPr/>
          <p:nvPr/>
        </p:nvSpPr>
        <p:spPr>
          <a:xfrm>
            <a:off x="5334000" y="1016725"/>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a:t>
            </a:r>
          </a:p>
        </p:txBody>
      </p:sp>
      <p:sp>
        <p:nvSpPr>
          <p:cNvPr id="30" name="Flowchart: Delay 29">
            <a:extLst>
              <a:ext uri="{FF2B5EF4-FFF2-40B4-BE49-F238E27FC236}">
                <a16:creationId xmlns="" xmlns:a16="http://schemas.microsoft.com/office/drawing/2014/main" id="{DB1EF624-35C3-4D2C-8531-E0733B320D61}"/>
              </a:ext>
            </a:extLst>
          </p:cNvPr>
          <p:cNvSpPr/>
          <p:nvPr/>
        </p:nvSpPr>
        <p:spPr>
          <a:xfrm>
            <a:off x="5342467" y="1583917"/>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a:t>
            </a:r>
          </a:p>
        </p:txBody>
      </p:sp>
      <p:sp>
        <p:nvSpPr>
          <p:cNvPr id="32" name="Flowchart: Delay 31">
            <a:extLst>
              <a:ext uri="{FF2B5EF4-FFF2-40B4-BE49-F238E27FC236}">
                <a16:creationId xmlns="" xmlns:a16="http://schemas.microsoft.com/office/drawing/2014/main" id="{7FCFFD2C-86AC-486C-A088-818E035A3219}"/>
              </a:ext>
            </a:extLst>
          </p:cNvPr>
          <p:cNvSpPr/>
          <p:nvPr/>
        </p:nvSpPr>
        <p:spPr>
          <a:xfrm>
            <a:off x="5342467" y="2144914"/>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3</a:t>
            </a:r>
          </a:p>
        </p:txBody>
      </p:sp>
      <p:sp>
        <p:nvSpPr>
          <p:cNvPr id="33" name="Flowchart: Delay 32">
            <a:extLst>
              <a:ext uri="{FF2B5EF4-FFF2-40B4-BE49-F238E27FC236}">
                <a16:creationId xmlns="" xmlns:a16="http://schemas.microsoft.com/office/drawing/2014/main" id="{4CFF7798-6234-4F69-9AD4-12D33762D351}"/>
              </a:ext>
            </a:extLst>
          </p:cNvPr>
          <p:cNvSpPr/>
          <p:nvPr/>
        </p:nvSpPr>
        <p:spPr>
          <a:xfrm>
            <a:off x="5350934" y="2712106"/>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4</a:t>
            </a:r>
          </a:p>
        </p:txBody>
      </p:sp>
      <p:sp>
        <p:nvSpPr>
          <p:cNvPr id="35" name="Flowchart: Delay 34">
            <a:extLst>
              <a:ext uri="{FF2B5EF4-FFF2-40B4-BE49-F238E27FC236}">
                <a16:creationId xmlns="" xmlns:a16="http://schemas.microsoft.com/office/drawing/2014/main" id="{F3BEA0AF-F60A-4A0C-BC48-6751DD23FFE0}"/>
              </a:ext>
            </a:extLst>
          </p:cNvPr>
          <p:cNvSpPr/>
          <p:nvPr/>
        </p:nvSpPr>
        <p:spPr>
          <a:xfrm>
            <a:off x="5334000" y="3276110"/>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5</a:t>
            </a:r>
          </a:p>
        </p:txBody>
      </p:sp>
      <p:sp>
        <p:nvSpPr>
          <p:cNvPr id="36" name="Flowchart: Delay 35">
            <a:extLst>
              <a:ext uri="{FF2B5EF4-FFF2-40B4-BE49-F238E27FC236}">
                <a16:creationId xmlns="" xmlns:a16="http://schemas.microsoft.com/office/drawing/2014/main" id="{EA0D33B5-0C3B-420C-ABC7-4ADBF5A25661}"/>
              </a:ext>
            </a:extLst>
          </p:cNvPr>
          <p:cNvSpPr/>
          <p:nvPr/>
        </p:nvSpPr>
        <p:spPr>
          <a:xfrm>
            <a:off x="5342467" y="3843302"/>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6</a:t>
            </a:r>
          </a:p>
        </p:txBody>
      </p:sp>
      <p:sp>
        <p:nvSpPr>
          <p:cNvPr id="37" name="Flowchart: Delay 36">
            <a:extLst>
              <a:ext uri="{FF2B5EF4-FFF2-40B4-BE49-F238E27FC236}">
                <a16:creationId xmlns="" xmlns:a16="http://schemas.microsoft.com/office/drawing/2014/main" id="{6D7D2FC4-1B76-4960-BCCB-8ABE481379A3}"/>
              </a:ext>
            </a:extLst>
          </p:cNvPr>
          <p:cNvSpPr/>
          <p:nvPr/>
        </p:nvSpPr>
        <p:spPr>
          <a:xfrm>
            <a:off x="5342467" y="4404299"/>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7</a:t>
            </a:r>
          </a:p>
        </p:txBody>
      </p:sp>
      <p:sp>
        <p:nvSpPr>
          <p:cNvPr id="38" name="Flowchart: Delay 37">
            <a:extLst>
              <a:ext uri="{FF2B5EF4-FFF2-40B4-BE49-F238E27FC236}">
                <a16:creationId xmlns="" xmlns:a16="http://schemas.microsoft.com/office/drawing/2014/main" id="{757327FB-A383-4DC6-BE9D-4B2643CCD9E8}"/>
              </a:ext>
            </a:extLst>
          </p:cNvPr>
          <p:cNvSpPr/>
          <p:nvPr/>
        </p:nvSpPr>
        <p:spPr>
          <a:xfrm>
            <a:off x="5350934" y="4971491"/>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8</a:t>
            </a:r>
          </a:p>
        </p:txBody>
      </p:sp>
      <p:sp>
        <p:nvSpPr>
          <p:cNvPr id="40" name="Flowchart: Delay 39">
            <a:extLst>
              <a:ext uri="{FF2B5EF4-FFF2-40B4-BE49-F238E27FC236}">
                <a16:creationId xmlns="" xmlns:a16="http://schemas.microsoft.com/office/drawing/2014/main" id="{08E39791-B630-4EE4-9805-F011FD7BD6E1}"/>
              </a:ext>
            </a:extLst>
          </p:cNvPr>
          <p:cNvSpPr/>
          <p:nvPr/>
        </p:nvSpPr>
        <p:spPr>
          <a:xfrm>
            <a:off x="5355936" y="5545104"/>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9</a:t>
            </a:r>
          </a:p>
        </p:txBody>
      </p:sp>
      <p:sp>
        <p:nvSpPr>
          <p:cNvPr id="41" name="Flowchart: Delay 40">
            <a:extLst>
              <a:ext uri="{FF2B5EF4-FFF2-40B4-BE49-F238E27FC236}">
                <a16:creationId xmlns="" xmlns:a16="http://schemas.microsoft.com/office/drawing/2014/main" id="{30AB0005-0748-4E2A-B338-7D94815ABF94}"/>
              </a:ext>
            </a:extLst>
          </p:cNvPr>
          <p:cNvSpPr/>
          <p:nvPr/>
        </p:nvSpPr>
        <p:spPr>
          <a:xfrm>
            <a:off x="5364403" y="6112296"/>
            <a:ext cx="465666" cy="517104"/>
          </a:xfrm>
          <a:prstGeom prst="flowChartDelay">
            <a:avLst/>
          </a:prstGeom>
          <a:solidFill>
            <a:srgbClr val="0001FC"/>
          </a:solidFill>
          <a:ln w="285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10</a:t>
            </a:r>
          </a:p>
        </p:txBody>
      </p:sp>
      <p:pic>
        <p:nvPicPr>
          <p:cNvPr id="16" name="Picture 15">
            <a:extLst>
              <a:ext uri="{FF2B5EF4-FFF2-40B4-BE49-F238E27FC236}">
                <a16:creationId xmlns="" xmlns:a16="http://schemas.microsoft.com/office/drawing/2014/main" id="{58474A8C-D301-4004-B4B4-592C2CC0091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4844" y="1227437"/>
            <a:ext cx="2729345" cy="5125843"/>
          </a:xfrm>
          <a:prstGeom prst="rect">
            <a:avLst/>
          </a:prstGeom>
        </p:spPr>
      </p:pic>
      <p:pic>
        <p:nvPicPr>
          <p:cNvPr id="24" name="Picture 23">
            <a:extLst>
              <a:ext uri="{FF2B5EF4-FFF2-40B4-BE49-F238E27FC236}">
                <a16:creationId xmlns="" xmlns:a16="http://schemas.microsoft.com/office/drawing/2014/main" id="{F4C21B49-ECA3-4867-A78D-325DD9465391}"/>
              </a:ext>
            </a:extLst>
          </p:cNvPr>
          <p:cNvPicPr>
            <a:picLocks noChangeAspect="1"/>
          </p:cNvPicPr>
          <p:nvPr/>
        </p:nvPicPr>
        <p:blipFill>
          <a:blip r:embed="rId4">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66800" y="5621304"/>
            <a:ext cx="3150563" cy="1008096"/>
          </a:xfrm>
          <a:prstGeom prst="rect">
            <a:avLst/>
          </a:prstGeom>
        </p:spPr>
      </p:pic>
    </p:spTree>
    <p:extLst>
      <p:ext uri="{BB962C8B-B14F-4D97-AF65-F5344CB8AC3E}">
        <p14:creationId xmlns:p14="http://schemas.microsoft.com/office/powerpoint/2010/main" val="4250542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 xmlns:a16="http://schemas.microsoft.com/office/drawing/2014/main" id="{DCF72DB4-2F61-406A-A2E2-75FFD42843B9}"/>
              </a:ext>
            </a:extLst>
          </p:cNvPr>
          <p:cNvGrpSpPr/>
          <p:nvPr/>
        </p:nvGrpSpPr>
        <p:grpSpPr>
          <a:xfrm>
            <a:off x="-457200" y="1143000"/>
            <a:ext cx="11817926" cy="4911225"/>
            <a:chOff x="-457200" y="1143000"/>
            <a:chExt cx="11817926" cy="4911225"/>
          </a:xfrm>
        </p:grpSpPr>
        <p:grpSp>
          <p:nvGrpSpPr>
            <p:cNvPr id="8" name="Group 7">
              <a:extLst>
                <a:ext uri="{FF2B5EF4-FFF2-40B4-BE49-F238E27FC236}">
                  <a16:creationId xmlns="" xmlns:a16="http://schemas.microsoft.com/office/drawing/2014/main" id="{DA85F4F6-AF93-4457-986F-08D707CEAB90}"/>
                </a:ext>
              </a:extLst>
            </p:cNvPr>
            <p:cNvGrpSpPr/>
            <p:nvPr/>
          </p:nvGrpSpPr>
          <p:grpSpPr>
            <a:xfrm>
              <a:off x="-457200" y="1828800"/>
              <a:ext cx="3429000" cy="3505200"/>
              <a:chOff x="-838200" y="1828800"/>
              <a:chExt cx="3810000" cy="3505200"/>
            </a:xfrm>
            <a:effectLst>
              <a:outerShdw blurRad="63500" sx="102000" sy="102000" algn="ctr" rotWithShape="0">
                <a:prstClr val="black">
                  <a:alpha val="40000"/>
                </a:prstClr>
              </a:outerShdw>
            </a:effectLst>
          </p:grpSpPr>
          <p:sp>
            <p:nvSpPr>
              <p:cNvPr id="3" name="Oval 2">
                <a:extLst>
                  <a:ext uri="{FF2B5EF4-FFF2-40B4-BE49-F238E27FC236}">
                    <a16:creationId xmlns="" xmlns:a16="http://schemas.microsoft.com/office/drawing/2014/main" id="{8A9C7557-4E3B-4449-801B-F5AAA0ECFACA}"/>
                  </a:ext>
                </a:extLst>
              </p:cNvPr>
              <p:cNvSpPr/>
              <p:nvPr/>
            </p:nvSpPr>
            <p:spPr>
              <a:xfrm>
                <a:off x="-838200" y="1828800"/>
                <a:ext cx="3810000" cy="3505200"/>
              </a:xfrm>
              <a:prstGeom prst="ellipse">
                <a:avLst/>
              </a:prstGeom>
              <a:noFill/>
              <a:ln w="57150">
                <a:solidFill>
                  <a:srgbClr val="0001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7" name="Picture 6">
                <a:extLst>
                  <a:ext uri="{FF2B5EF4-FFF2-40B4-BE49-F238E27FC236}">
                    <a16:creationId xmlns="" xmlns:a16="http://schemas.microsoft.com/office/drawing/2014/main" id="{96F4C44F-1805-44F3-8030-C7EFE73FAB3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241" y="2321444"/>
                <a:ext cx="2613738" cy="2484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9" name="Group 8">
              <a:extLst>
                <a:ext uri="{FF2B5EF4-FFF2-40B4-BE49-F238E27FC236}">
                  <a16:creationId xmlns="" xmlns:a16="http://schemas.microsoft.com/office/drawing/2014/main" id="{A3429988-AF8B-4FF8-B6E5-C88285E475BF}"/>
                </a:ext>
              </a:extLst>
            </p:cNvPr>
            <p:cNvGrpSpPr/>
            <p:nvPr/>
          </p:nvGrpSpPr>
          <p:grpSpPr>
            <a:xfrm>
              <a:off x="838200" y="1524000"/>
              <a:ext cx="4267200" cy="609600"/>
              <a:chOff x="838200" y="1524000"/>
              <a:chExt cx="4267200" cy="609600"/>
            </a:xfrm>
          </p:grpSpPr>
          <p:cxnSp>
            <p:nvCxnSpPr>
              <p:cNvPr id="6" name="Straight Arrow Connector 5">
                <a:extLst>
                  <a:ext uri="{FF2B5EF4-FFF2-40B4-BE49-F238E27FC236}">
                    <a16:creationId xmlns="" xmlns:a16="http://schemas.microsoft.com/office/drawing/2014/main" id="{802D6B90-C65F-4FC9-A3FE-9E67B88DE672}"/>
                  </a:ext>
                </a:extLst>
              </p:cNvPr>
              <p:cNvCxnSpPr>
                <a:stCxn id="4" idx="0"/>
              </p:cNvCxnSpPr>
              <p:nvPr/>
            </p:nvCxnSpPr>
            <p:spPr>
              <a:xfrm>
                <a:off x="1143000" y="1524000"/>
                <a:ext cx="39624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 name="Oval 3">
                <a:extLst>
                  <a:ext uri="{FF2B5EF4-FFF2-40B4-BE49-F238E27FC236}">
                    <a16:creationId xmlns="" xmlns:a16="http://schemas.microsoft.com/office/drawing/2014/main" id="{73FA173C-3B49-4641-80C0-5E67CEFE701B}"/>
                  </a:ext>
                </a:extLst>
              </p:cNvPr>
              <p:cNvSpPr/>
              <p:nvPr/>
            </p:nvSpPr>
            <p:spPr>
              <a:xfrm>
                <a:off x="838200" y="1524000"/>
                <a:ext cx="6096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1</a:t>
                </a:r>
              </a:p>
            </p:txBody>
          </p:sp>
        </p:grpSp>
        <p:sp>
          <p:nvSpPr>
            <p:cNvPr id="10" name="Rectangle 9">
              <a:extLst>
                <a:ext uri="{FF2B5EF4-FFF2-40B4-BE49-F238E27FC236}">
                  <a16:creationId xmlns="" xmlns:a16="http://schemas.microsoft.com/office/drawing/2014/main" id="{3239E1D5-5FF5-455D-99DC-B11CF5BE47D7}"/>
                </a:ext>
              </a:extLst>
            </p:cNvPr>
            <p:cNvSpPr/>
            <p:nvPr/>
          </p:nvSpPr>
          <p:spPr>
            <a:xfrm>
              <a:off x="5105400" y="1143000"/>
              <a:ext cx="6248400"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Mengambil</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keputusan</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strategis</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cxnSp>
          <p:nvCxnSpPr>
            <p:cNvPr id="12" name="Straight Arrow Connector 11">
              <a:extLst>
                <a:ext uri="{FF2B5EF4-FFF2-40B4-BE49-F238E27FC236}">
                  <a16:creationId xmlns="" xmlns:a16="http://schemas.microsoft.com/office/drawing/2014/main" id="{3104B78B-4478-435C-9B2D-9E9E9BCE3FCE}"/>
                </a:ext>
              </a:extLst>
            </p:cNvPr>
            <p:cNvCxnSpPr>
              <a:cxnSpLocks/>
            </p:cNvCxnSpPr>
            <p:nvPr/>
          </p:nvCxnSpPr>
          <p:spPr>
            <a:xfrm>
              <a:off x="2572174" y="2370430"/>
              <a:ext cx="25908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3" name="Oval 12">
              <a:extLst>
                <a:ext uri="{FF2B5EF4-FFF2-40B4-BE49-F238E27FC236}">
                  <a16:creationId xmlns="" xmlns:a16="http://schemas.microsoft.com/office/drawing/2014/main" id="{8FF3EA51-5A72-45DA-9236-6DE27F3D7FBB}"/>
                </a:ext>
              </a:extLst>
            </p:cNvPr>
            <p:cNvSpPr/>
            <p:nvPr/>
          </p:nvSpPr>
          <p:spPr>
            <a:xfrm>
              <a:off x="2209800" y="2171696"/>
              <a:ext cx="6096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2</a:t>
              </a:r>
            </a:p>
          </p:txBody>
        </p:sp>
        <p:sp>
          <p:nvSpPr>
            <p:cNvPr id="14" name="Rectangle 13">
              <a:extLst>
                <a:ext uri="{FF2B5EF4-FFF2-40B4-BE49-F238E27FC236}">
                  <a16:creationId xmlns="" xmlns:a16="http://schemas.microsoft.com/office/drawing/2014/main" id="{00A67E80-AF6B-4502-BE20-4580898CD010}"/>
                </a:ext>
              </a:extLst>
            </p:cNvPr>
            <p:cNvSpPr/>
            <p:nvPr/>
          </p:nvSpPr>
          <p:spPr>
            <a:xfrm>
              <a:off x="5162974" y="2061141"/>
              <a:ext cx="6190826"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Menetapkan</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kebijakan</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cxnSp>
          <p:nvCxnSpPr>
            <p:cNvPr id="17" name="Straight Arrow Connector 16">
              <a:extLst>
                <a:ext uri="{FF2B5EF4-FFF2-40B4-BE49-F238E27FC236}">
                  <a16:creationId xmlns="" xmlns:a16="http://schemas.microsoft.com/office/drawing/2014/main" id="{E7B811AD-418D-4105-8361-B03B4FA33716}"/>
                </a:ext>
              </a:extLst>
            </p:cNvPr>
            <p:cNvCxnSpPr>
              <a:cxnSpLocks/>
              <a:endCxn id="19" idx="1"/>
            </p:cNvCxnSpPr>
            <p:nvPr/>
          </p:nvCxnSpPr>
          <p:spPr>
            <a:xfrm flipV="1">
              <a:off x="3022447" y="3559758"/>
              <a:ext cx="2140527" cy="355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Oval 17">
              <a:extLst>
                <a:ext uri="{FF2B5EF4-FFF2-40B4-BE49-F238E27FC236}">
                  <a16:creationId xmlns="" xmlns:a16="http://schemas.microsoft.com/office/drawing/2014/main" id="{CAA6B75D-5EC1-4BE3-9173-27E5865E91FB}"/>
                </a:ext>
              </a:extLst>
            </p:cNvPr>
            <p:cNvSpPr/>
            <p:nvPr/>
          </p:nvSpPr>
          <p:spPr>
            <a:xfrm>
              <a:off x="2748820" y="3301384"/>
              <a:ext cx="6096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3</a:t>
              </a:r>
            </a:p>
          </p:txBody>
        </p:sp>
        <p:sp>
          <p:nvSpPr>
            <p:cNvPr id="19" name="Rectangle 18">
              <a:extLst>
                <a:ext uri="{FF2B5EF4-FFF2-40B4-BE49-F238E27FC236}">
                  <a16:creationId xmlns="" xmlns:a16="http://schemas.microsoft.com/office/drawing/2014/main" id="{CAAB1978-5497-45BB-83BA-7ABDCD1AAF8A}"/>
                </a:ext>
              </a:extLst>
            </p:cNvPr>
            <p:cNvSpPr/>
            <p:nvPr/>
          </p:nvSpPr>
          <p:spPr>
            <a:xfrm>
              <a:off x="5162974" y="3216860"/>
              <a:ext cx="6190826"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Mensupervisi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bawahan</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cxnSp>
          <p:nvCxnSpPr>
            <p:cNvPr id="24" name="Straight Arrow Connector 23">
              <a:extLst>
                <a:ext uri="{FF2B5EF4-FFF2-40B4-BE49-F238E27FC236}">
                  <a16:creationId xmlns="" xmlns:a16="http://schemas.microsoft.com/office/drawing/2014/main" id="{A71CCE07-1532-4C13-80C5-E50BB5E8CFDC}"/>
                </a:ext>
              </a:extLst>
            </p:cNvPr>
            <p:cNvCxnSpPr>
              <a:cxnSpLocks/>
              <a:endCxn id="26" idx="1"/>
            </p:cNvCxnSpPr>
            <p:nvPr/>
          </p:nvCxnSpPr>
          <p:spPr>
            <a:xfrm>
              <a:off x="2514600" y="4723806"/>
              <a:ext cx="2655299" cy="168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Oval 24">
              <a:extLst>
                <a:ext uri="{FF2B5EF4-FFF2-40B4-BE49-F238E27FC236}">
                  <a16:creationId xmlns="" xmlns:a16="http://schemas.microsoft.com/office/drawing/2014/main" id="{83997AB0-1BF3-4C8A-9B30-39304EB1A6E7}"/>
                </a:ext>
              </a:extLst>
            </p:cNvPr>
            <p:cNvSpPr/>
            <p:nvPr/>
          </p:nvSpPr>
          <p:spPr>
            <a:xfrm>
              <a:off x="2209800" y="4431072"/>
              <a:ext cx="6096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4</a:t>
              </a:r>
            </a:p>
          </p:txBody>
        </p:sp>
        <p:sp>
          <p:nvSpPr>
            <p:cNvPr id="26" name="Rectangle 25">
              <a:extLst>
                <a:ext uri="{FF2B5EF4-FFF2-40B4-BE49-F238E27FC236}">
                  <a16:creationId xmlns="" xmlns:a16="http://schemas.microsoft.com/office/drawing/2014/main" id="{ECAF2113-AD03-49B3-83C9-BDC23B2E757A}"/>
                </a:ext>
              </a:extLst>
            </p:cNvPr>
            <p:cNvSpPr/>
            <p:nvPr/>
          </p:nvSpPr>
          <p:spPr>
            <a:xfrm>
              <a:off x="5169899" y="4397747"/>
              <a:ext cx="6190827"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Mengevaluasi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kinerja</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bawahan</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grpSp>
          <p:nvGrpSpPr>
            <p:cNvPr id="31" name="Group 30">
              <a:extLst>
                <a:ext uri="{FF2B5EF4-FFF2-40B4-BE49-F238E27FC236}">
                  <a16:creationId xmlns="" xmlns:a16="http://schemas.microsoft.com/office/drawing/2014/main" id="{CC5CEF3B-9589-4E77-9EAF-D9F309D5B081}"/>
                </a:ext>
              </a:extLst>
            </p:cNvPr>
            <p:cNvGrpSpPr/>
            <p:nvPr/>
          </p:nvGrpSpPr>
          <p:grpSpPr>
            <a:xfrm>
              <a:off x="888847" y="5022272"/>
              <a:ext cx="4274127" cy="609600"/>
              <a:chOff x="838200" y="1524000"/>
              <a:chExt cx="4274127" cy="609600"/>
            </a:xfrm>
          </p:grpSpPr>
          <p:cxnSp>
            <p:nvCxnSpPr>
              <p:cNvPr id="32" name="Straight Arrow Connector 31">
                <a:extLst>
                  <a:ext uri="{FF2B5EF4-FFF2-40B4-BE49-F238E27FC236}">
                    <a16:creationId xmlns="" xmlns:a16="http://schemas.microsoft.com/office/drawing/2014/main" id="{B7609A26-CE72-43D4-B0FC-A9A70B02A6EB}"/>
                  </a:ext>
                </a:extLst>
              </p:cNvPr>
              <p:cNvCxnSpPr>
                <a:cxnSpLocks/>
              </p:cNvCxnSpPr>
              <p:nvPr/>
            </p:nvCxnSpPr>
            <p:spPr>
              <a:xfrm>
                <a:off x="1149927" y="2126672"/>
                <a:ext cx="39624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Oval 32">
                <a:extLst>
                  <a:ext uri="{FF2B5EF4-FFF2-40B4-BE49-F238E27FC236}">
                    <a16:creationId xmlns="" xmlns:a16="http://schemas.microsoft.com/office/drawing/2014/main" id="{764962FE-E9DF-4959-A933-F9588AAEBA20}"/>
                  </a:ext>
                </a:extLst>
              </p:cNvPr>
              <p:cNvSpPr/>
              <p:nvPr/>
            </p:nvSpPr>
            <p:spPr>
              <a:xfrm>
                <a:off x="838200" y="1524000"/>
                <a:ext cx="6096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5</a:t>
                </a:r>
              </a:p>
            </p:txBody>
          </p:sp>
        </p:grpSp>
        <p:sp>
          <p:nvSpPr>
            <p:cNvPr id="34" name="Rectangle 33">
              <a:extLst>
                <a:ext uri="{FF2B5EF4-FFF2-40B4-BE49-F238E27FC236}">
                  <a16:creationId xmlns="" xmlns:a16="http://schemas.microsoft.com/office/drawing/2014/main" id="{1A01CA14-A71F-4F8F-AABC-C9CD838755BA}"/>
                </a:ext>
              </a:extLst>
            </p:cNvPr>
            <p:cNvSpPr/>
            <p:nvPr/>
          </p:nvSpPr>
          <p:spPr>
            <a:xfrm>
              <a:off x="5169899" y="5368430"/>
              <a:ext cx="6190827"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Berbicara</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atas</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nama</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organisasi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p>
          </p:txBody>
        </p:sp>
      </p:grpSp>
      <p:sp>
        <p:nvSpPr>
          <p:cNvPr id="39" name="Title 1">
            <a:extLst>
              <a:ext uri="{FF2B5EF4-FFF2-40B4-BE49-F238E27FC236}">
                <a16:creationId xmlns="" xmlns:a16="http://schemas.microsoft.com/office/drawing/2014/main" id="{6229E661-554F-41B3-8F99-D095133128E2}"/>
              </a:ext>
            </a:extLst>
          </p:cNvPr>
          <p:cNvSpPr>
            <a:spLocks noGrp="1"/>
          </p:cNvSpPr>
          <p:nvPr>
            <p:ph type="title"/>
          </p:nvPr>
        </p:nvSpPr>
        <p:spPr>
          <a:xfrm>
            <a:off x="169163" y="148403"/>
            <a:ext cx="6721379" cy="1039813"/>
          </a:xfrm>
        </p:spPr>
        <p:txBody>
          <a:bodyPr>
            <a:normAutofit fontScale="90000"/>
          </a:bodyPr>
          <a:lstStyle/>
          <a:p>
            <a:r>
              <a:rPr lang="en-US" spc="0" dirty="0" err="1">
                <a:ln w="9525">
                  <a:solidFill>
                    <a:schemeClr val="bg1"/>
                  </a:solidFill>
                  <a:prstDash val="solid"/>
                </a:ln>
                <a:solidFill>
                  <a:schemeClr val="tx1">
                    <a:lumMod val="65000"/>
                  </a:schemeClr>
                </a:solidFill>
                <a:effectLst>
                  <a:outerShdw blurRad="12700" dist="38100" dir="2700000" algn="tl" rotWithShape="0">
                    <a:schemeClr val="bg1">
                      <a:lumMod val="50000"/>
                    </a:schemeClr>
                  </a:outerShdw>
                </a:effectLst>
                <a:latin typeface="Futura Md BT" panose="020B0602020204020303" pitchFamily="34" charset="0"/>
              </a:rPr>
              <a:t>Kewenangan</a:t>
            </a:r>
            <a:r>
              <a:rPr lang="en-US" spc="0" dirty="0">
                <a:ln w="9525">
                  <a:solidFill>
                    <a:schemeClr val="bg1"/>
                  </a:solidFill>
                  <a:prstDash val="solid"/>
                </a:ln>
                <a:solidFill>
                  <a:schemeClr val="tx1">
                    <a:lumMod val="65000"/>
                  </a:schemeClr>
                </a:solidFill>
                <a:effectLst>
                  <a:outerShdw blurRad="12700" dist="38100" dir="2700000" algn="tl" rotWithShape="0">
                    <a:schemeClr val="bg1">
                      <a:lumMod val="50000"/>
                    </a:schemeClr>
                  </a:outerShdw>
                </a:effectLst>
                <a:latin typeface="Futura Md BT" panose="020B0602020204020303" pitchFamily="34" charset="0"/>
              </a:rPr>
              <a:t> Manager Program </a:t>
            </a:r>
            <a:r>
              <a:rPr lang="en-US" spc="0" dirty="0" err="1">
                <a:ln w="9525">
                  <a:solidFill>
                    <a:schemeClr val="bg1"/>
                  </a:solidFill>
                  <a:prstDash val="solid"/>
                </a:ln>
                <a:solidFill>
                  <a:schemeClr val="tx1">
                    <a:lumMod val="65000"/>
                  </a:schemeClr>
                </a:solidFill>
                <a:effectLst>
                  <a:outerShdw blurRad="12700" dist="38100" dir="2700000" algn="tl" rotWithShape="0">
                    <a:schemeClr val="bg1">
                      <a:lumMod val="50000"/>
                    </a:schemeClr>
                  </a:outerShdw>
                </a:effectLst>
                <a:latin typeface="Futura Md BT" panose="020B0602020204020303" pitchFamily="34" charset="0"/>
              </a:rPr>
              <a:t>Kesehatan</a:t>
            </a:r>
            <a:endParaRPr lang="en-US" spc="0" dirty="0">
              <a:ln w="9525">
                <a:solidFill>
                  <a:schemeClr val="bg1"/>
                </a:solidFill>
                <a:prstDash val="solid"/>
              </a:ln>
              <a:solidFill>
                <a:schemeClr val="tx1">
                  <a:lumMod val="65000"/>
                </a:schemeClr>
              </a:solidFill>
              <a:effectLst>
                <a:outerShdw blurRad="12700" dist="38100" dir="2700000" algn="tl" rotWithShape="0">
                  <a:schemeClr val="bg1">
                    <a:lumMod val="50000"/>
                  </a:schemeClr>
                </a:outerShdw>
              </a:effectLst>
              <a:latin typeface="Futura Md BT" panose="020B0602020204020303" pitchFamily="34" charset="0"/>
            </a:endParaRPr>
          </a:p>
        </p:txBody>
      </p:sp>
    </p:spTree>
    <p:extLst>
      <p:ext uri="{BB962C8B-B14F-4D97-AF65-F5344CB8AC3E}">
        <p14:creationId xmlns:p14="http://schemas.microsoft.com/office/powerpoint/2010/main" val="2460969586"/>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B25FAB4B-BAA5-4282-BD2D-49FD4D81F4EF}"/>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64262" y="4347677"/>
            <a:ext cx="3150563" cy="1008096"/>
          </a:xfrm>
          <a:prstGeom prst="rect">
            <a:avLst/>
          </a:prstGeom>
        </p:spPr>
      </p:pic>
      <p:sp>
        <p:nvSpPr>
          <p:cNvPr id="27" name="AutoShape 2">
            <a:extLst>
              <a:ext uri="{FF2B5EF4-FFF2-40B4-BE49-F238E27FC236}">
                <a16:creationId xmlns="" xmlns:a16="http://schemas.microsoft.com/office/drawing/2014/main" id="{C1A82724-B3B8-407B-8399-71EA6D1A75A1}"/>
              </a:ext>
            </a:extLst>
          </p:cNvPr>
          <p:cNvSpPr>
            <a:spLocks noChangeArrowheads="1"/>
          </p:cNvSpPr>
          <p:nvPr/>
        </p:nvSpPr>
        <p:spPr bwMode="auto">
          <a:xfrm>
            <a:off x="262881" y="215153"/>
            <a:ext cx="11316616" cy="838200"/>
          </a:xfrm>
          <a:prstGeom prst="roundRect">
            <a:avLst>
              <a:gd name="adj" fmla="val 16667"/>
            </a:avLst>
          </a:prstGeom>
          <a:solidFill>
            <a:srgbClr val="0002FA"/>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Kewenangan</a:t>
            </a:r>
            <a:r>
              <a:rPr kumimoji="0" lang="en-US" sz="36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Administrator Program </a:t>
            </a:r>
            <a:r>
              <a:rPr kumimoji="0" lang="en-US" sz="36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Kesehatan</a:t>
            </a:r>
            <a:endParaRPr kumimoji="0" 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endParaRPr>
          </a:p>
        </p:txBody>
      </p:sp>
      <p:grpSp>
        <p:nvGrpSpPr>
          <p:cNvPr id="22" name="Group 21">
            <a:extLst>
              <a:ext uri="{FF2B5EF4-FFF2-40B4-BE49-F238E27FC236}">
                <a16:creationId xmlns="" xmlns:a16="http://schemas.microsoft.com/office/drawing/2014/main" id="{32AEEB7E-B5E9-4E31-B07C-2E11289946EC}"/>
              </a:ext>
            </a:extLst>
          </p:cNvPr>
          <p:cNvGrpSpPr/>
          <p:nvPr/>
        </p:nvGrpSpPr>
        <p:grpSpPr>
          <a:xfrm>
            <a:off x="990600" y="1371600"/>
            <a:ext cx="10265230" cy="4642758"/>
            <a:chOff x="990600" y="1371600"/>
            <a:chExt cx="10265230" cy="4642758"/>
          </a:xfrm>
        </p:grpSpPr>
        <p:sp>
          <p:nvSpPr>
            <p:cNvPr id="11" name="Rectangle 10">
              <a:extLst>
                <a:ext uri="{FF2B5EF4-FFF2-40B4-BE49-F238E27FC236}">
                  <a16:creationId xmlns="" xmlns:a16="http://schemas.microsoft.com/office/drawing/2014/main" id="{B3164045-405F-4224-BD00-0CEF82B43C9E}"/>
                </a:ext>
              </a:extLst>
            </p:cNvPr>
            <p:cNvSpPr/>
            <p:nvPr/>
          </p:nvSpPr>
          <p:spPr>
            <a:xfrm>
              <a:off x="990600" y="1404257"/>
              <a:ext cx="4343401" cy="20574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w Cen MT"/>
                  <a:ea typeface="+mn-ea"/>
                  <a:cs typeface="+mn-cs"/>
                </a:rPr>
                <a:t>Penyusun</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buku</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pedoman</a:t>
              </a:r>
              <a:r>
                <a:rPr kumimoji="0" lang="en-US" sz="3200" b="0" i="0" u="none" strike="noStrike" kern="1200" cap="none" spc="0" normalizeH="0" baseline="0" noProof="0" dirty="0">
                  <a:ln>
                    <a:noFill/>
                  </a:ln>
                  <a:solidFill>
                    <a:prstClr val="black"/>
                  </a:solidFill>
                  <a:effectLst/>
                  <a:uLnTx/>
                  <a:uFillTx/>
                  <a:latin typeface="Tw Cen MT"/>
                  <a:ea typeface="+mn-ea"/>
                  <a:cs typeface="+mn-cs"/>
                </a:rPr>
                <a:t>/</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juklak</a:t>
              </a:r>
              <a:r>
                <a:rPr kumimoji="0" lang="en-US" sz="3200" b="0" i="0" u="none" strike="noStrike" kern="1200" cap="none" spc="0" normalizeH="0" baseline="0" noProof="0" dirty="0">
                  <a:ln>
                    <a:noFill/>
                  </a:ln>
                  <a:solidFill>
                    <a:prstClr val="black"/>
                  </a:solidFill>
                  <a:effectLst/>
                  <a:uLnTx/>
                  <a:uFillTx/>
                  <a:latin typeface="Tw Cen MT"/>
                  <a:ea typeface="+mn-ea"/>
                  <a:cs typeface="+mn-cs"/>
                </a:rPr>
                <a:t>/</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juknis</a:t>
              </a:r>
              <a:r>
                <a:rPr kumimoji="0" lang="en-US" sz="3200" b="0" i="0" u="none" strike="noStrike" kern="1200" cap="none" spc="0" normalizeH="0" baseline="0" noProof="0" dirty="0">
                  <a:ln>
                    <a:noFill/>
                  </a:ln>
                  <a:solidFill>
                    <a:prstClr val="black"/>
                  </a:solidFill>
                  <a:effectLst/>
                  <a:uLnTx/>
                  <a:uFillTx/>
                  <a:latin typeface="Tw Cen MT"/>
                  <a:ea typeface="+mn-ea"/>
                  <a:cs typeface="+mn-cs"/>
                </a:rPr>
                <a:t> di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bidang</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masyarakat</a:t>
              </a:r>
              <a:endParaRPr kumimoji="0" lang="en-US" sz="3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6" name="Flowchart: Manual Input 15">
              <a:extLst>
                <a:ext uri="{FF2B5EF4-FFF2-40B4-BE49-F238E27FC236}">
                  <a16:creationId xmlns="" xmlns:a16="http://schemas.microsoft.com/office/drawing/2014/main" id="{7E0D6A8D-C2FB-48AC-8257-8F442A752076}"/>
                </a:ext>
              </a:extLst>
            </p:cNvPr>
            <p:cNvSpPr/>
            <p:nvPr/>
          </p:nvSpPr>
          <p:spPr>
            <a:xfrm flipH="1">
              <a:off x="1001486" y="1404257"/>
              <a:ext cx="585565" cy="500743"/>
            </a:xfrm>
            <a:prstGeom prst="flowChartManualInp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ucida Console" panose="020B0609040504020204" pitchFamily="49" charset="0"/>
                  <a:ea typeface="+mn-ea"/>
                  <a:cs typeface="+mn-cs"/>
                </a:rPr>
                <a:t>1</a:t>
              </a:r>
            </a:p>
          </p:txBody>
        </p:sp>
        <p:sp>
          <p:nvSpPr>
            <p:cNvPr id="36" name="Rectangle 35">
              <a:extLst>
                <a:ext uri="{FF2B5EF4-FFF2-40B4-BE49-F238E27FC236}">
                  <a16:creationId xmlns="" xmlns:a16="http://schemas.microsoft.com/office/drawing/2014/main" id="{36A1F117-37FC-48C0-AF43-3AB1ED22F95A}"/>
                </a:ext>
              </a:extLst>
            </p:cNvPr>
            <p:cNvSpPr/>
            <p:nvPr/>
          </p:nvSpPr>
          <p:spPr>
            <a:xfrm>
              <a:off x="6879772" y="1371600"/>
              <a:ext cx="4343401" cy="20574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w Cen MT"/>
                  <a:ea typeface="+mn-ea"/>
                  <a:cs typeface="+mn-cs"/>
                </a:rPr>
                <a:t>Menjadi</a:t>
              </a:r>
              <a:r>
                <a:rPr kumimoji="0" lang="en-US" sz="3200" b="0" i="0" u="none" strike="noStrike" kern="1200" cap="none" spc="0" normalizeH="0" baseline="0" noProof="0" dirty="0">
                  <a:ln>
                    <a:noFill/>
                  </a:ln>
                  <a:solidFill>
                    <a:prstClr val="black"/>
                  </a:solidFill>
                  <a:effectLst/>
                  <a:uLnTx/>
                  <a:uFillTx/>
                  <a:latin typeface="Tw Cen MT"/>
                  <a:ea typeface="+mn-ea"/>
                  <a:cs typeface="+mn-cs"/>
                </a:rPr>
                <a:t> Tim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w Cen MT"/>
                  <a:ea typeface="+mn-ea"/>
                  <a:cs typeface="+mn-cs"/>
                </a:rPr>
                <a:t>Perizinan</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Institusi</a:t>
              </a:r>
              <a:r>
                <a:rPr kumimoji="0" lang="en-US" sz="3200" b="0" i="0" u="none" strike="noStrike" kern="1200" cap="none" spc="0" normalizeH="0" baseline="0" noProof="0" dirty="0">
                  <a:ln>
                    <a:noFill/>
                  </a:ln>
                  <a:solidFill>
                    <a:prstClr val="black"/>
                  </a:solidFill>
                  <a:effectLst/>
                  <a:uLnTx/>
                  <a:uFillTx/>
                  <a:latin typeface="Tw Cen MT"/>
                  <a:ea typeface="+mn-ea"/>
                  <a:cs typeface="+mn-cs"/>
                </a:rPr>
                <a:t> di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bidang</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r>
                <a:rPr kumimoji="0" lang="en-US" sz="3200" b="0"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3200" b="0" i="0" u="none" strike="noStrike" kern="1200" cap="none" spc="0" normalizeH="0" baseline="0" noProof="0" dirty="0">
                  <a:ln>
                    <a:noFill/>
                  </a:ln>
                  <a:solidFill>
                    <a:prstClr val="black"/>
                  </a:solidFill>
                  <a:effectLst/>
                  <a:uLnTx/>
                  <a:uFillTx/>
                  <a:latin typeface="Tw Cen MT"/>
                  <a:ea typeface="+mn-ea"/>
                  <a:cs typeface="+mn-cs"/>
                </a:rPr>
                <a:t> </a:t>
              </a:r>
            </a:p>
          </p:txBody>
        </p:sp>
        <p:sp>
          <p:nvSpPr>
            <p:cNvPr id="37" name="Flowchart: Manual Input 36">
              <a:extLst>
                <a:ext uri="{FF2B5EF4-FFF2-40B4-BE49-F238E27FC236}">
                  <a16:creationId xmlns="" xmlns:a16="http://schemas.microsoft.com/office/drawing/2014/main" id="{AD858AD1-0ABD-4BE1-9151-EF6374D14FDE}"/>
                </a:ext>
              </a:extLst>
            </p:cNvPr>
            <p:cNvSpPr/>
            <p:nvPr/>
          </p:nvSpPr>
          <p:spPr>
            <a:xfrm flipH="1">
              <a:off x="6890658" y="1371600"/>
              <a:ext cx="585565" cy="500743"/>
            </a:xfrm>
            <a:prstGeom prst="flowChartManualInp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ucida Console" panose="020B0609040504020204" pitchFamily="49" charset="0"/>
                  <a:ea typeface="+mn-ea"/>
                  <a:cs typeface="+mn-cs"/>
                </a:rPr>
                <a:t>2</a:t>
              </a:r>
            </a:p>
          </p:txBody>
        </p:sp>
        <p:sp>
          <p:nvSpPr>
            <p:cNvPr id="43" name="Rectangle 42">
              <a:extLst>
                <a:ext uri="{FF2B5EF4-FFF2-40B4-BE49-F238E27FC236}">
                  <a16:creationId xmlns="" xmlns:a16="http://schemas.microsoft.com/office/drawing/2014/main" id="{212F2C96-23E6-4370-B7CF-5BAFA3A3AC68}"/>
                </a:ext>
              </a:extLst>
            </p:cNvPr>
            <p:cNvSpPr/>
            <p:nvPr/>
          </p:nvSpPr>
          <p:spPr>
            <a:xfrm>
              <a:off x="6912429" y="3924301"/>
              <a:ext cx="4343401" cy="20574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Menjadi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penilai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sertifikasi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nakes</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4" name="Flowchart: Manual Input 43">
              <a:extLst>
                <a:ext uri="{FF2B5EF4-FFF2-40B4-BE49-F238E27FC236}">
                  <a16:creationId xmlns="" xmlns:a16="http://schemas.microsoft.com/office/drawing/2014/main" id="{AAEBEDE0-62AC-4FBE-9E18-512B57C014DE}"/>
                </a:ext>
              </a:extLst>
            </p:cNvPr>
            <p:cNvSpPr/>
            <p:nvPr/>
          </p:nvSpPr>
          <p:spPr>
            <a:xfrm flipH="1">
              <a:off x="6923315" y="3924301"/>
              <a:ext cx="585565" cy="500743"/>
            </a:xfrm>
            <a:prstGeom prst="flowChartManualInp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ucida Console" panose="020B0609040504020204" pitchFamily="49" charset="0"/>
                  <a:ea typeface="+mn-ea"/>
                  <a:cs typeface="+mn-cs"/>
                </a:rPr>
                <a:t>4</a:t>
              </a:r>
            </a:p>
          </p:txBody>
        </p:sp>
        <p:pic>
          <p:nvPicPr>
            <p:cNvPr id="21" name="Picture 20">
              <a:extLst>
                <a:ext uri="{FF2B5EF4-FFF2-40B4-BE49-F238E27FC236}">
                  <a16:creationId xmlns="" xmlns:a16="http://schemas.microsoft.com/office/drawing/2014/main" id="{7B328C26-DF2A-4914-80C8-E3524C50119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8200" y="1562101"/>
              <a:ext cx="2514599" cy="3167744"/>
            </a:xfrm>
            <a:prstGeom prst="rect">
              <a:avLst/>
            </a:prstGeom>
          </p:spPr>
        </p:pic>
        <p:sp>
          <p:nvSpPr>
            <p:cNvPr id="41" name="Rectangle 40">
              <a:extLst>
                <a:ext uri="{FF2B5EF4-FFF2-40B4-BE49-F238E27FC236}">
                  <a16:creationId xmlns="" xmlns:a16="http://schemas.microsoft.com/office/drawing/2014/main" id="{8593EF38-A691-4163-BC7E-1281D14F1DBE}"/>
                </a:ext>
              </a:extLst>
            </p:cNvPr>
            <p:cNvSpPr/>
            <p:nvPr/>
          </p:nvSpPr>
          <p:spPr>
            <a:xfrm>
              <a:off x="1023257" y="3956958"/>
              <a:ext cx="4343401" cy="20574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w Cen MT"/>
                  <a:ea typeface="+mn-ea"/>
                  <a:cs typeface="+mn-cs"/>
                </a:rPr>
                <a:t>Menjadi</a:t>
              </a:r>
              <a:r>
                <a:rPr kumimoji="0" lang="en-US" sz="3600" b="0" i="0" u="none" strike="noStrike" kern="1200" cap="none" spc="0" normalizeH="0" baseline="0" noProof="0" dirty="0">
                  <a:ln>
                    <a:noFill/>
                  </a:ln>
                  <a:solidFill>
                    <a:prstClr val="black"/>
                  </a:solidFill>
                  <a:effectLst/>
                  <a:uLnTx/>
                  <a:uFillTx/>
                  <a:latin typeface="Tw Cen MT"/>
                  <a:ea typeface="+mn-ea"/>
                  <a:cs typeface="+mn-cs"/>
                </a:rPr>
                <a:t> surveyor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akreditasi</a:t>
              </a:r>
              <a:r>
                <a:rPr kumimoji="0" lang="en-US" sz="3600" b="0" i="0" u="none" strike="noStrike" kern="1200" cap="none" spc="0" normalizeH="0" baseline="0" noProof="0" dirty="0">
                  <a:ln>
                    <a:noFill/>
                  </a:ln>
                  <a:solidFill>
                    <a:prstClr val="black"/>
                  </a:solidFill>
                  <a:effectLst/>
                  <a:uLnTx/>
                  <a:uFillTx/>
                  <a:latin typeface="Tw Cen MT"/>
                  <a:ea typeface="+mn-ea"/>
                  <a:cs typeface="+mn-cs"/>
                </a:rPr>
                <a:t> </a:t>
              </a:r>
              <a:r>
                <a:rPr kumimoji="0" lang="en-US" sz="3600" b="0" i="0" u="none" strike="noStrike" kern="1200" cap="none" spc="0" normalizeH="0" baseline="0" noProof="0" dirty="0" err="1">
                  <a:ln>
                    <a:noFill/>
                  </a:ln>
                  <a:solidFill>
                    <a:prstClr val="black"/>
                  </a:solidFill>
                  <a:effectLst/>
                  <a:uLnTx/>
                  <a:uFillTx/>
                  <a:latin typeface="Tw Cen MT"/>
                  <a:ea typeface="+mn-ea"/>
                  <a:cs typeface="+mn-cs"/>
                </a:rPr>
                <a:t>institusi</a:t>
              </a:r>
              <a:endParaRPr kumimoji="0" lang="en-US" sz="3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2" name="Flowchart: Manual Input 41">
              <a:extLst>
                <a:ext uri="{FF2B5EF4-FFF2-40B4-BE49-F238E27FC236}">
                  <a16:creationId xmlns="" xmlns:a16="http://schemas.microsoft.com/office/drawing/2014/main" id="{6C36F17E-0A5E-4D77-900C-6D0B772CE651}"/>
                </a:ext>
              </a:extLst>
            </p:cNvPr>
            <p:cNvSpPr/>
            <p:nvPr/>
          </p:nvSpPr>
          <p:spPr>
            <a:xfrm flipH="1">
              <a:off x="1038452" y="3956958"/>
              <a:ext cx="585565" cy="500743"/>
            </a:xfrm>
            <a:prstGeom prst="flowChartManualInp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ucida Console" panose="020B0609040504020204" pitchFamily="49" charset="0"/>
                  <a:ea typeface="+mn-ea"/>
                  <a:cs typeface="+mn-cs"/>
                </a:rPr>
                <a:t>3</a:t>
              </a:r>
            </a:p>
          </p:txBody>
        </p:sp>
      </p:grpSp>
    </p:spTree>
    <p:extLst>
      <p:ext uri="{BB962C8B-B14F-4D97-AF65-F5344CB8AC3E}">
        <p14:creationId xmlns:p14="http://schemas.microsoft.com/office/powerpoint/2010/main" val="351174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3382A92-C22C-468E-B273-E838C18CA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2886" cy="6858000"/>
          </a:xfrm>
          <a:prstGeom prst="rect">
            <a:avLst/>
          </a:prstGeom>
        </p:spPr>
      </p:pic>
      <p:sp>
        <p:nvSpPr>
          <p:cNvPr id="27" name="AutoShape 2">
            <a:extLst>
              <a:ext uri="{FF2B5EF4-FFF2-40B4-BE49-F238E27FC236}">
                <a16:creationId xmlns="" xmlns:a16="http://schemas.microsoft.com/office/drawing/2014/main" id="{C1A82724-B3B8-407B-8399-71EA6D1A75A1}"/>
              </a:ext>
            </a:extLst>
          </p:cNvPr>
          <p:cNvSpPr>
            <a:spLocks noChangeArrowheads="1"/>
          </p:cNvSpPr>
          <p:nvPr/>
        </p:nvSpPr>
        <p:spPr bwMode="auto">
          <a:xfrm>
            <a:off x="6521824" y="183999"/>
            <a:ext cx="5082988" cy="1143001"/>
          </a:xfrm>
          <a:prstGeom prst="homePlate">
            <a:avLst/>
          </a:prstGeom>
          <a:solidFill>
            <a:schemeClr val="tx1"/>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2FA"/>
                </a:solidFill>
                <a:effectLst/>
                <a:uLnTx/>
                <a:uFillTx/>
                <a:latin typeface="Square721 BT" panose="020B0504020202060204" pitchFamily="34" charset="0"/>
                <a:ea typeface="+mn-ea"/>
                <a:cs typeface="Arial" pitchFamily="34" charset="0"/>
              </a:rPr>
              <a:t>Kewenangan</a:t>
            </a:r>
            <a:r>
              <a:rPr kumimoji="0" lang="en-US" sz="2400" b="1" i="0" u="none" strike="noStrike" kern="1200" cap="none" spc="0" normalizeH="0" baseline="0" noProof="0" dirty="0">
                <a:ln>
                  <a:noFill/>
                </a:ln>
                <a:solidFill>
                  <a:srgbClr val="0002FA"/>
                </a:solidFill>
                <a:effectLst/>
                <a:uLnTx/>
                <a:uFillTx/>
                <a:latin typeface="Square721 BT" panose="020B0504020202060204" pitchFamily="34" charset="0"/>
                <a:ea typeface="+mn-ea"/>
                <a:cs typeface="Arial" pitchFamily="34" charset="0"/>
              </a:rPr>
              <a:t> </a:t>
            </a:r>
            <a:r>
              <a:rPr kumimoji="0" lang="en-US" sz="2400" b="1" i="0" u="none" strike="noStrike" kern="1200" cap="none" spc="0" normalizeH="0" baseline="0" noProof="0" dirty="0" err="1">
                <a:ln>
                  <a:noFill/>
                </a:ln>
                <a:solidFill>
                  <a:srgbClr val="0002FA"/>
                </a:solidFill>
                <a:effectLst/>
                <a:uLnTx/>
                <a:uFillTx/>
                <a:latin typeface="Square721 BT" panose="020B0504020202060204" pitchFamily="34" charset="0"/>
                <a:ea typeface="+mn-ea"/>
                <a:cs typeface="Arial" pitchFamily="34" charset="0"/>
              </a:rPr>
              <a:t>Analisis</a:t>
            </a:r>
            <a:r>
              <a:rPr kumimoji="0" lang="en-US" sz="2400" b="1" i="0" u="none" strike="noStrike" kern="1200" cap="none" spc="0" normalizeH="0" baseline="0" noProof="0" dirty="0">
                <a:ln>
                  <a:noFill/>
                </a:ln>
                <a:solidFill>
                  <a:srgbClr val="0002FA"/>
                </a:solidFill>
                <a:effectLst/>
                <a:uLnTx/>
                <a:uFillTx/>
                <a:latin typeface="Square721 BT" panose="020B0504020202060204" pitchFamily="34" charset="0"/>
                <a:ea typeface="+mn-ea"/>
                <a:cs typeface="Arial" pitchFamily="34"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2FA"/>
                </a:solidFill>
                <a:effectLst/>
                <a:uLnTx/>
                <a:uFillTx/>
                <a:latin typeface="Square721 BT" panose="020B0504020202060204" pitchFamily="34" charset="0"/>
                <a:ea typeface="+mn-ea"/>
                <a:cs typeface="Arial" pitchFamily="34" charset="0"/>
              </a:rPr>
              <a:t>Kebijakan</a:t>
            </a:r>
            <a:r>
              <a:rPr kumimoji="0" lang="en-US" sz="2400" b="1" i="0" u="none" strike="noStrike" kern="1200" cap="none" spc="0" normalizeH="0" baseline="0" noProof="0" dirty="0">
                <a:ln>
                  <a:noFill/>
                </a:ln>
                <a:solidFill>
                  <a:srgbClr val="0002FA"/>
                </a:solidFill>
                <a:effectLst/>
                <a:uLnTx/>
                <a:uFillTx/>
                <a:latin typeface="Square721 BT" panose="020B0504020202060204" pitchFamily="34" charset="0"/>
                <a:ea typeface="+mn-ea"/>
                <a:cs typeface="Arial" pitchFamily="34" charset="0"/>
              </a:rPr>
              <a:t> Program </a:t>
            </a:r>
            <a:r>
              <a:rPr kumimoji="0" lang="en-US" sz="2400" b="1" i="0" u="none" strike="noStrike" kern="1200" cap="none" spc="0" normalizeH="0" baseline="0" noProof="0" dirty="0" err="1">
                <a:ln>
                  <a:noFill/>
                </a:ln>
                <a:solidFill>
                  <a:srgbClr val="0002FA"/>
                </a:solidFill>
                <a:effectLst/>
                <a:uLnTx/>
                <a:uFillTx/>
                <a:latin typeface="Square721 BT" panose="020B0504020202060204" pitchFamily="34" charset="0"/>
                <a:ea typeface="+mn-ea"/>
                <a:cs typeface="Arial" pitchFamily="34" charset="0"/>
              </a:rPr>
              <a:t>Kesehatan</a:t>
            </a:r>
            <a:endParaRPr kumimoji="0" lang="en-US" sz="2400" b="1" i="0" u="none" strike="noStrike" kern="1200" cap="none" spc="0" normalizeH="0" baseline="0" noProof="0" dirty="0">
              <a:ln>
                <a:noFill/>
              </a:ln>
              <a:solidFill>
                <a:srgbClr val="0002FA"/>
              </a:solidFill>
              <a:effectLst/>
              <a:uLnTx/>
              <a:uFillTx/>
              <a:latin typeface="Square721 BT" panose="020B0504020202060204" pitchFamily="34" charset="0"/>
              <a:ea typeface="+mn-ea"/>
              <a:cs typeface="Arial" pitchFamily="34" charset="0"/>
            </a:endParaRPr>
          </a:p>
        </p:txBody>
      </p:sp>
      <p:grpSp>
        <p:nvGrpSpPr>
          <p:cNvPr id="10" name="Group 9">
            <a:extLst>
              <a:ext uri="{FF2B5EF4-FFF2-40B4-BE49-F238E27FC236}">
                <a16:creationId xmlns="" xmlns:a16="http://schemas.microsoft.com/office/drawing/2014/main" id="{8A6B5757-DA14-4EFE-A697-B7AF21292867}"/>
              </a:ext>
            </a:extLst>
          </p:cNvPr>
          <p:cNvGrpSpPr/>
          <p:nvPr/>
        </p:nvGrpSpPr>
        <p:grpSpPr>
          <a:xfrm>
            <a:off x="6324600" y="1524000"/>
            <a:ext cx="5034643" cy="4343400"/>
            <a:chOff x="127449" y="1583870"/>
            <a:chExt cx="5034643" cy="4343400"/>
          </a:xfrm>
        </p:grpSpPr>
        <p:sp>
          <p:nvSpPr>
            <p:cNvPr id="7" name="Rectangle 6">
              <a:extLst>
                <a:ext uri="{FF2B5EF4-FFF2-40B4-BE49-F238E27FC236}">
                  <a16:creationId xmlns="" xmlns:a16="http://schemas.microsoft.com/office/drawing/2014/main" id="{A6F24574-6138-44D9-BAAD-9A481FF79226}"/>
                </a:ext>
              </a:extLst>
            </p:cNvPr>
            <p:cNvSpPr/>
            <p:nvPr/>
          </p:nvSpPr>
          <p:spPr>
            <a:xfrm>
              <a:off x="437692" y="1583870"/>
              <a:ext cx="4724400" cy="4343400"/>
            </a:xfrm>
            <a:prstGeom prst="rect">
              <a:avLst/>
            </a:prstGeom>
            <a:solidFill>
              <a:schemeClr val="accent3">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Arrow: Pentagon 7">
              <a:extLst>
                <a:ext uri="{FF2B5EF4-FFF2-40B4-BE49-F238E27FC236}">
                  <a16:creationId xmlns="" xmlns:a16="http://schemas.microsoft.com/office/drawing/2014/main" id="{D733ED50-15AC-4874-BF7D-542A2BD3BBF9}"/>
                </a:ext>
              </a:extLst>
            </p:cNvPr>
            <p:cNvSpPr/>
            <p:nvPr/>
          </p:nvSpPr>
          <p:spPr>
            <a:xfrm>
              <a:off x="152400" y="1828800"/>
              <a:ext cx="762000" cy="533400"/>
            </a:xfrm>
            <a:prstGeom prst="homePlate">
              <a:avLst/>
            </a:prstGeom>
            <a:solidFill>
              <a:srgbClr val="FF0000"/>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Aharoni" panose="02010803020104030203" pitchFamily="2" charset="-79"/>
                </a:rPr>
                <a:t>1</a:t>
              </a:r>
            </a:p>
          </p:txBody>
        </p:sp>
        <p:sp>
          <p:nvSpPr>
            <p:cNvPr id="9" name="Rectangle 8">
              <a:extLst>
                <a:ext uri="{FF2B5EF4-FFF2-40B4-BE49-F238E27FC236}">
                  <a16:creationId xmlns="" xmlns:a16="http://schemas.microsoft.com/office/drawing/2014/main" id="{B9A71440-3630-41DA-8761-5D68832D2DAB}"/>
                </a:ext>
              </a:extLst>
            </p:cNvPr>
            <p:cNvSpPr/>
            <p:nvPr/>
          </p:nvSpPr>
          <p:spPr>
            <a:xfrm>
              <a:off x="914400" y="1680001"/>
              <a:ext cx="397328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Menyusun</a:t>
              </a:r>
              <a:r>
                <a:rPr kumimoji="0" lang="en-US" sz="28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8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telaah</a:t>
              </a:r>
              <a:r>
                <a:rPr kumimoji="0" lang="en-US" sz="28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8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kebijakan</a:t>
              </a:r>
              <a:endParaRPr kumimoji="0" lang="en-US" sz="28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endParaRPr>
            </a:p>
          </p:txBody>
        </p:sp>
        <p:sp>
          <p:nvSpPr>
            <p:cNvPr id="14" name="Arrow: Pentagon 13">
              <a:extLst>
                <a:ext uri="{FF2B5EF4-FFF2-40B4-BE49-F238E27FC236}">
                  <a16:creationId xmlns="" xmlns:a16="http://schemas.microsoft.com/office/drawing/2014/main" id="{E0386B3F-88AE-4B26-83F6-2CA2D8B434D0}"/>
                </a:ext>
              </a:extLst>
            </p:cNvPr>
            <p:cNvSpPr/>
            <p:nvPr/>
          </p:nvSpPr>
          <p:spPr>
            <a:xfrm>
              <a:off x="127449" y="2891999"/>
              <a:ext cx="762000" cy="533400"/>
            </a:xfrm>
            <a:prstGeom prst="homePlate">
              <a:avLst/>
            </a:prstGeom>
            <a:solidFill>
              <a:srgbClr val="FF0000"/>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Aharoni" panose="02010803020104030203" pitchFamily="2" charset="-79"/>
                </a:rPr>
                <a:t>2</a:t>
              </a:r>
            </a:p>
          </p:txBody>
        </p:sp>
        <p:sp>
          <p:nvSpPr>
            <p:cNvPr id="15" name="Rectangle 14">
              <a:extLst>
                <a:ext uri="{FF2B5EF4-FFF2-40B4-BE49-F238E27FC236}">
                  <a16:creationId xmlns="" xmlns:a16="http://schemas.microsoft.com/office/drawing/2014/main" id="{9CA5D73B-0806-4F5C-AE54-F2920B7ED777}"/>
                </a:ext>
              </a:extLst>
            </p:cNvPr>
            <p:cNvSpPr/>
            <p:nvPr/>
          </p:nvSpPr>
          <p:spPr>
            <a:xfrm>
              <a:off x="889448" y="2743200"/>
              <a:ext cx="427264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Menafsirkan</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&amp;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membuat</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analisa</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yang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mendalam</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tentang</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kebijakan</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khususnya</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di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bidang</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kesehatan</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masyarakat</a:t>
              </a:r>
              <a:endPar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endParaRPr>
            </a:p>
          </p:txBody>
        </p:sp>
        <p:sp>
          <p:nvSpPr>
            <p:cNvPr id="16" name="Arrow: Pentagon 15">
              <a:extLst>
                <a:ext uri="{FF2B5EF4-FFF2-40B4-BE49-F238E27FC236}">
                  <a16:creationId xmlns="" xmlns:a16="http://schemas.microsoft.com/office/drawing/2014/main" id="{8BF55DE9-33EA-4862-86FA-1E196BAC7717}"/>
                </a:ext>
              </a:extLst>
            </p:cNvPr>
            <p:cNvSpPr/>
            <p:nvPr/>
          </p:nvSpPr>
          <p:spPr>
            <a:xfrm>
              <a:off x="152400" y="4810037"/>
              <a:ext cx="762000" cy="533400"/>
            </a:xfrm>
            <a:prstGeom prst="homePlate">
              <a:avLst/>
            </a:prstGeom>
            <a:solidFill>
              <a:srgbClr val="FF0000"/>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Aharoni" panose="02010803020104030203" pitchFamily="2" charset="-79"/>
                </a:rPr>
                <a:t>3</a:t>
              </a:r>
            </a:p>
          </p:txBody>
        </p:sp>
        <p:sp>
          <p:nvSpPr>
            <p:cNvPr id="17" name="Rectangle 16">
              <a:extLst>
                <a:ext uri="{FF2B5EF4-FFF2-40B4-BE49-F238E27FC236}">
                  <a16:creationId xmlns="" xmlns:a16="http://schemas.microsoft.com/office/drawing/2014/main" id="{B0C706E6-677E-4FEF-8EF2-4B046E56ED7C}"/>
                </a:ext>
              </a:extLst>
            </p:cNvPr>
            <p:cNvSpPr/>
            <p:nvPr/>
          </p:nvSpPr>
          <p:spPr>
            <a:xfrm>
              <a:off x="914400" y="4661238"/>
              <a:ext cx="397328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Membuat</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sebuah</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laporan</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analisis</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kebijakan</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di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bidang</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kesehatan</a:t>
              </a:r>
              <a:r>
                <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24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masyarakat</a:t>
              </a:r>
              <a:endParaRPr kumimoji="0" lang="en-US" sz="24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endParaRPr>
            </a:p>
          </p:txBody>
        </p:sp>
      </p:grpSp>
      <p:sp>
        <p:nvSpPr>
          <p:cNvPr id="21" name="AutoShape 2">
            <a:extLst>
              <a:ext uri="{FF2B5EF4-FFF2-40B4-BE49-F238E27FC236}">
                <a16:creationId xmlns="" xmlns:a16="http://schemas.microsoft.com/office/drawing/2014/main" id="{225305AB-32F1-492A-90EA-914003B117CD}"/>
              </a:ext>
            </a:extLst>
          </p:cNvPr>
          <p:cNvSpPr>
            <a:spLocks noChangeArrowheads="1"/>
          </p:cNvSpPr>
          <p:nvPr/>
        </p:nvSpPr>
        <p:spPr bwMode="auto">
          <a:xfrm>
            <a:off x="106136" y="183999"/>
            <a:ext cx="5883728" cy="1143001"/>
          </a:xfrm>
          <a:prstGeom prst="round2DiagRect">
            <a:avLst/>
          </a:prstGeom>
          <a:solidFill>
            <a:srgbClr val="FFC0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Square721 BT" panose="020B0504020202060204" pitchFamily="34" charset="0"/>
                <a:ea typeface="+mn-ea"/>
                <a:cs typeface="Arial" pitchFamily="34" charset="0"/>
              </a:rPr>
              <a:t>Kewenangan</a:t>
            </a:r>
            <a:r>
              <a:rPr kumimoji="0" lang="en-US" sz="2800" b="1" i="0" u="none" strike="noStrike" kern="1200" cap="none" spc="0" normalizeH="0" baseline="0" noProof="0" dirty="0">
                <a:ln>
                  <a:noFill/>
                </a:ln>
                <a:solidFill>
                  <a:prstClr val="black"/>
                </a:solidFill>
                <a:effectLst/>
                <a:uLnTx/>
                <a:uFillTx/>
                <a:latin typeface="Square721 BT" panose="020B0504020202060204"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Square721 BT" panose="020B0504020202060204" pitchFamily="34" charset="0"/>
                <a:ea typeface="+mn-ea"/>
                <a:cs typeface="Arial" pitchFamily="34" charset="0"/>
              </a:rPr>
              <a:t>Perencana</a:t>
            </a:r>
            <a:r>
              <a:rPr kumimoji="0" lang="en-US" sz="2800" b="1" i="0" u="none" strike="noStrike" kern="1200" cap="none" spc="0" normalizeH="0" baseline="0" noProof="0" dirty="0">
                <a:ln>
                  <a:noFill/>
                </a:ln>
                <a:solidFill>
                  <a:prstClr val="black"/>
                </a:solidFill>
                <a:effectLst/>
                <a:uLnTx/>
                <a:uFillTx/>
                <a:latin typeface="Square721 BT" panose="020B0504020202060204" pitchFamily="34" charset="0"/>
                <a:ea typeface="+mn-ea"/>
                <a:cs typeface="Arial" pitchFamily="34"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quare721 BT" panose="020B0504020202060204" pitchFamily="34" charset="0"/>
                <a:ea typeface="+mn-ea"/>
                <a:cs typeface="Arial" pitchFamily="34" charset="0"/>
              </a:rPr>
              <a:t>Program </a:t>
            </a:r>
            <a:r>
              <a:rPr kumimoji="0" lang="en-US" sz="2800" b="1" i="0" u="none" strike="noStrike" kern="1200" cap="none" spc="0" normalizeH="0" baseline="0" noProof="0" dirty="0" err="1">
                <a:ln>
                  <a:noFill/>
                </a:ln>
                <a:solidFill>
                  <a:prstClr val="black"/>
                </a:solidFill>
                <a:effectLst/>
                <a:uLnTx/>
                <a:uFillTx/>
                <a:latin typeface="Square721 BT" panose="020B0504020202060204" pitchFamily="34" charset="0"/>
                <a:ea typeface="+mn-ea"/>
                <a:cs typeface="Arial" pitchFamily="34" charset="0"/>
              </a:rPr>
              <a:t>Kesehatan</a:t>
            </a:r>
            <a:endParaRPr kumimoji="0" lang="en-US" sz="2800" b="1" i="0" u="none" strike="noStrike" kern="1200" cap="none" spc="0" normalizeH="0" baseline="0" noProof="0" dirty="0">
              <a:ln>
                <a:noFill/>
              </a:ln>
              <a:solidFill>
                <a:prstClr val="black"/>
              </a:solidFill>
              <a:effectLst/>
              <a:uLnTx/>
              <a:uFillTx/>
              <a:latin typeface="Square721 BT" panose="020B0504020202060204" pitchFamily="34" charset="0"/>
              <a:ea typeface="+mn-ea"/>
              <a:cs typeface="Arial" pitchFamily="34" charset="0"/>
            </a:endParaRPr>
          </a:p>
        </p:txBody>
      </p:sp>
      <p:grpSp>
        <p:nvGrpSpPr>
          <p:cNvPr id="22" name="Group 21">
            <a:extLst>
              <a:ext uri="{FF2B5EF4-FFF2-40B4-BE49-F238E27FC236}">
                <a16:creationId xmlns="" xmlns:a16="http://schemas.microsoft.com/office/drawing/2014/main" id="{91323F65-21C5-46BE-81C0-0E43222F8C54}"/>
              </a:ext>
            </a:extLst>
          </p:cNvPr>
          <p:cNvGrpSpPr/>
          <p:nvPr/>
        </p:nvGrpSpPr>
        <p:grpSpPr>
          <a:xfrm>
            <a:off x="334736" y="1524000"/>
            <a:ext cx="5034643" cy="4343400"/>
            <a:chOff x="127449" y="1583870"/>
            <a:chExt cx="5034643" cy="4343400"/>
          </a:xfrm>
          <a:solidFill>
            <a:schemeClr val="accent2">
              <a:lumMod val="60000"/>
              <a:lumOff val="40000"/>
            </a:schemeClr>
          </a:solidFill>
        </p:grpSpPr>
        <p:sp>
          <p:nvSpPr>
            <p:cNvPr id="23" name="Rectangle 22">
              <a:extLst>
                <a:ext uri="{FF2B5EF4-FFF2-40B4-BE49-F238E27FC236}">
                  <a16:creationId xmlns="" xmlns:a16="http://schemas.microsoft.com/office/drawing/2014/main" id="{364C1FCE-2441-4058-B5B2-F975B1F54F55}"/>
                </a:ext>
              </a:extLst>
            </p:cNvPr>
            <p:cNvSpPr/>
            <p:nvPr/>
          </p:nvSpPr>
          <p:spPr>
            <a:xfrm>
              <a:off x="437692" y="1583870"/>
              <a:ext cx="4724400" cy="4343400"/>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4" name="Arrow: Pentagon 23">
              <a:extLst>
                <a:ext uri="{FF2B5EF4-FFF2-40B4-BE49-F238E27FC236}">
                  <a16:creationId xmlns="" xmlns:a16="http://schemas.microsoft.com/office/drawing/2014/main" id="{417F1527-2FBC-4DB8-A2F9-2C399E23EB4F}"/>
                </a:ext>
              </a:extLst>
            </p:cNvPr>
            <p:cNvSpPr/>
            <p:nvPr/>
          </p:nvSpPr>
          <p:spPr>
            <a:xfrm>
              <a:off x="152400" y="1828800"/>
              <a:ext cx="762000" cy="533400"/>
            </a:xfrm>
            <a:prstGeom prst="homePlate">
              <a:avLst/>
            </a:prstGeom>
            <a:solidFill>
              <a:srgbClr val="FF0000"/>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Aharoni" panose="02010803020104030203" pitchFamily="2" charset="-79"/>
                </a:rPr>
                <a:t>1</a:t>
              </a:r>
            </a:p>
          </p:txBody>
        </p:sp>
        <p:sp>
          <p:nvSpPr>
            <p:cNvPr id="25" name="Rectangle 24">
              <a:extLst>
                <a:ext uri="{FF2B5EF4-FFF2-40B4-BE49-F238E27FC236}">
                  <a16:creationId xmlns="" xmlns:a16="http://schemas.microsoft.com/office/drawing/2014/main" id="{020F400A-BC1E-4B61-A584-DA63A420CA82}"/>
                </a:ext>
              </a:extLst>
            </p:cNvPr>
            <p:cNvSpPr/>
            <p:nvPr/>
          </p:nvSpPr>
          <p:spPr>
            <a:xfrm>
              <a:off x="930729" y="1803425"/>
              <a:ext cx="3973286" cy="584775"/>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Mengambil</a:t>
              </a:r>
              <a:r>
                <a:rPr kumimoji="0" lang="en-US" sz="32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rPr>
                <a:t> </a:t>
              </a:r>
              <a:r>
                <a:rPr kumimoji="0" lang="en-US" sz="3200" b="0" i="0" u="none" strike="noStrike" kern="1200" cap="none" spc="0" normalizeH="0" baseline="0" noProof="0" dirty="0" err="1">
                  <a:ln>
                    <a:noFill/>
                  </a:ln>
                  <a:solidFill>
                    <a:srgbClr val="000000"/>
                  </a:solidFill>
                  <a:effectLst/>
                  <a:uLnTx/>
                  <a:uFillTx/>
                  <a:latin typeface="Tw Cen MT"/>
                  <a:ea typeface="Arial Unicode MS" panose="020B0604020202020204" pitchFamily="34" charset="-128"/>
                  <a:cs typeface="Arial Unicode MS" panose="020B0604020202020204" pitchFamily="34" charset="-128"/>
                </a:rPr>
                <a:t>keputusan</a:t>
              </a:r>
              <a:endParaRPr kumimoji="0" lang="en-US" sz="3200" b="0" i="0" u="none" strike="noStrike" kern="1200" cap="none" spc="0" normalizeH="0" baseline="0" noProof="0" dirty="0">
                <a:ln>
                  <a:noFill/>
                </a:ln>
                <a:solidFill>
                  <a:srgbClr val="000000"/>
                </a:solidFill>
                <a:effectLst/>
                <a:uLnTx/>
                <a:uFillTx/>
                <a:latin typeface="Tw Cen MT"/>
                <a:ea typeface="Arial Unicode MS" panose="020B0604020202020204" pitchFamily="34" charset="-128"/>
                <a:cs typeface="Arial Unicode MS" panose="020B0604020202020204" pitchFamily="34" charset="-128"/>
              </a:endParaRPr>
            </a:p>
          </p:txBody>
        </p:sp>
        <p:sp>
          <p:nvSpPr>
            <p:cNvPr id="26" name="Arrow: Pentagon 25">
              <a:extLst>
                <a:ext uri="{FF2B5EF4-FFF2-40B4-BE49-F238E27FC236}">
                  <a16:creationId xmlns="" xmlns:a16="http://schemas.microsoft.com/office/drawing/2014/main" id="{6FEA14BA-7299-4F8B-BA3B-BC540376BBE4}"/>
                </a:ext>
              </a:extLst>
            </p:cNvPr>
            <p:cNvSpPr/>
            <p:nvPr/>
          </p:nvSpPr>
          <p:spPr>
            <a:xfrm>
              <a:off x="127449" y="2891999"/>
              <a:ext cx="762000" cy="533400"/>
            </a:xfrm>
            <a:prstGeom prst="homePlate">
              <a:avLst/>
            </a:prstGeom>
            <a:solidFill>
              <a:srgbClr val="FF0000"/>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Aharoni" panose="02010803020104030203" pitchFamily="2" charset="-79"/>
                </a:rPr>
                <a:t>2</a:t>
              </a:r>
            </a:p>
          </p:txBody>
        </p:sp>
        <p:sp>
          <p:nvSpPr>
            <p:cNvPr id="28" name="Rectangle 27">
              <a:extLst>
                <a:ext uri="{FF2B5EF4-FFF2-40B4-BE49-F238E27FC236}">
                  <a16:creationId xmlns="" xmlns:a16="http://schemas.microsoft.com/office/drawing/2014/main" id="{F18D0526-D5F7-440E-BF10-D97A24ECB060}"/>
                </a:ext>
              </a:extLst>
            </p:cNvPr>
            <p:cNvSpPr/>
            <p:nvPr/>
          </p:nvSpPr>
          <p:spPr>
            <a:xfrm>
              <a:off x="889449" y="2839724"/>
              <a:ext cx="4272643" cy="1938992"/>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2400" b="1"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Berkoordinasi</a:t>
              </a:r>
              <a:r>
                <a:rPr kumimoji="0" lang="nn-NO" sz="2400" b="0"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 baik internal maupun eksternal organisasi khususnya terkait penyediaan data untuk perencanaan </a:t>
              </a:r>
              <a:endParaRPr kumimoji="0" lang="en-US" sz="2400" b="0" i="0" u="none" strike="noStrike" kern="1200" cap="none" spc="0" normalizeH="0" baseline="0" noProof="0" dirty="0">
                <a:ln>
                  <a:noFill/>
                </a:ln>
                <a:solidFill>
                  <a:prstClr val="white"/>
                </a:solidFill>
                <a:effectLst/>
                <a:uLnTx/>
                <a:uFillTx/>
                <a:latin typeface="Tw Cen MT"/>
                <a:ea typeface="+mn-ea"/>
                <a:cs typeface="+mn-cs"/>
              </a:endParaRPr>
            </a:p>
          </p:txBody>
        </p:sp>
      </p:grpSp>
    </p:spTree>
    <p:extLst>
      <p:ext uri="{BB962C8B-B14F-4D97-AF65-F5344CB8AC3E}">
        <p14:creationId xmlns:p14="http://schemas.microsoft.com/office/powerpoint/2010/main" val="2301952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98EB6CB-2A99-406E-85D2-5621DB996547}"/>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flipH="1">
            <a:off x="-2" y="-1"/>
            <a:ext cx="12192001" cy="6875853"/>
          </a:xfrm>
          <a:prstGeom prst="rect">
            <a:avLst/>
          </a:prstGeom>
        </p:spPr>
      </p:pic>
      <p:grpSp>
        <p:nvGrpSpPr>
          <p:cNvPr id="11" name="Group 10">
            <a:extLst>
              <a:ext uri="{FF2B5EF4-FFF2-40B4-BE49-F238E27FC236}">
                <a16:creationId xmlns="" xmlns:a16="http://schemas.microsoft.com/office/drawing/2014/main" id="{14C43175-FD5B-41FE-880F-41110EECCB71}"/>
              </a:ext>
            </a:extLst>
          </p:cNvPr>
          <p:cNvGrpSpPr/>
          <p:nvPr/>
        </p:nvGrpSpPr>
        <p:grpSpPr>
          <a:xfrm>
            <a:off x="17930" y="455557"/>
            <a:ext cx="4659085" cy="1295400"/>
            <a:chOff x="1066800" y="1219200"/>
            <a:chExt cx="4659085" cy="1295400"/>
          </a:xfrm>
        </p:grpSpPr>
        <p:grpSp>
          <p:nvGrpSpPr>
            <p:cNvPr id="9" name="Group 8">
              <a:extLst>
                <a:ext uri="{FF2B5EF4-FFF2-40B4-BE49-F238E27FC236}">
                  <a16:creationId xmlns="" xmlns:a16="http://schemas.microsoft.com/office/drawing/2014/main" id="{3AAAD7E5-B243-46E8-A101-71DA63B23C1E}"/>
                </a:ext>
              </a:extLst>
            </p:cNvPr>
            <p:cNvGrpSpPr/>
            <p:nvPr/>
          </p:nvGrpSpPr>
          <p:grpSpPr>
            <a:xfrm>
              <a:off x="1066800" y="1219200"/>
              <a:ext cx="4659085" cy="1295400"/>
              <a:chOff x="1066800" y="1219200"/>
              <a:chExt cx="4659085" cy="1295400"/>
            </a:xfrm>
          </p:grpSpPr>
          <p:grpSp>
            <p:nvGrpSpPr>
              <p:cNvPr id="7" name="Group 6">
                <a:extLst>
                  <a:ext uri="{FF2B5EF4-FFF2-40B4-BE49-F238E27FC236}">
                    <a16:creationId xmlns="" xmlns:a16="http://schemas.microsoft.com/office/drawing/2014/main" id="{B4DB64AF-C8F7-44BB-8584-7BEF297F436B}"/>
                  </a:ext>
                </a:extLst>
              </p:cNvPr>
              <p:cNvGrpSpPr/>
              <p:nvPr/>
            </p:nvGrpSpPr>
            <p:grpSpPr>
              <a:xfrm>
                <a:off x="1066800" y="1219200"/>
                <a:ext cx="4648200" cy="1295400"/>
                <a:chOff x="990600" y="4495800"/>
                <a:chExt cx="4648200" cy="1295400"/>
              </a:xfrm>
            </p:grpSpPr>
            <p:sp>
              <p:nvSpPr>
                <p:cNvPr id="5" name="Rectangle 4">
                  <a:extLst>
                    <a:ext uri="{FF2B5EF4-FFF2-40B4-BE49-F238E27FC236}">
                      <a16:creationId xmlns="" xmlns:a16="http://schemas.microsoft.com/office/drawing/2014/main" id="{27B1C255-3AA0-49DD-AD00-05166E612AD0}"/>
                    </a:ext>
                  </a:extLst>
                </p:cNvPr>
                <p:cNvSpPr/>
                <p:nvPr/>
              </p:nvSpPr>
              <p:spPr>
                <a:xfrm>
                  <a:off x="990600" y="4495800"/>
                  <a:ext cx="4648200" cy="1295400"/>
                </a:xfrm>
                <a:prstGeom prst="rect">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Flowchart: Manual Input 5">
                  <a:extLst>
                    <a:ext uri="{FF2B5EF4-FFF2-40B4-BE49-F238E27FC236}">
                      <a16:creationId xmlns="" xmlns:a16="http://schemas.microsoft.com/office/drawing/2014/main" id="{C0446173-1A6C-4D81-80F4-BB7A847E09D9}"/>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8" name="TextBox 7">
                <a:extLst>
                  <a:ext uri="{FF2B5EF4-FFF2-40B4-BE49-F238E27FC236}">
                    <a16:creationId xmlns="" xmlns:a16="http://schemas.microsoft.com/office/drawing/2014/main" id="{8BF97E59-D2E6-49B4-BD0D-E95A9DD8CA8B}"/>
                  </a:ext>
                </a:extLst>
              </p:cNvPr>
              <p:cNvSpPr txBox="1"/>
              <p:nvPr/>
            </p:nvSpPr>
            <p:spPr>
              <a:xfrm>
                <a:off x="4973756" y="1774057"/>
                <a:ext cx="7521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01</a:t>
                </a:r>
              </a:p>
            </p:txBody>
          </p:sp>
        </p:grpSp>
        <p:sp>
          <p:nvSpPr>
            <p:cNvPr id="10" name="Rectangle 9">
              <a:extLst>
                <a:ext uri="{FF2B5EF4-FFF2-40B4-BE49-F238E27FC236}">
                  <a16:creationId xmlns="" xmlns:a16="http://schemas.microsoft.com/office/drawing/2014/main" id="{61A2D54A-4E93-4DE1-A6D9-188DDEB53048}"/>
                </a:ext>
              </a:extLst>
            </p:cNvPr>
            <p:cNvSpPr/>
            <p:nvPr/>
          </p:nvSpPr>
          <p:spPr>
            <a:xfrm>
              <a:off x="1083128" y="1389846"/>
              <a:ext cx="396240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Assesmen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kebutuhan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individu</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&amp;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masyarakat</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p>
          </p:txBody>
        </p:sp>
      </p:grpSp>
      <p:grpSp>
        <p:nvGrpSpPr>
          <p:cNvPr id="12" name="Group 11">
            <a:extLst>
              <a:ext uri="{FF2B5EF4-FFF2-40B4-BE49-F238E27FC236}">
                <a16:creationId xmlns="" xmlns:a16="http://schemas.microsoft.com/office/drawing/2014/main" id="{5681A6DA-4C28-4347-A8C3-342B2020CD3E}"/>
              </a:ext>
            </a:extLst>
          </p:cNvPr>
          <p:cNvGrpSpPr/>
          <p:nvPr/>
        </p:nvGrpSpPr>
        <p:grpSpPr>
          <a:xfrm>
            <a:off x="34258" y="2044557"/>
            <a:ext cx="4659085" cy="1295400"/>
            <a:chOff x="1066800" y="1219200"/>
            <a:chExt cx="4659085" cy="1295400"/>
          </a:xfrm>
        </p:grpSpPr>
        <p:grpSp>
          <p:nvGrpSpPr>
            <p:cNvPr id="13" name="Group 12">
              <a:extLst>
                <a:ext uri="{FF2B5EF4-FFF2-40B4-BE49-F238E27FC236}">
                  <a16:creationId xmlns="" xmlns:a16="http://schemas.microsoft.com/office/drawing/2014/main" id="{36EF042F-0948-46CE-A4A1-7E8086CB86F4}"/>
                </a:ext>
              </a:extLst>
            </p:cNvPr>
            <p:cNvGrpSpPr/>
            <p:nvPr/>
          </p:nvGrpSpPr>
          <p:grpSpPr>
            <a:xfrm>
              <a:off x="1066800" y="1219200"/>
              <a:ext cx="4659085" cy="1295400"/>
              <a:chOff x="1066800" y="1219200"/>
              <a:chExt cx="4659085" cy="1295400"/>
            </a:xfrm>
          </p:grpSpPr>
          <p:grpSp>
            <p:nvGrpSpPr>
              <p:cNvPr id="15" name="Group 14">
                <a:extLst>
                  <a:ext uri="{FF2B5EF4-FFF2-40B4-BE49-F238E27FC236}">
                    <a16:creationId xmlns="" xmlns:a16="http://schemas.microsoft.com/office/drawing/2014/main" id="{97AA7977-6D54-46F6-89C6-8A12557E379F}"/>
                  </a:ext>
                </a:extLst>
              </p:cNvPr>
              <p:cNvGrpSpPr/>
              <p:nvPr/>
            </p:nvGrpSpPr>
            <p:grpSpPr>
              <a:xfrm>
                <a:off x="1066800" y="1219200"/>
                <a:ext cx="4648200" cy="1295400"/>
                <a:chOff x="990600" y="4495800"/>
                <a:chExt cx="4648200" cy="1295400"/>
              </a:xfrm>
            </p:grpSpPr>
            <p:sp>
              <p:nvSpPr>
                <p:cNvPr id="17" name="Rectangle 16">
                  <a:extLst>
                    <a:ext uri="{FF2B5EF4-FFF2-40B4-BE49-F238E27FC236}">
                      <a16:creationId xmlns="" xmlns:a16="http://schemas.microsoft.com/office/drawing/2014/main" id="{6DE7F32D-02CB-4B3E-9C63-3CB6A62EAA0C}"/>
                    </a:ext>
                  </a:extLst>
                </p:cNvPr>
                <p:cNvSpPr/>
                <p:nvPr/>
              </p:nvSpPr>
              <p:spPr>
                <a:xfrm>
                  <a:off x="990600" y="4495800"/>
                  <a:ext cx="4648200" cy="12954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8" name="Flowchart: Manual Input 5">
                  <a:extLst>
                    <a:ext uri="{FF2B5EF4-FFF2-40B4-BE49-F238E27FC236}">
                      <a16:creationId xmlns="" xmlns:a16="http://schemas.microsoft.com/office/drawing/2014/main" id="{92AEA246-9C82-4281-88E8-1AD80BC6FABC}"/>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16" name="TextBox 15">
                <a:extLst>
                  <a:ext uri="{FF2B5EF4-FFF2-40B4-BE49-F238E27FC236}">
                    <a16:creationId xmlns="" xmlns:a16="http://schemas.microsoft.com/office/drawing/2014/main" id="{641D1EA9-B7A4-4B12-9ACA-2845DD704B37}"/>
                  </a:ext>
                </a:extLst>
              </p:cNvPr>
              <p:cNvSpPr txBox="1"/>
              <p:nvPr/>
            </p:nvSpPr>
            <p:spPr>
              <a:xfrm>
                <a:off x="4973756" y="1774057"/>
                <a:ext cx="7521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02</a:t>
                </a:r>
              </a:p>
            </p:txBody>
          </p:sp>
        </p:grpSp>
        <p:sp>
          <p:nvSpPr>
            <p:cNvPr id="14" name="Rectangle 13">
              <a:extLst>
                <a:ext uri="{FF2B5EF4-FFF2-40B4-BE49-F238E27FC236}">
                  <a16:creationId xmlns="" xmlns:a16="http://schemas.microsoft.com/office/drawing/2014/main" id="{2F68067E-BA60-4BFD-B713-133F12354C7B}"/>
                </a:ext>
              </a:extLst>
            </p:cNvPr>
            <p:cNvSpPr/>
            <p:nvPr/>
          </p:nvSpPr>
          <p:spPr>
            <a:xfrm>
              <a:off x="1126671" y="1249271"/>
              <a:ext cx="39624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Membangun</a:t>
              </a:r>
              <a:r>
                <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Kebijakan</a:t>
              </a:r>
              <a:r>
                <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Publik</a:t>
              </a:r>
              <a:r>
                <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yang </a:t>
              </a: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Berwawasan</a:t>
              </a:r>
              <a:r>
                <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Kesehatan</a:t>
              </a:r>
              <a:endPar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endParaRPr>
            </a:p>
          </p:txBody>
        </p:sp>
      </p:grpSp>
      <p:grpSp>
        <p:nvGrpSpPr>
          <p:cNvPr id="20" name="Group 19">
            <a:extLst>
              <a:ext uri="{FF2B5EF4-FFF2-40B4-BE49-F238E27FC236}">
                <a16:creationId xmlns="" xmlns:a16="http://schemas.microsoft.com/office/drawing/2014/main" id="{17E4F5A7-91F4-4486-A102-6745F73C7FE1}"/>
              </a:ext>
            </a:extLst>
          </p:cNvPr>
          <p:cNvGrpSpPr/>
          <p:nvPr/>
        </p:nvGrpSpPr>
        <p:grpSpPr>
          <a:xfrm>
            <a:off x="28815" y="3628114"/>
            <a:ext cx="4648200" cy="1295400"/>
            <a:chOff x="1066800" y="1219200"/>
            <a:chExt cx="4648200" cy="1295400"/>
          </a:xfrm>
        </p:grpSpPr>
        <p:grpSp>
          <p:nvGrpSpPr>
            <p:cNvPr id="21" name="Group 20">
              <a:extLst>
                <a:ext uri="{FF2B5EF4-FFF2-40B4-BE49-F238E27FC236}">
                  <a16:creationId xmlns="" xmlns:a16="http://schemas.microsoft.com/office/drawing/2014/main" id="{DBD6B742-92F5-4946-BA3C-08C0A96F4FE4}"/>
                </a:ext>
              </a:extLst>
            </p:cNvPr>
            <p:cNvGrpSpPr/>
            <p:nvPr/>
          </p:nvGrpSpPr>
          <p:grpSpPr>
            <a:xfrm>
              <a:off x="1066800" y="1219200"/>
              <a:ext cx="4648200" cy="1295400"/>
              <a:chOff x="1066800" y="1219200"/>
              <a:chExt cx="4648200" cy="1295400"/>
            </a:xfrm>
          </p:grpSpPr>
          <p:grpSp>
            <p:nvGrpSpPr>
              <p:cNvPr id="23" name="Group 22">
                <a:extLst>
                  <a:ext uri="{FF2B5EF4-FFF2-40B4-BE49-F238E27FC236}">
                    <a16:creationId xmlns="" xmlns:a16="http://schemas.microsoft.com/office/drawing/2014/main" id="{EAD00247-5392-4A76-B8CB-F735EA50D01E}"/>
                  </a:ext>
                </a:extLst>
              </p:cNvPr>
              <p:cNvGrpSpPr/>
              <p:nvPr/>
            </p:nvGrpSpPr>
            <p:grpSpPr>
              <a:xfrm>
                <a:off x="1066800" y="1219200"/>
                <a:ext cx="4648200" cy="1295400"/>
                <a:chOff x="990600" y="4495800"/>
                <a:chExt cx="4648200" cy="1295400"/>
              </a:xfrm>
            </p:grpSpPr>
            <p:sp>
              <p:nvSpPr>
                <p:cNvPr id="25" name="Rectangle 24">
                  <a:extLst>
                    <a:ext uri="{FF2B5EF4-FFF2-40B4-BE49-F238E27FC236}">
                      <a16:creationId xmlns="" xmlns:a16="http://schemas.microsoft.com/office/drawing/2014/main" id="{B2D52DEC-3354-4B56-9A1E-C2E7462D47A5}"/>
                    </a:ext>
                  </a:extLst>
                </p:cNvPr>
                <p:cNvSpPr/>
                <p:nvPr/>
              </p:nvSpPr>
              <p:spPr>
                <a:xfrm>
                  <a:off x="990600" y="4495800"/>
                  <a:ext cx="4648200" cy="1295400"/>
                </a:xfrm>
                <a:prstGeom prst="rect">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6" name="Flowchart: Manual Input 5">
                  <a:extLst>
                    <a:ext uri="{FF2B5EF4-FFF2-40B4-BE49-F238E27FC236}">
                      <a16:creationId xmlns="" xmlns:a16="http://schemas.microsoft.com/office/drawing/2014/main" id="{58A8A29A-A850-4C77-AF70-F79E88AB8443}"/>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24" name="TextBox 23">
                <a:extLst>
                  <a:ext uri="{FF2B5EF4-FFF2-40B4-BE49-F238E27FC236}">
                    <a16:creationId xmlns="" xmlns:a16="http://schemas.microsoft.com/office/drawing/2014/main" id="{FB5BB843-E0F2-4FCB-BA31-D181FDB240CA}"/>
                  </a:ext>
                </a:extLst>
              </p:cNvPr>
              <p:cNvSpPr txBox="1"/>
              <p:nvPr/>
            </p:nvSpPr>
            <p:spPr>
              <a:xfrm>
                <a:off x="4973756" y="1774057"/>
                <a:ext cx="7296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03</a:t>
                </a:r>
              </a:p>
            </p:txBody>
          </p:sp>
        </p:grpSp>
        <p:sp>
          <p:nvSpPr>
            <p:cNvPr id="22" name="Rectangle 21">
              <a:extLst>
                <a:ext uri="{FF2B5EF4-FFF2-40B4-BE49-F238E27FC236}">
                  <a16:creationId xmlns="" xmlns:a16="http://schemas.microsoft.com/office/drawing/2014/main" id="{3F3010AD-503C-47C2-BE62-838B3956DA09}"/>
                </a:ext>
              </a:extLst>
            </p:cNvPr>
            <p:cNvSpPr/>
            <p:nvPr/>
          </p:nvSpPr>
          <p:spPr>
            <a:xfrm>
              <a:off x="1083128" y="1323243"/>
              <a:ext cx="431618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Menciptakan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Lingkungn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yang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Suportif</a:t>
              </a:r>
              <a:endPar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endParaRPr>
            </a:p>
          </p:txBody>
        </p:sp>
      </p:grpSp>
      <p:grpSp>
        <p:nvGrpSpPr>
          <p:cNvPr id="27" name="Group 26">
            <a:extLst>
              <a:ext uri="{FF2B5EF4-FFF2-40B4-BE49-F238E27FC236}">
                <a16:creationId xmlns="" xmlns:a16="http://schemas.microsoft.com/office/drawing/2014/main" id="{D483ABE4-AA14-4FD9-8C59-B5CEAB5A5FE7}"/>
              </a:ext>
            </a:extLst>
          </p:cNvPr>
          <p:cNvGrpSpPr/>
          <p:nvPr/>
        </p:nvGrpSpPr>
        <p:grpSpPr>
          <a:xfrm>
            <a:off x="4770186" y="491071"/>
            <a:ext cx="4648200" cy="1295400"/>
            <a:chOff x="1066800" y="1219200"/>
            <a:chExt cx="4648200" cy="1295400"/>
          </a:xfrm>
        </p:grpSpPr>
        <p:grpSp>
          <p:nvGrpSpPr>
            <p:cNvPr id="28" name="Group 27">
              <a:extLst>
                <a:ext uri="{FF2B5EF4-FFF2-40B4-BE49-F238E27FC236}">
                  <a16:creationId xmlns="" xmlns:a16="http://schemas.microsoft.com/office/drawing/2014/main" id="{0A2765A3-477D-4227-9066-F4ACEA14F138}"/>
                </a:ext>
              </a:extLst>
            </p:cNvPr>
            <p:cNvGrpSpPr/>
            <p:nvPr/>
          </p:nvGrpSpPr>
          <p:grpSpPr>
            <a:xfrm>
              <a:off x="1066800" y="1219200"/>
              <a:ext cx="4648200" cy="1295400"/>
              <a:chOff x="1066800" y="1219200"/>
              <a:chExt cx="4648200" cy="1295400"/>
            </a:xfrm>
          </p:grpSpPr>
          <p:grpSp>
            <p:nvGrpSpPr>
              <p:cNvPr id="30" name="Group 29">
                <a:extLst>
                  <a:ext uri="{FF2B5EF4-FFF2-40B4-BE49-F238E27FC236}">
                    <a16:creationId xmlns="" xmlns:a16="http://schemas.microsoft.com/office/drawing/2014/main" id="{D532CE01-1F92-43C3-93D1-CA5BB4D53389}"/>
                  </a:ext>
                </a:extLst>
              </p:cNvPr>
              <p:cNvGrpSpPr/>
              <p:nvPr/>
            </p:nvGrpSpPr>
            <p:grpSpPr>
              <a:xfrm>
                <a:off x="1066800" y="1219200"/>
                <a:ext cx="4648200" cy="1295400"/>
                <a:chOff x="990600" y="4495800"/>
                <a:chExt cx="4648200" cy="1295400"/>
              </a:xfrm>
            </p:grpSpPr>
            <p:sp>
              <p:nvSpPr>
                <p:cNvPr id="32" name="Rectangle 31">
                  <a:extLst>
                    <a:ext uri="{FF2B5EF4-FFF2-40B4-BE49-F238E27FC236}">
                      <a16:creationId xmlns="" xmlns:a16="http://schemas.microsoft.com/office/drawing/2014/main" id="{C8B832D1-4B9B-4B86-918A-FFAB094EE326}"/>
                    </a:ext>
                  </a:extLst>
                </p:cNvPr>
                <p:cNvSpPr/>
                <p:nvPr/>
              </p:nvSpPr>
              <p:spPr>
                <a:xfrm>
                  <a:off x="990600" y="4495800"/>
                  <a:ext cx="4648200" cy="12954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Flowchart: Manual Input 5">
                  <a:extLst>
                    <a:ext uri="{FF2B5EF4-FFF2-40B4-BE49-F238E27FC236}">
                      <a16:creationId xmlns="" xmlns:a16="http://schemas.microsoft.com/office/drawing/2014/main" id="{9C7F18F4-7251-4D1D-8E3F-BFA7456579BC}"/>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31" name="TextBox 30">
                <a:extLst>
                  <a:ext uri="{FF2B5EF4-FFF2-40B4-BE49-F238E27FC236}">
                    <a16:creationId xmlns="" xmlns:a16="http://schemas.microsoft.com/office/drawing/2014/main" id="{858B5480-3C49-44C8-94BB-2D9625F44C1D}"/>
                  </a:ext>
                </a:extLst>
              </p:cNvPr>
              <p:cNvSpPr txBox="1"/>
              <p:nvPr/>
            </p:nvSpPr>
            <p:spPr>
              <a:xfrm>
                <a:off x="4973756" y="1774057"/>
                <a:ext cx="7296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04</a:t>
                </a:r>
              </a:p>
            </p:txBody>
          </p:sp>
        </p:grpSp>
        <p:sp>
          <p:nvSpPr>
            <p:cNvPr id="29" name="Rectangle 28">
              <a:extLst>
                <a:ext uri="{FF2B5EF4-FFF2-40B4-BE49-F238E27FC236}">
                  <a16:creationId xmlns="" xmlns:a16="http://schemas.microsoft.com/office/drawing/2014/main" id="{EE903FEB-0E59-4F7D-AB8B-633A385C1CE2}"/>
                </a:ext>
              </a:extLst>
            </p:cNvPr>
            <p:cNvSpPr/>
            <p:nvPr/>
          </p:nvSpPr>
          <p:spPr>
            <a:xfrm>
              <a:off x="1077685" y="1433522"/>
              <a:ext cx="396240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Memperkuat</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Gerakan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Masyarakat</a:t>
              </a:r>
            </a:p>
          </p:txBody>
        </p:sp>
      </p:grpSp>
      <p:grpSp>
        <p:nvGrpSpPr>
          <p:cNvPr id="34" name="Group 33">
            <a:extLst>
              <a:ext uri="{FF2B5EF4-FFF2-40B4-BE49-F238E27FC236}">
                <a16:creationId xmlns="" xmlns:a16="http://schemas.microsoft.com/office/drawing/2014/main" id="{9582E6E2-0AE1-4B43-A459-5AD8ED56AD32}"/>
              </a:ext>
            </a:extLst>
          </p:cNvPr>
          <p:cNvGrpSpPr/>
          <p:nvPr/>
        </p:nvGrpSpPr>
        <p:grpSpPr>
          <a:xfrm>
            <a:off x="4764743" y="2074628"/>
            <a:ext cx="4648200" cy="1295400"/>
            <a:chOff x="1066800" y="1219200"/>
            <a:chExt cx="4648200" cy="1295400"/>
          </a:xfrm>
        </p:grpSpPr>
        <p:grpSp>
          <p:nvGrpSpPr>
            <p:cNvPr id="35" name="Group 34">
              <a:extLst>
                <a:ext uri="{FF2B5EF4-FFF2-40B4-BE49-F238E27FC236}">
                  <a16:creationId xmlns="" xmlns:a16="http://schemas.microsoft.com/office/drawing/2014/main" id="{8DCE8405-AA03-4A0D-BD18-FB6D01F777FA}"/>
                </a:ext>
              </a:extLst>
            </p:cNvPr>
            <p:cNvGrpSpPr/>
            <p:nvPr/>
          </p:nvGrpSpPr>
          <p:grpSpPr>
            <a:xfrm>
              <a:off x="1066800" y="1219200"/>
              <a:ext cx="4648200" cy="1295400"/>
              <a:chOff x="1066800" y="1219200"/>
              <a:chExt cx="4648200" cy="1295400"/>
            </a:xfrm>
          </p:grpSpPr>
          <p:grpSp>
            <p:nvGrpSpPr>
              <p:cNvPr id="37" name="Group 36">
                <a:extLst>
                  <a:ext uri="{FF2B5EF4-FFF2-40B4-BE49-F238E27FC236}">
                    <a16:creationId xmlns="" xmlns:a16="http://schemas.microsoft.com/office/drawing/2014/main" id="{CAD35BDC-4BE0-48D9-86EA-72C6C52E4505}"/>
                  </a:ext>
                </a:extLst>
              </p:cNvPr>
              <p:cNvGrpSpPr/>
              <p:nvPr/>
            </p:nvGrpSpPr>
            <p:grpSpPr>
              <a:xfrm>
                <a:off x="1066800" y="1219200"/>
                <a:ext cx="4648200" cy="1295400"/>
                <a:chOff x="990600" y="4495800"/>
                <a:chExt cx="4648200" cy="1295400"/>
              </a:xfrm>
            </p:grpSpPr>
            <p:sp>
              <p:nvSpPr>
                <p:cNvPr id="39" name="Rectangle 38">
                  <a:extLst>
                    <a:ext uri="{FF2B5EF4-FFF2-40B4-BE49-F238E27FC236}">
                      <a16:creationId xmlns="" xmlns:a16="http://schemas.microsoft.com/office/drawing/2014/main" id="{152BD256-B839-4BB9-91BC-00F64D1330B0}"/>
                    </a:ext>
                  </a:extLst>
                </p:cNvPr>
                <p:cNvSpPr/>
                <p:nvPr/>
              </p:nvSpPr>
              <p:spPr>
                <a:xfrm>
                  <a:off x="990600" y="4495800"/>
                  <a:ext cx="4648200" cy="1295400"/>
                </a:xfrm>
                <a:prstGeom prst="rect">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0" name="Flowchart: Manual Input 5">
                  <a:extLst>
                    <a:ext uri="{FF2B5EF4-FFF2-40B4-BE49-F238E27FC236}">
                      <a16:creationId xmlns="" xmlns:a16="http://schemas.microsoft.com/office/drawing/2014/main" id="{9F57E381-899E-4BBD-8818-38D280BB7C0D}"/>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38" name="TextBox 37">
                <a:extLst>
                  <a:ext uri="{FF2B5EF4-FFF2-40B4-BE49-F238E27FC236}">
                    <a16:creationId xmlns="" xmlns:a16="http://schemas.microsoft.com/office/drawing/2014/main" id="{36E8A9EB-ED6B-4ACA-B14B-EC1C7C54F871}"/>
                  </a:ext>
                </a:extLst>
              </p:cNvPr>
              <p:cNvSpPr txBox="1"/>
              <p:nvPr/>
            </p:nvSpPr>
            <p:spPr>
              <a:xfrm>
                <a:off x="4973756" y="1774057"/>
                <a:ext cx="7296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05</a:t>
                </a:r>
              </a:p>
            </p:txBody>
          </p:sp>
        </p:grpSp>
        <p:sp>
          <p:nvSpPr>
            <p:cNvPr id="36" name="Rectangle 35">
              <a:extLst>
                <a:ext uri="{FF2B5EF4-FFF2-40B4-BE49-F238E27FC236}">
                  <a16:creationId xmlns="" xmlns:a16="http://schemas.microsoft.com/office/drawing/2014/main" id="{45A400FC-F510-49C1-96F7-37F54C5E1E2F}"/>
                </a:ext>
              </a:extLst>
            </p:cNvPr>
            <p:cNvSpPr/>
            <p:nvPr/>
          </p:nvSpPr>
          <p:spPr>
            <a:xfrm>
              <a:off x="1077685" y="1358929"/>
              <a:ext cx="431618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Mengembangkan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Keterampilan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Individu</a:t>
              </a:r>
              <a:endPar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endParaRPr>
            </a:p>
          </p:txBody>
        </p:sp>
      </p:grpSp>
      <p:grpSp>
        <p:nvGrpSpPr>
          <p:cNvPr id="41" name="Group 40">
            <a:extLst>
              <a:ext uri="{FF2B5EF4-FFF2-40B4-BE49-F238E27FC236}">
                <a16:creationId xmlns="" xmlns:a16="http://schemas.microsoft.com/office/drawing/2014/main" id="{914DD9A0-BBE2-4737-9C2A-13B21C7CA79A}"/>
              </a:ext>
            </a:extLst>
          </p:cNvPr>
          <p:cNvGrpSpPr/>
          <p:nvPr/>
        </p:nvGrpSpPr>
        <p:grpSpPr>
          <a:xfrm>
            <a:off x="4775628" y="3628114"/>
            <a:ext cx="4648200" cy="1295400"/>
            <a:chOff x="1066800" y="1219200"/>
            <a:chExt cx="4648200" cy="1295400"/>
          </a:xfrm>
        </p:grpSpPr>
        <p:grpSp>
          <p:nvGrpSpPr>
            <p:cNvPr id="42" name="Group 41">
              <a:extLst>
                <a:ext uri="{FF2B5EF4-FFF2-40B4-BE49-F238E27FC236}">
                  <a16:creationId xmlns="" xmlns:a16="http://schemas.microsoft.com/office/drawing/2014/main" id="{CA7D2D50-F61E-4D6A-9953-A74543CA7A6C}"/>
                </a:ext>
              </a:extLst>
            </p:cNvPr>
            <p:cNvGrpSpPr/>
            <p:nvPr/>
          </p:nvGrpSpPr>
          <p:grpSpPr>
            <a:xfrm>
              <a:off x="1066800" y="1219200"/>
              <a:ext cx="4648200" cy="1295400"/>
              <a:chOff x="1066800" y="1219200"/>
              <a:chExt cx="4648200" cy="1295400"/>
            </a:xfrm>
          </p:grpSpPr>
          <p:grpSp>
            <p:nvGrpSpPr>
              <p:cNvPr id="44" name="Group 43">
                <a:extLst>
                  <a:ext uri="{FF2B5EF4-FFF2-40B4-BE49-F238E27FC236}">
                    <a16:creationId xmlns="" xmlns:a16="http://schemas.microsoft.com/office/drawing/2014/main" id="{9F216BF2-ED8D-4C1B-A3A7-ED30AF90D35D}"/>
                  </a:ext>
                </a:extLst>
              </p:cNvPr>
              <p:cNvGrpSpPr/>
              <p:nvPr/>
            </p:nvGrpSpPr>
            <p:grpSpPr>
              <a:xfrm>
                <a:off x="1066800" y="1219200"/>
                <a:ext cx="4648200" cy="1295400"/>
                <a:chOff x="990600" y="4495800"/>
                <a:chExt cx="4648200" cy="1295400"/>
              </a:xfrm>
            </p:grpSpPr>
            <p:sp>
              <p:nvSpPr>
                <p:cNvPr id="46" name="Rectangle 45">
                  <a:extLst>
                    <a:ext uri="{FF2B5EF4-FFF2-40B4-BE49-F238E27FC236}">
                      <a16:creationId xmlns="" xmlns:a16="http://schemas.microsoft.com/office/drawing/2014/main" id="{1668431F-12BB-4E48-94BE-157337161460}"/>
                    </a:ext>
                  </a:extLst>
                </p:cNvPr>
                <p:cNvSpPr/>
                <p:nvPr/>
              </p:nvSpPr>
              <p:spPr>
                <a:xfrm>
                  <a:off x="990600" y="4495800"/>
                  <a:ext cx="4648200" cy="12954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Flowchart: Manual Input 5">
                  <a:extLst>
                    <a:ext uri="{FF2B5EF4-FFF2-40B4-BE49-F238E27FC236}">
                      <a16:creationId xmlns="" xmlns:a16="http://schemas.microsoft.com/office/drawing/2014/main" id="{2EC37BB3-B996-4C76-82E4-1F984CBD3E81}"/>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45" name="TextBox 44">
                <a:extLst>
                  <a:ext uri="{FF2B5EF4-FFF2-40B4-BE49-F238E27FC236}">
                    <a16:creationId xmlns="" xmlns:a16="http://schemas.microsoft.com/office/drawing/2014/main" id="{A2F1A797-F702-4624-982A-6154F688D6D9}"/>
                  </a:ext>
                </a:extLst>
              </p:cNvPr>
              <p:cNvSpPr txBox="1"/>
              <p:nvPr/>
            </p:nvSpPr>
            <p:spPr>
              <a:xfrm>
                <a:off x="4973756" y="1774057"/>
                <a:ext cx="7296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06</a:t>
                </a:r>
              </a:p>
            </p:txBody>
          </p:sp>
        </p:grpSp>
        <p:sp>
          <p:nvSpPr>
            <p:cNvPr id="43" name="Rectangle 42">
              <a:extLst>
                <a:ext uri="{FF2B5EF4-FFF2-40B4-BE49-F238E27FC236}">
                  <a16:creationId xmlns="" xmlns:a16="http://schemas.microsoft.com/office/drawing/2014/main" id="{4C7224D3-3DDB-4744-9D22-E69E8021EE38}"/>
                </a:ext>
              </a:extLst>
            </p:cNvPr>
            <p:cNvSpPr/>
            <p:nvPr/>
          </p:nvSpPr>
          <p:spPr>
            <a:xfrm>
              <a:off x="1077685" y="1433522"/>
              <a:ext cx="39624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Mampu</a:t>
              </a:r>
              <a:r>
                <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Mengembangkan</a:t>
              </a:r>
              <a:r>
                <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Kemitraan</a:t>
              </a:r>
              <a:endParaRPr kumimoji="0" lang="en-US" sz="24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endParaRPr>
            </a:p>
          </p:txBody>
        </p:sp>
      </p:grpSp>
      <p:grpSp>
        <p:nvGrpSpPr>
          <p:cNvPr id="48" name="Group 47">
            <a:extLst>
              <a:ext uri="{FF2B5EF4-FFF2-40B4-BE49-F238E27FC236}">
                <a16:creationId xmlns="" xmlns:a16="http://schemas.microsoft.com/office/drawing/2014/main" id="{76887568-1F4B-4C15-A8CC-4259AE1C5C48}"/>
              </a:ext>
            </a:extLst>
          </p:cNvPr>
          <p:cNvGrpSpPr/>
          <p:nvPr/>
        </p:nvGrpSpPr>
        <p:grpSpPr>
          <a:xfrm>
            <a:off x="3065930" y="5181600"/>
            <a:ext cx="4648200" cy="1295400"/>
            <a:chOff x="1066800" y="1219200"/>
            <a:chExt cx="4648200" cy="1295400"/>
          </a:xfrm>
        </p:grpSpPr>
        <p:grpSp>
          <p:nvGrpSpPr>
            <p:cNvPr id="49" name="Group 48">
              <a:extLst>
                <a:ext uri="{FF2B5EF4-FFF2-40B4-BE49-F238E27FC236}">
                  <a16:creationId xmlns="" xmlns:a16="http://schemas.microsoft.com/office/drawing/2014/main" id="{0B7B4B5F-57F6-46CA-AC98-121FE6676B30}"/>
                </a:ext>
              </a:extLst>
            </p:cNvPr>
            <p:cNvGrpSpPr/>
            <p:nvPr/>
          </p:nvGrpSpPr>
          <p:grpSpPr>
            <a:xfrm>
              <a:off x="1066800" y="1219200"/>
              <a:ext cx="4648200" cy="1295400"/>
              <a:chOff x="1066800" y="1219200"/>
              <a:chExt cx="4648200" cy="1295400"/>
            </a:xfrm>
          </p:grpSpPr>
          <p:grpSp>
            <p:nvGrpSpPr>
              <p:cNvPr id="51" name="Group 50">
                <a:extLst>
                  <a:ext uri="{FF2B5EF4-FFF2-40B4-BE49-F238E27FC236}">
                    <a16:creationId xmlns="" xmlns:a16="http://schemas.microsoft.com/office/drawing/2014/main" id="{6A0B1A82-FE03-4C6C-A9D8-8C559B0F170A}"/>
                  </a:ext>
                </a:extLst>
              </p:cNvPr>
              <p:cNvGrpSpPr/>
              <p:nvPr/>
            </p:nvGrpSpPr>
            <p:grpSpPr>
              <a:xfrm>
                <a:off x="1066800" y="1219200"/>
                <a:ext cx="4648200" cy="1295400"/>
                <a:chOff x="990600" y="4495800"/>
                <a:chExt cx="4648200" cy="1295400"/>
              </a:xfrm>
            </p:grpSpPr>
            <p:sp>
              <p:nvSpPr>
                <p:cNvPr id="53" name="Rectangle 52">
                  <a:extLst>
                    <a:ext uri="{FF2B5EF4-FFF2-40B4-BE49-F238E27FC236}">
                      <a16:creationId xmlns="" xmlns:a16="http://schemas.microsoft.com/office/drawing/2014/main" id="{96ADED26-CC87-4F06-B258-2D6C2FF35007}"/>
                    </a:ext>
                  </a:extLst>
                </p:cNvPr>
                <p:cNvSpPr/>
                <p:nvPr/>
              </p:nvSpPr>
              <p:spPr>
                <a:xfrm>
                  <a:off x="990600" y="4495800"/>
                  <a:ext cx="4648200" cy="1295400"/>
                </a:xfrm>
                <a:prstGeom prst="rect">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4" name="Flowchart: Manual Input 5">
                  <a:extLst>
                    <a:ext uri="{FF2B5EF4-FFF2-40B4-BE49-F238E27FC236}">
                      <a16:creationId xmlns="" xmlns:a16="http://schemas.microsoft.com/office/drawing/2014/main" id="{42186E5C-CAC4-4525-81B8-5539B0230810}"/>
                    </a:ext>
                  </a:extLst>
                </p:cNvPr>
                <p:cNvSpPr/>
                <p:nvPr/>
              </p:nvSpPr>
              <p:spPr>
                <a:xfrm>
                  <a:off x="4855029" y="4724400"/>
                  <a:ext cx="762000" cy="10341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4 w 10000"/>
                    <a:gd name="connsiteY0" fmla="*/ 3421 h 10000"/>
                    <a:gd name="connsiteX1" fmla="*/ 10000 w 10000"/>
                    <a:gd name="connsiteY1" fmla="*/ 0 h 10000"/>
                    <a:gd name="connsiteX2" fmla="*/ 10000 w 10000"/>
                    <a:gd name="connsiteY2" fmla="*/ 10000 h 10000"/>
                    <a:gd name="connsiteX3" fmla="*/ 0 w 10000"/>
                    <a:gd name="connsiteY3" fmla="*/ 10000 h 10000"/>
                    <a:gd name="connsiteX4" fmla="*/ 214 w 10000"/>
                    <a:gd name="connsiteY4" fmla="*/ 3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14" y="3421"/>
                      </a:moveTo>
                      <a:lnTo>
                        <a:pt x="10000" y="0"/>
                      </a:lnTo>
                      <a:lnTo>
                        <a:pt x="10000" y="10000"/>
                      </a:lnTo>
                      <a:lnTo>
                        <a:pt x="0" y="10000"/>
                      </a:lnTo>
                      <a:cubicBezTo>
                        <a:pt x="71" y="7807"/>
                        <a:pt x="143" y="5614"/>
                        <a:pt x="214" y="3421"/>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52" name="TextBox 51">
                <a:extLst>
                  <a:ext uri="{FF2B5EF4-FFF2-40B4-BE49-F238E27FC236}">
                    <a16:creationId xmlns="" xmlns:a16="http://schemas.microsoft.com/office/drawing/2014/main" id="{E03ACC80-CD6A-47AF-95DC-6EAAD49A7E5D}"/>
                  </a:ext>
                </a:extLst>
              </p:cNvPr>
              <p:cNvSpPr txBox="1"/>
              <p:nvPr/>
            </p:nvSpPr>
            <p:spPr>
              <a:xfrm>
                <a:off x="4973756" y="1774057"/>
                <a:ext cx="7296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a:ea typeface="+mn-ea"/>
                    <a:cs typeface="+mn-cs"/>
                  </a:rPr>
                  <a:t>07</a:t>
                </a:r>
              </a:p>
            </p:txBody>
          </p:sp>
        </p:grpSp>
        <p:sp>
          <p:nvSpPr>
            <p:cNvPr id="50" name="Rectangle 49">
              <a:extLst>
                <a:ext uri="{FF2B5EF4-FFF2-40B4-BE49-F238E27FC236}">
                  <a16:creationId xmlns="" xmlns:a16="http://schemas.microsoft.com/office/drawing/2014/main" id="{0754A72A-9AB8-4151-BE8F-A2563C0E8F43}"/>
                </a:ext>
              </a:extLst>
            </p:cNvPr>
            <p:cNvSpPr/>
            <p:nvPr/>
          </p:nvSpPr>
          <p:spPr>
            <a:xfrm>
              <a:off x="1083128" y="1406450"/>
              <a:ext cx="431618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Mengembangkan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Pemasaran</a:t>
              </a:r>
              <a:r>
                <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Futura Md BT" panose="020B0602020204020303" pitchFamily="34" charset="0"/>
                  <a:ea typeface="+mn-ea"/>
                  <a:cs typeface="+mn-cs"/>
                </a:rPr>
                <a:t>Sosial</a:t>
              </a:r>
              <a:endParaRPr kumimoji="0" lang="en-US" sz="2800" b="0" i="0" u="none" strike="noStrike" kern="1200" cap="none" spc="0" normalizeH="0" baseline="0" noProof="0" dirty="0">
                <a:ln>
                  <a:noFill/>
                </a:ln>
                <a:solidFill>
                  <a:srgbClr val="000000"/>
                </a:solidFill>
                <a:effectLst/>
                <a:uLnTx/>
                <a:uFillTx/>
                <a:latin typeface="Futura Md BT" panose="020B0602020204020303" pitchFamily="34" charset="0"/>
                <a:ea typeface="+mn-ea"/>
                <a:cs typeface="+mn-cs"/>
              </a:endParaRPr>
            </a:p>
          </p:txBody>
        </p:sp>
      </p:grpSp>
      <p:sp>
        <p:nvSpPr>
          <p:cNvPr id="57" name="Callout: Double Bent Line with Accent Bar 56">
            <a:extLst>
              <a:ext uri="{FF2B5EF4-FFF2-40B4-BE49-F238E27FC236}">
                <a16:creationId xmlns="" xmlns:a16="http://schemas.microsoft.com/office/drawing/2014/main" id="{EE2307C5-4CF6-4084-9EFE-F04149B61FEB}"/>
              </a:ext>
            </a:extLst>
          </p:cNvPr>
          <p:cNvSpPr/>
          <p:nvPr/>
        </p:nvSpPr>
        <p:spPr>
          <a:xfrm rot="16200000">
            <a:off x="9892206" y="1896458"/>
            <a:ext cx="1362695" cy="1998491"/>
          </a:xfrm>
          <a:prstGeom prst="accentCallout3">
            <a:avLst>
              <a:gd name="adj1" fmla="val 20945"/>
              <a:gd name="adj2" fmla="val 6046"/>
              <a:gd name="adj3" fmla="val 31189"/>
              <a:gd name="adj4" fmla="val -43029"/>
              <a:gd name="adj5" fmla="val 59024"/>
              <a:gd name="adj6" fmla="val -44227"/>
              <a:gd name="adj7" fmla="val 60280"/>
              <a:gd name="adj8" fmla="val -35893"/>
            </a:avLst>
          </a:prstGeom>
          <a:noFill/>
          <a:ln>
            <a:solidFill>
              <a:srgbClr val="0002F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B299C"/>
                </a:solidFill>
                <a:effectLst/>
                <a:uLnTx/>
                <a:uFillTx/>
                <a:latin typeface="Comic Sans MS" panose="030F0702030302020204" pitchFamily="66" charset="0"/>
                <a:ea typeface="+mn-ea"/>
                <a:cs typeface="+mn-cs"/>
              </a:rPr>
              <a:t>KEWENAGAN PENDIDIK KESEHATAN</a:t>
            </a:r>
          </a:p>
        </p:txBody>
      </p:sp>
      <p:pic>
        <p:nvPicPr>
          <p:cNvPr id="59" name="Picture 58">
            <a:extLst>
              <a:ext uri="{FF2B5EF4-FFF2-40B4-BE49-F238E27FC236}">
                <a16:creationId xmlns="" xmlns:a16="http://schemas.microsoft.com/office/drawing/2014/main" id="{74134AD6-1695-4113-8AC0-952AD06542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41226" y="3644859"/>
            <a:ext cx="2324102" cy="3221857"/>
          </a:xfrm>
          <a:prstGeom prst="rect">
            <a:avLst/>
          </a:prstGeom>
        </p:spPr>
      </p:pic>
    </p:spTree>
    <p:extLst>
      <p:ext uri="{BB962C8B-B14F-4D97-AF65-F5344CB8AC3E}">
        <p14:creationId xmlns:p14="http://schemas.microsoft.com/office/powerpoint/2010/main" val="3251729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7" name="AutoShape 2">
            <a:extLst>
              <a:ext uri="{FF2B5EF4-FFF2-40B4-BE49-F238E27FC236}">
                <a16:creationId xmlns="" xmlns:a16="http://schemas.microsoft.com/office/drawing/2014/main" id="{C1A82724-B3B8-407B-8399-71EA6D1A75A1}"/>
              </a:ext>
            </a:extLst>
          </p:cNvPr>
          <p:cNvSpPr>
            <a:spLocks noChangeArrowheads="1"/>
          </p:cNvSpPr>
          <p:nvPr/>
        </p:nvSpPr>
        <p:spPr bwMode="auto">
          <a:xfrm>
            <a:off x="437692" y="215153"/>
            <a:ext cx="11316616" cy="838200"/>
          </a:xfrm>
          <a:prstGeom prst="roundRect">
            <a:avLst>
              <a:gd name="adj" fmla="val 16667"/>
            </a:avLst>
          </a:prstGeom>
          <a:solidFill>
            <a:srgbClr val="0002FA"/>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Kewenangan</a:t>
            </a:r>
            <a:r>
              <a:rPr kumimoji="0" lang="en-US" sz="36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Investigator </a:t>
            </a:r>
            <a:r>
              <a:rPr kumimoji="0" lang="en-US" sz="36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Kesehatan</a:t>
            </a:r>
            <a:endParaRPr kumimoji="0" lang="en-US" sz="1800" b="1" i="0" u="none" strike="noStrike" kern="1200" cap="none" spc="0" normalizeH="0" baseline="0" noProof="0" dirty="0">
              <a:ln>
                <a:noFill/>
              </a:ln>
              <a:solidFill>
                <a:prstClr val="white"/>
              </a:solidFill>
              <a:effectLst/>
              <a:uLnTx/>
              <a:uFillTx/>
              <a:latin typeface="Tahoma" pitchFamily="34" charset="0"/>
              <a:ea typeface="+mn-ea"/>
              <a:cs typeface="Arial" pitchFamily="34" charset="0"/>
            </a:endParaRPr>
          </a:p>
        </p:txBody>
      </p:sp>
      <p:pic>
        <p:nvPicPr>
          <p:cNvPr id="5" name="Picture 4">
            <a:extLst>
              <a:ext uri="{FF2B5EF4-FFF2-40B4-BE49-F238E27FC236}">
                <a16:creationId xmlns="" xmlns:a16="http://schemas.microsoft.com/office/drawing/2014/main" id="{F95A05FF-CF53-4037-9E9F-939B33648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15400" y="1371600"/>
            <a:ext cx="2286000" cy="4762500"/>
          </a:xfrm>
          <a:prstGeom prst="rect">
            <a:avLst/>
          </a:prstGeom>
        </p:spPr>
      </p:pic>
      <p:grpSp>
        <p:nvGrpSpPr>
          <p:cNvPr id="9" name="Group 8">
            <a:extLst>
              <a:ext uri="{FF2B5EF4-FFF2-40B4-BE49-F238E27FC236}">
                <a16:creationId xmlns="" xmlns:a16="http://schemas.microsoft.com/office/drawing/2014/main" id="{650764E6-47F0-405D-AAFD-3D7041AA00A8}"/>
              </a:ext>
            </a:extLst>
          </p:cNvPr>
          <p:cNvGrpSpPr/>
          <p:nvPr/>
        </p:nvGrpSpPr>
        <p:grpSpPr>
          <a:xfrm>
            <a:off x="964165" y="1371600"/>
            <a:ext cx="7265435" cy="4911225"/>
            <a:chOff x="437692" y="1371600"/>
            <a:chExt cx="7265435" cy="4911225"/>
          </a:xfrm>
        </p:grpSpPr>
        <p:sp>
          <p:nvSpPr>
            <p:cNvPr id="12" name="Rectangle 11">
              <a:extLst>
                <a:ext uri="{FF2B5EF4-FFF2-40B4-BE49-F238E27FC236}">
                  <a16:creationId xmlns="" xmlns:a16="http://schemas.microsoft.com/office/drawing/2014/main" id="{61663A80-0A88-4950-829B-37A9086406E7}"/>
                </a:ext>
              </a:extLst>
            </p:cNvPr>
            <p:cNvSpPr/>
            <p:nvPr/>
          </p:nvSpPr>
          <p:spPr>
            <a:xfrm>
              <a:off x="437692" y="1371600"/>
              <a:ext cx="6801308"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Tw Cen MT"/>
                  <a:ea typeface="+mn-ea"/>
                  <a:cs typeface="+mn-cs"/>
                </a:rPr>
                <a:t>Melakukan penilaian gizi pada masyarakat </a:t>
              </a: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3" name="Rectangle 12">
              <a:extLst>
                <a:ext uri="{FF2B5EF4-FFF2-40B4-BE49-F238E27FC236}">
                  <a16:creationId xmlns="" xmlns:a16="http://schemas.microsoft.com/office/drawing/2014/main" id="{E47BA03F-87E4-43A9-8F56-2BCDAF241B7E}"/>
                </a:ext>
              </a:extLst>
            </p:cNvPr>
            <p:cNvSpPr/>
            <p:nvPr/>
          </p:nvSpPr>
          <p:spPr>
            <a:xfrm>
              <a:off x="437692" y="2187942"/>
              <a:ext cx="6801308" cy="890901"/>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w Cen MT"/>
                  <a:ea typeface="+mn-ea"/>
                  <a:cs typeface="+mn-cs"/>
                </a:rPr>
                <a:t>Melakukan</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investigasi</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untuk</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penyakit</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menular</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tidak</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menular</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p>
          </p:txBody>
        </p:sp>
        <p:sp>
          <p:nvSpPr>
            <p:cNvPr id="14" name="Rectangle 13">
              <a:extLst>
                <a:ext uri="{FF2B5EF4-FFF2-40B4-BE49-F238E27FC236}">
                  <a16:creationId xmlns="" xmlns:a16="http://schemas.microsoft.com/office/drawing/2014/main" id="{71277424-6E97-47EC-BA59-AA8FA1F262E0}"/>
                </a:ext>
              </a:extLst>
            </p:cNvPr>
            <p:cNvSpPr/>
            <p:nvPr/>
          </p:nvSpPr>
          <p:spPr>
            <a:xfrm>
              <a:off x="437692" y="3229460"/>
              <a:ext cx="6801308" cy="126634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w Cen MT"/>
                  <a:ea typeface="+mn-ea"/>
                  <a:cs typeface="+mn-cs"/>
                </a:rPr>
                <a:t>Melakukan</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investigasi</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pada</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sanitasi</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tempat-tempat</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umum</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analisis</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pencemaran</a:t>
              </a:r>
              <a:r>
                <a:rPr kumimoji="0" lang="en-US" sz="2800" b="0" i="0" u="none" strike="noStrike" kern="1200" cap="none" spc="0" normalizeH="0" baseline="0" noProof="0" dirty="0">
                  <a:ln>
                    <a:noFill/>
                  </a:ln>
                  <a:solidFill>
                    <a:prstClr val="black"/>
                  </a:solidFill>
                  <a:effectLst/>
                  <a:uLnTx/>
                  <a:uFillTx/>
                  <a:latin typeface="Tw Cen MT"/>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a:ea typeface="+mn-ea"/>
                  <a:cs typeface="+mn-cs"/>
                </a:rPr>
                <a:t>lingkungan</a:t>
              </a: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5" name="Rectangle 14">
              <a:extLst>
                <a:ext uri="{FF2B5EF4-FFF2-40B4-BE49-F238E27FC236}">
                  <a16:creationId xmlns="" xmlns:a16="http://schemas.microsoft.com/office/drawing/2014/main" id="{CDDD8205-6E78-4E80-8C52-BDD2217BD540}"/>
                </a:ext>
              </a:extLst>
            </p:cNvPr>
            <p:cNvSpPr/>
            <p:nvPr/>
          </p:nvSpPr>
          <p:spPr>
            <a:xfrm>
              <a:off x="437692" y="4626347"/>
              <a:ext cx="6808235" cy="86005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800" b="0" i="0" u="none" strike="noStrike" kern="1200" cap="none" spc="0" normalizeH="0" baseline="0" noProof="0" dirty="0">
                  <a:ln>
                    <a:noFill/>
                  </a:ln>
                  <a:solidFill>
                    <a:prstClr val="black"/>
                  </a:solidFill>
                  <a:effectLst/>
                  <a:uLnTx/>
                  <a:uFillTx/>
                  <a:latin typeface="Tw Cen MT"/>
                  <a:ea typeface="+mn-ea"/>
                  <a:cs typeface="+mn-cs"/>
                </a:rPr>
                <a:t>Melakukan investigasi keberhasilan program kespro dan kependudukan (KIA, KB, AKI, AKB)</a:t>
              </a:r>
            </a:p>
          </p:txBody>
        </p:sp>
        <p:sp>
          <p:nvSpPr>
            <p:cNvPr id="16" name="Rectangle 15">
              <a:extLst>
                <a:ext uri="{FF2B5EF4-FFF2-40B4-BE49-F238E27FC236}">
                  <a16:creationId xmlns="" xmlns:a16="http://schemas.microsoft.com/office/drawing/2014/main" id="{572B7A94-623A-4F69-8258-198CA3D6F054}"/>
                </a:ext>
              </a:extLst>
            </p:cNvPr>
            <p:cNvSpPr/>
            <p:nvPr/>
          </p:nvSpPr>
          <p:spPr>
            <a:xfrm>
              <a:off x="437693" y="5597030"/>
              <a:ext cx="6808234" cy="6857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Tw Cen MT"/>
                  <a:ea typeface="+mn-ea"/>
                  <a:cs typeface="+mn-cs"/>
                </a:rPr>
                <a:t>Membuat</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laporan</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merumuskan</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rekomendasi</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untuk</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intervensi</a:t>
              </a:r>
              <a:r>
                <a:rPr kumimoji="0" lang="en-US" sz="2600" b="0" i="0" u="none" strike="noStrike" kern="1200" cap="none" spc="0" normalizeH="0" baseline="0" noProof="0" dirty="0">
                  <a:ln>
                    <a:noFill/>
                  </a:ln>
                  <a:solidFill>
                    <a:prstClr val="black"/>
                  </a:solidFill>
                  <a:effectLst/>
                  <a:uLnTx/>
                  <a:uFillTx/>
                  <a:latin typeface="Tw Cen MT"/>
                  <a:ea typeface="+mn-ea"/>
                  <a:cs typeface="+mn-cs"/>
                </a:rPr>
                <a:t> </a:t>
              </a:r>
              <a:r>
                <a:rPr kumimoji="0" lang="en-US" sz="2600" b="0" i="0" u="none" strike="noStrike" kern="1200" cap="none" spc="0" normalizeH="0" baseline="0" noProof="0" dirty="0" err="1">
                  <a:ln>
                    <a:noFill/>
                  </a:ln>
                  <a:solidFill>
                    <a:prstClr val="black"/>
                  </a:solidFill>
                  <a:effectLst/>
                  <a:uLnTx/>
                  <a:uFillTx/>
                  <a:latin typeface="Tw Cen MT"/>
                  <a:ea typeface="+mn-ea"/>
                  <a:cs typeface="+mn-cs"/>
                </a:rPr>
                <a:t>masalah</a:t>
              </a:r>
              <a:endParaRPr kumimoji="0" lang="en-US" sz="26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7" name="Flowchart: Delay 6">
              <a:extLst>
                <a:ext uri="{FF2B5EF4-FFF2-40B4-BE49-F238E27FC236}">
                  <a16:creationId xmlns="" xmlns:a16="http://schemas.microsoft.com/office/drawing/2014/main" id="{46C79176-0B2D-4D2C-977F-FEADFCF6622B}"/>
                </a:ext>
              </a:extLst>
            </p:cNvPr>
            <p:cNvSpPr/>
            <p:nvPr/>
          </p:nvSpPr>
          <p:spPr>
            <a:xfrm>
              <a:off x="7239000" y="1371600"/>
              <a:ext cx="457200" cy="685795"/>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1</a:t>
              </a:r>
            </a:p>
          </p:txBody>
        </p:sp>
        <p:sp>
          <p:nvSpPr>
            <p:cNvPr id="18" name="Flowchart: Delay 17">
              <a:extLst>
                <a:ext uri="{FF2B5EF4-FFF2-40B4-BE49-F238E27FC236}">
                  <a16:creationId xmlns="" xmlns:a16="http://schemas.microsoft.com/office/drawing/2014/main" id="{47C8BA1A-889F-4B03-8A43-0A7B9842E9DD}"/>
                </a:ext>
              </a:extLst>
            </p:cNvPr>
            <p:cNvSpPr/>
            <p:nvPr/>
          </p:nvSpPr>
          <p:spPr>
            <a:xfrm>
              <a:off x="7239000" y="2187942"/>
              <a:ext cx="457200" cy="890901"/>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2</a:t>
              </a:r>
            </a:p>
          </p:txBody>
        </p:sp>
        <p:sp>
          <p:nvSpPr>
            <p:cNvPr id="19" name="Flowchart: Delay 18">
              <a:extLst>
                <a:ext uri="{FF2B5EF4-FFF2-40B4-BE49-F238E27FC236}">
                  <a16:creationId xmlns="" xmlns:a16="http://schemas.microsoft.com/office/drawing/2014/main" id="{D7B1396C-D81A-4957-BDBB-3FFBC8FEF524}"/>
                </a:ext>
              </a:extLst>
            </p:cNvPr>
            <p:cNvSpPr/>
            <p:nvPr/>
          </p:nvSpPr>
          <p:spPr>
            <a:xfrm>
              <a:off x="7239000" y="3229460"/>
              <a:ext cx="457200" cy="1266340"/>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3</a:t>
              </a:r>
            </a:p>
          </p:txBody>
        </p:sp>
        <p:sp>
          <p:nvSpPr>
            <p:cNvPr id="20" name="Flowchart: Delay 19">
              <a:extLst>
                <a:ext uri="{FF2B5EF4-FFF2-40B4-BE49-F238E27FC236}">
                  <a16:creationId xmlns="" xmlns:a16="http://schemas.microsoft.com/office/drawing/2014/main" id="{56E55D18-6838-416E-8ACE-D11078C5CD9C}"/>
                </a:ext>
              </a:extLst>
            </p:cNvPr>
            <p:cNvSpPr/>
            <p:nvPr/>
          </p:nvSpPr>
          <p:spPr>
            <a:xfrm>
              <a:off x="7245927" y="4626347"/>
              <a:ext cx="457200" cy="860053"/>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4</a:t>
              </a:r>
            </a:p>
          </p:txBody>
        </p:sp>
        <p:sp>
          <p:nvSpPr>
            <p:cNvPr id="21" name="Flowchart: Delay 20">
              <a:extLst>
                <a:ext uri="{FF2B5EF4-FFF2-40B4-BE49-F238E27FC236}">
                  <a16:creationId xmlns="" xmlns:a16="http://schemas.microsoft.com/office/drawing/2014/main" id="{531DF140-AFEC-4E16-AB7F-58B78E34736D}"/>
                </a:ext>
              </a:extLst>
            </p:cNvPr>
            <p:cNvSpPr/>
            <p:nvPr/>
          </p:nvSpPr>
          <p:spPr>
            <a:xfrm>
              <a:off x="7239000" y="5597029"/>
              <a:ext cx="457200" cy="685795"/>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5</a:t>
              </a:r>
            </a:p>
          </p:txBody>
        </p:sp>
      </p:grpSp>
    </p:spTree>
    <p:extLst>
      <p:ext uri="{BB962C8B-B14F-4D97-AF65-F5344CB8AC3E}">
        <p14:creationId xmlns:p14="http://schemas.microsoft.com/office/powerpoint/2010/main" val="3580047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2A95E75-B69D-4CCA-9A2E-B236BC021AE0}"/>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2222"/>
          <a:stretch/>
        </p:blipFill>
        <p:spPr>
          <a:xfrm flipH="1">
            <a:off x="-2" y="-1"/>
            <a:ext cx="12192001" cy="6858001"/>
          </a:xfrm>
          <a:prstGeom prst="rect">
            <a:avLst/>
          </a:prstGeom>
        </p:spPr>
      </p:pic>
      <p:sp>
        <p:nvSpPr>
          <p:cNvPr id="5" name="AutoShape 2">
            <a:extLst>
              <a:ext uri="{FF2B5EF4-FFF2-40B4-BE49-F238E27FC236}">
                <a16:creationId xmlns="" xmlns:a16="http://schemas.microsoft.com/office/drawing/2014/main" id="{65B3DB0F-3A98-44F5-BD2C-E64CF9B49452}"/>
              </a:ext>
            </a:extLst>
          </p:cNvPr>
          <p:cNvSpPr>
            <a:spLocks noChangeArrowheads="1"/>
          </p:cNvSpPr>
          <p:nvPr/>
        </p:nvSpPr>
        <p:spPr bwMode="auto">
          <a:xfrm>
            <a:off x="437692" y="52754"/>
            <a:ext cx="10683027" cy="838200"/>
          </a:xfrm>
          <a:prstGeom prst="roundRect">
            <a:avLst>
              <a:gd name="adj" fmla="val 16667"/>
            </a:avLst>
          </a:prstGeom>
          <a:solidFill>
            <a:srgbClr val="FFFF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Kewenangan</a:t>
            </a:r>
            <a:r>
              <a:rPr kumimoji="0" lang="en-US" sz="3600" b="1" i="0" u="none" strike="noStrike" kern="1200" cap="none" spc="0" normalizeH="0" baseline="0" noProof="0" dirty="0">
                <a:ln>
                  <a:noFill/>
                </a:ln>
                <a:solidFill>
                  <a:prstClr val="black"/>
                </a:solidFill>
                <a:effectLst/>
                <a:uLnTx/>
                <a:uFillTx/>
                <a:latin typeface="Tahoma" pitchFamily="34" charset="0"/>
                <a:ea typeface="+mn-ea"/>
                <a:cs typeface="Arial" pitchFamily="34" charset="0"/>
              </a:rPr>
              <a:t> </a:t>
            </a: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Analis</a:t>
            </a:r>
            <a:r>
              <a:rPr kumimoji="0" lang="en-US" sz="3600" b="1" i="0" u="none" strike="noStrike" kern="1200" cap="none" spc="0" normalizeH="0" baseline="0" noProof="0" dirty="0">
                <a:ln>
                  <a:noFill/>
                </a:ln>
                <a:solidFill>
                  <a:prstClr val="black"/>
                </a:solidFill>
                <a:effectLst/>
                <a:uLnTx/>
                <a:uFillTx/>
                <a:latin typeface="Tahoma" pitchFamily="34" charset="0"/>
                <a:ea typeface="+mn-ea"/>
                <a:cs typeface="Arial" pitchFamily="34" charset="0"/>
              </a:rPr>
              <a:t> Data </a:t>
            </a: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Kesehatan</a:t>
            </a:r>
            <a:endParaRPr kumimoji="0" lang="en-US" sz="1800" b="1"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grpSp>
        <p:nvGrpSpPr>
          <p:cNvPr id="13" name="Group 12">
            <a:extLst>
              <a:ext uri="{FF2B5EF4-FFF2-40B4-BE49-F238E27FC236}">
                <a16:creationId xmlns="" xmlns:a16="http://schemas.microsoft.com/office/drawing/2014/main" id="{17C4401E-A92E-4FCE-8EEB-12D0ACF90EC0}"/>
              </a:ext>
            </a:extLst>
          </p:cNvPr>
          <p:cNvGrpSpPr/>
          <p:nvPr/>
        </p:nvGrpSpPr>
        <p:grpSpPr>
          <a:xfrm>
            <a:off x="461755" y="765977"/>
            <a:ext cx="1143000" cy="838200"/>
            <a:chOff x="461755" y="994577"/>
            <a:chExt cx="1143000" cy="838200"/>
          </a:xfrm>
        </p:grpSpPr>
        <p:pic>
          <p:nvPicPr>
            <p:cNvPr id="6" name="Picture 5">
              <a:extLst>
                <a:ext uri="{FF2B5EF4-FFF2-40B4-BE49-F238E27FC236}">
                  <a16:creationId xmlns="" xmlns:a16="http://schemas.microsoft.com/office/drawing/2014/main" id="{6A55EB6F-3B54-471D-AD54-EAEF2CE5100F}"/>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7143" t="32223" r="-1" b="28666"/>
            <a:stretch/>
          </p:blipFill>
          <p:spPr>
            <a:xfrm>
              <a:off x="461755" y="994577"/>
              <a:ext cx="1143000" cy="838200"/>
            </a:xfrm>
            <a:prstGeom prst="rect">
              <a:avLst/>
            </a:prstGeom>
          </p:spPr>
        </p:pic>
        <p:sp>
          <p:nvSpPr>
            <p:cNvPr id="7" name="TextBox 6">
              <a:extLst>
                <a:ext uri="{FF2B5EF4-FFF2-40B4-BE49-F238E27FC236}">
                  <a16:creationId xmlns="" xmlns:a16="http://schemas.microsoft.com/office/drawing/2014/main" id="{C0754472-3CF6-4A65-A2BB-C43CBC2B5522}"/>
                </a:ext>
              </a:extLst>
            </p:cNvPr>
            <p:cNvSpPr txBox="1"/>
            <p:nvPr/>
          </p:nvSpPr>
          <p:spPr>
            <a:xfrm>
              <a:off x="771003" y="1232159"/>
              <a:ext cx="5245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01</a:t>
              </a:r>
            </a:p>
          </p:txBody>
        </p:sp>
      </p:grpSp>
      <p:sp>
        <p:nvSpPr>
          <p:cNvPr id="8" name="Rectangle 7">
            <a:extLst>
              <a:ext uri="{FF2B5EF4-FFF2-40B4-BE49-F238E27FC236}">
                <a16:creationId xmlns="" xmlns:a16="http://schemas.microsoft.com/office/drawing/2014/main" id="{E04BA148-BFCC-4906-B659-284A97CC038B}"/>
              </a:ext>
            </a:extLst>
          </p:cNvPr>
          <p:cNvSpPr/>
          <p:nvPr/>
        </p:nvSpPr>
        <p:spPr>
          <a:xfrm>
            <a:off x="1447800" y="914400"/>
            <a:ext cx="9820835"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Melakukan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analisis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kebutuhan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data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kuantitatif</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atau</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kualitatif</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cara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pengukuran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&amp;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metode</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pengumpulan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serta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kebutuhan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sarana-prasarana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yang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diperlukan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dalam</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rangka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anlysis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permasalahan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kesehatan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masyrakat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(evidence based public health) </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grpSp>
        <p:nvGrpSpPr>
          <p:cNvPr id="12" name="Group 11">
            <a:extLst>
              <a:ext uri="{FF2B5EF4-FFF2-40B4-BE49-F238E27FC236}">
                <a16:creationId xmlns="" xmlns:a16="http://schemas.microsoft.com/office/drawing/2014/main" id="{ED068AE6-6A41-4CD1-9B78-F6FD20B9664B}"/>
              </a:ext>
            </a:extLst>
          </p:cNvPr>
          <p:cNvGrpSpPr/>
          <p:nvPr/>
        </p:nvGrpSpPr>
        <p:grpSpPr>
          <a:xfrm>
            <a:off x="2209800" y="1800991"/>
            <a:ext cx="1143000" cy="838200"/>
            <a:chOff x="461755" y="2106403"/>
            <a:chExt cx="1143000" cy="838200"/>
          </a:xfrm>
        </p:grpSpPr>
        <p:pic>
          <p:nvPicPr>
            <p:cNvPr id="9" name="Picture 8">
              <a:extLst>
                <a:ext uri="{FF2B5EF4-FFF2-40B4-BE49-F238E27FC236}">
                  <a16:creationId xmlns="" xmlns:a16="http://schemas.microsoft.com/office/drawing/2014/main" id="{4F4DA546-ACE0-42A8-A4E4-84EDBBA0A68E}"/>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7143" t="32223" r="-1" b="28666"/>
            <a:stretch/>
          </p:blipFill>
          <p:spPr>
            <a:xfrm>
              <a:off x="461755" y="2106403"/>
              <a:ext cx="1143000" cy="838200"/>
            </a:xfrm>
            <a:prstGeom prst="rect">
              <a:avLst/>
            </a:prstGeom>
          </p:spPr>
        </p:pic>
        <p:sp>
          <p:nvSpPr>
            <p:cNvPr id="10" name="TextBox 9">
              <a:extLst>
                <a:ext uri="{FF2B5EF4-FFF2-40B4-BE49-F238E27FC236}">
                  <a16:creationId xmlns="" xmlns:a16="http://schemas.microsoft.com/office/drawing/2014/main" id="{760E639F-F821-4EBB-855A-31CAD46223D1}"/>
                </a:ext>
              </a:extLst>
            </p:cNvPr>
            <p:cNvSpPr txBox="1"/>
            <p:nvPr/>
          </p:nvSpPr>
          <p:spPr>
            <a:xfrm>
              <a:off x="771003" y="2330538"/>
              <a:ext cx="5116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02</a:t>
              </a:r>
            </a:p>
          </p:txBody>
        </p:sp>
      </p:grpSp>
      <p:sp>
        <p:nvSpPr>
          <p:cNvPr id="11" name="Rectangle 10">
            <a:extLst>
              <a:ext uri="{FF2B5EF4-FFF2-40B4-BE49-F238E27FC236}">
                <a16:creationId xmlns="" xmlns:a16="http://schemas.microsoft.com/office/drawing/2014/main" id="{43F53BDD-D954-47A2-B12A-997D7E79D783}"/>
              </a:ext>
            </a:extLst>
          </p:cNvPr>
          <p:cNvSpPr/>
          <p:nvPr/>
        </p:nvSpPr>
        <p:spPr>
          <a:xfrm>
            <a:off x="3200400" y="1981200"/>
            <a:ext cx="8068235"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Melakukan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penggunaan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teknologi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yg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adaptable &amp;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tepat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guna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sesuai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dgn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lingkungan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utk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menjamin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validitas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realibilitas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data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yg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dikumpulkan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atau</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informasi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yang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dihasilkan</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grpSp>
        <p:nvGrpSpPr>
          <p:cNvPr id="14" name="Group 13">
            <a:extLst>
              <a:ext uri="{FF2B5EF4-FFF2-40B4-BE49-F238E27FC236}">
                <a16:creationId xmlns="" xmlns:a16="http://schemas.microsoft.com/office/drawing/2014/main" id="{D90DC9E8-9E5B-4C5E-BDB8-EDF76C16BDF0}"/>
              </a:ext>
            </a:extLst>
          </p:cNvPr>
          <p:cNvGrpSpPr/>
          <p:nvPr/>
        </p:nvGrpSpPr>
        <p:grpSpPr>
          <a:xfrm>
            <a:off x="2215688" y="2966929"/>
            <a:ext cx="1143000" cy="838200"/>
            <a:chOff x="461755" y="2106403"/>
            <a:chExt cx="1143000" cy="838200"/>
          </a:xfrm>
        </p:grpSpPr>
        <p:pic>
          <p:nvPicPr>
            <p:cNvPr id="15" name="Picture 14">
              <a:extLst>
                <a:ext uri="{FF2B5EF4-FFF2-40B4-BE49-F238E27FC236}">
                  <a16:creationId xmlns="" xmlns:a16="http://schemas.microsoft.com/office/drawing/2014/main" id="{C12A7915-F1D9-421E-B5BE-0A2949C6AE60}"/>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7143" t="32223" r="-1" b="28666"/>
            <a:stretch/>
          </p:blipFill>
          <p:spPr>
            <a:xfrm>
              <a:off x="461755" y="2106403"/>
              <a:ext cx="1143000" cy="838200"/>
            </a:xfrm>
            <a:prstGeom prst="rect">
              <a:avLst/>
            </a:prstGeom>
          </p:spPr>
        </p:pic>
        <p:sp>
          <p:nvSpPr>
            <p:cNvPr id="16" name="TextBox 15">
              <a:extLst>
                <a:ext uri="{FF2B5EF4-FFF2-40B4-BE49-F238E27FC236}">
                  <a16:creationId xmlns="" xmlns:a16="http://schemas.microsoft.com/office/drawing/2014/main" id="{23A406E1-6A4F-4BDE-BA56-BACA3432E18B}"/>
                </a:ext>
              </a:extLst>
            </p:cNvPr>
            <p:cNvSpPr txBox="1"/>
            <p:nvPr/>
          </p:nvSpPr>
          <p:spPr>
            <a:xfrm>
              <a:off x="771003" y="2357432"/>
              <a:ext cx="5116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03</a:t>
              </a:r>
            </a:p>
          </p:txBody>
        </p:sp>
      </p:grpSp>
      <p:sp>
        <p:nvSpPr>
          <p:cNvPr id="17" name="Rectangle 16">
            <a:extLst>
              <a:ext uri="{FF2B5EF4-FFF2-40B4-BE49-F238E27FC236}">
                <a16:creationId xmlns="" xmlns:a16="http://schemas.microsoft.com/office/drawing/2014/main" id="{E59E138A-519D-47EA-9DED-A155EDE87153}"/>
              </a:ext>
            </a:extLst>
          </p:cNvPr>
          <p:cNvSpPr/>
          <p:nvPr/>
        </p:nvSpPr>
        <p:spPr>
          <a:xfrm>
            <a:off x="3200400" y="3124200"/>
            <a:ext cx="8068235"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Melakukan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pemosresan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&amp;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analisis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data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utk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memperoleh</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informasi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yg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selanjutnya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digunakan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utk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pengambilan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keputusan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dlm</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rangka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memecahkan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permasalah</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kesehatan</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grpSp>
        <p:nvGrpSpPr>
          <p:cNvPr id="22" name="Group 21">
            <a:extLst>
              <a:ext uri="{FF2B5EF4-FFF2-40B4-BE49-F238E27FC236}">
                <a16:creationId xmlns="" xmlns:a16="http://schemas.microsoft.com/office/drawing/2014/main" id="{290676CF-28D8-444E-A54A-7B0B88A9E3B3}"/>
              </a:ext>
            </a:extLst>
          </p:cNvPr>
          <p:cNvGrpSpPr/>
          <p:nvPr/>
        </p:nvGrpSpPr>
        <p:grpSpPr>
          <a:xfrm>
            <a:off x="2191208" y="3854825"/>
            <a:ext cx="1143000" cy="838200"/>
            <a:chOff x="461755" y="2294661"/>
            <a:chExt cx="1143000" cy="838200"/>
          </a:xfrm>
        </p:grpSpPr>
        <p:pic>
          <p:nvPicPr>
            <p:cNvPr id="23" name="Picture 22">
              <a:extLst>
                <a:ext uri="{FF2B5EF4-FFF2-40B4-BE49-F238E27FC236}">
                  <a16:creationId xmlns="" xmlns:a16="http://schemas.microsoft.com/office/drawing/2014/main" id="{6DC9BEAF-76D8-4201-94F0-1680FCF75FCE}"/>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7143" t="32223" r="-1" b="28666"/>
            <a:stretch/>
          </p:blipFill>
          <p:spPr>
            <a:xfrm>
              <a:off x="461755" y="2294661"/>
              <a:ext cx="1143000" cy="838200"/>
            </a:xfrm>
            <a:prstGeom prst="rect">
              <a:avLst/>
            </a:prstGeom>
          </p:spPr>
        </p:pic>
        <p:sp>
          <p:nvSpPr>
            <p:cNvPr id="24" name="TextBox 23">
              <a:extLst>
                <a:ext uri="{FF2B5EF4-FFF2-40B4-BE49-F238E27FC236}">
                  <a16:creationId xmlns="" xmlns:a16="http://schemas.microsoft.com/office/drawing/2014/main" id="{3F516ED6-3376-4790-A544-0573A109B7EB}"/>
                </a:ext>
              </a:extLst>
            </p:cNvPr>
            <p:cNvSpPr txBox="1"/>
            <p:nvPr/>
          </p:nvSpPr>
          <p:spPr>
            <a:xfrm>
              <a:off x="771003" y="2518796"/>
              <a:ext cx="5116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04</a:t>
              </a:r>
            </a:p>
          </p:txBody>
        </p:sp>
      </p:grpSp>
      <p:sp>
        <p:nvSpPr>
          <p:cNvPr id="25" name="Rectangle 24">
            <a:extLst>
              <a:ext uri="{FF2B5EF4-FFF2-40B4-BE49-F238E27FC236}">
                <a16:creationId xmlns="" xmlns:a16="http://schemas.microsoft.com/office/drawing/2014/main" id="{E983DD13-5961-4952-AB2B-5B4E7D9C1689}"/>
              </a:ext>
            </a:extLst>
          </p:cNvPr>
          <p:cNvSpPr/>
          <p:nvPr/>
        </p:nvSpPr>
        <p:spPr>
          <a:xfrm>
            <a:off x="3200401" y="4078942"/>
            <a:ext cx="792031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Melakukan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pengukuran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penilaian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&amp;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penentuan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prioritas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factor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yg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mempengaruhi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kshtan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di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msyrkt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berdasarkn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data/</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informasi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yg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telah</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diperoleh</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grpSp>
        <p:nvGrpSpPr>
          <p:cNvPr id="26" name="Group 25">
            <a:extLst>
              <a:ext uri="{FF2B5EF4-FFF2-40B4-BE49-F238E27FC236}">
                <a16:creationId xmlns="" xmlns:a16="http://schemas.microsoft.com/office/drawing/2014/main" id="{A6F2974F-A247-4DB6-A604-FC543B11E0DF}"/>
              </a:ext>
            </a:extLst>
          </p:cNvPr>
          <p:cNvGrpSpPr/>
          <p:nvPr/>
        </p:nvGrpSpPr>
        <p:grpSpPr>
          <a:xfrm>
            <a:off x="461754" y="5491372"/>
            <a:ext cx="1143000" cy="838200"/>
            <a:chOff x="461755" y="2375343"/>
            <a:chExt cx="1143000" cy="838200"/>
          </a:xfrm>
        </p:grpSpPr>
        <p:pic>
          <p:nvPicPr>
            <p:cNvPr id="27" name="Picture 26">
              <a:extLst>
                <a:ext uri="{FF2B5EF4-FFF2-40B4-BE49-F238E27FC236}">
                  <a16:creationId xmlns="" xmlns:a16="http://schemas.microsoft.com/office/drawing/2014/main" id="{9592E3BA-303A-4E94-8BBF-004CA1D7FFC1}"/>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7143" t="32223" r="-1" b="28666"/>
            <a:stretch/>
          </p:blipFill>
          <p:spPr>
            <a:xfrm>
              <a:off x="461755" y="2375343"/>
              <a:ext cx="1143000" cy="838200"/>
            </a:xfrm>
            <a:prstGeom prst="rect">
              <a:avLst/>
            </a:prstGeom>
          </p:spPr>
        </p:pic>
        <p:sp>
          <p:nvSpPr>
            <p:cNvPr id="28" name="TextBox 27">
              <a:extLst>
                <a:ext uri="{FF2B5EF4-FFF2-40B4-BE49-F238E27FC236}">
                  <a16:creationId xmlns="" xmlns:a16="http://schemas.microsoft.com/office/drawing/2014/main" id="{CF84EF1D-687E-4B27-A8F0-1E368E6F4028}"/>
                </a:ext>
              </a:extLst>
            </p:cNvPr>
            <p:cNvSpPr txBox="1"/>
            <p:nvPr/>
          </p:nvSpPr>
          <p:spPr>
            <a:xfrm>
              <a:off x="771003" y="2599478"/>
              <a:ext cx="5116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06</a:t>
              </a:r>
            </a:p>
          </p:txBody>
        </p:sp>
      </p:grpSp>
      <p:sp>
        <p:nvSpPr>
          <p:cNvPr id="29" name="Rectangle 28">
            <a:extLst>
              <a:ext uri="{FF2B5EF4-FFF2-40B4-BE49-F238E27FC236}">
                <a16:creationId xmlns="" xmlns:a16="http://schemas.microsoft.com/office/drawing/2014/main" id="{61F24BBA-5700-4FC5-BDA7-D3DC772947EC}"/>
              </a:ext>
            </a:extLst>
          </p:cNvPr>
          <p:cNvSpPr/>
          <p:nvPr/>
        </p:nvSpPr>
        <p:spPr>
          <a:xfrm>
            <a:off x="1480160" y="5653659"/>
            <a:ext cx="9640560"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Menjunjung</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tinggi</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prinsip</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kerahasiaan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data &amp;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etika</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dlm</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mengakses</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mengumpulkan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menganalisis</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menggunakan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mempertahankan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&amp;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menyebarluaskan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data &amp;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informasi</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kesehatan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dgn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memperhatikan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ketentuan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peraturan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perundang-undangan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&amp;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atau</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consensus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internasional</a:t>
            </a:r>
            <a:endPar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endParaRPr>
          </a:p>
        </p:txBody>
      </p:sp>
      <p:grpSp>
        <p:nvGrpSpPr>
          <p:cNvPr id="30" name="Group 29">
            <a:extLst>
              <a:ext uri="{FF2B5EF4-FFF2-40B4-BE49-F238E27FC236}">
                <a16:creationId xmlns="" xmlns:a16="http://schemas.microsoft.com/office/drawing/2014/main" id="{B8158F4E-77CA-4A93-915D-8EE38768371B}"/>
              </a:ext>
            </a:extLst>
          </p:cNvPr>
          <p:cNvGrpSpPr/>
          <p:nvPr/>
        </p:nvGrpSpPr>
        <p:grpSpPr>
          <a:xfrm>
            <a:off x="2198515" y="4764416"/>
            <a:ext cx="1143000" cy="838200"/>
            <a:chOff x="461755" y="2240873"/>
            <a:chExt cx="1143000" cy="838200"/>
          </a:xfrm>
        </p:grpSpPr>
        <p:pic>
          <p:nvPicPr>
            <p:cNvPr id="31" name="Picture 30">
              <a:extLst>
                <a:ext uri="{FF2B5EF4-FFF2-40B4-BE49-F238E27FC236}">
                  <a16:creationId xmlns="" xmlns:a16="http://schemas.microsoft.com/office/drawing/2014/main" id="{98FF3A7F-7005-4C66-90C9-754418951111}"/>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7143" t="32223" r="-1" b="28666"/>
            <a:stretch/>
          </p:blipFill>
          <p:spPr>
            <a:xfrm>
              <a:off x="461755" y="2240873"/>
              <a:ext cx="1143000" cy="838200"/>
            </a:xfrm>
            <a:prstGeom prst="rect">
              <a:avLst/>
            </a:prstGeom>
          </p:spPr>
        </p:pic>
        <p:sp>
          <p:nvSpPr>
            <p:cNvPr id="32" name="TextBox 31">
              <a:extLst>
                <a:ext uri="{FF2B5EF4-FFF2-40B4-BE49-F238E27FC236}">
                  <a16:creationId xmlns="" xmlns:a16="http://schemas.microsoft.com/office/drawing/2014/main" id="{8183340F-7541-45EE-87F0-5E807DD5B154}"/>
                </a:ext>
              </a:extLst>
            </p:cNvPr>
            <p:cNvSpPr txBox="1"/>
            <p:nvPr/>
          </p:nvSpPr>
          <p:spPr>
            <a:xfrm>
              <a:off x="771003" y="2478455"/>
              <a:ext cx="5116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05</a:t>
              </a:r>
            </a:p>
          </p:txBody>
        </p:sp>
      </p:grpSp>
      <p:sp>
        <p:nvSpPr>
          <p:cNvPr id="33" name="Rectangle 32">
            <a:extLst>
              <a:ext uri="{FF2B5EF4-FFF2-40B4-BE49-F238E27FC236}">
                <a16:creationId xmlns="" xmlns:a16="http://schemas.microsoft.com/office/drawing/2014/main" id="{C8DBA849-688C-4CCD-8E52-AFEF68BCBD98}"/>
              </a:ext>
            </a:extLst>
          </p:cNvPr>
          <p:cNvSpPr/>
          <p:nvPr/>
        </p:nvSpPr>
        <p:spPr>
          <a:xfrm>
            <a:off x="3207707" y="4975086"/>
            <a:ext cx="8553907"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Merancang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manajemen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data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alur</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pencatatan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pelaporan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rutin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insidental</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pic>
        <p:nvPicPr>
          <p:cNvPr id="35" name="Picture 34">
            <a:extLst>
              <a:ext uri="{FF2B5EF4-FFF2-40B4-BE49-F238E27FC236}">
                <a16:creationId xmlns="" xmlns:a16="http://schemas.microsoft.com/office/drawing/2014/main" id="{0A6CC6D8-A790-4D1C-AFE4-0E56D3188D2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154198"/>
            <a:ext cx="2475404" cy="3375817"/>
          </a:xfrm>
          <a:prstGeom prst="rect">
            <a:avLst/>
          </a:prstGeom>
        </p:spPr>
      </p:pic>
    </p:spTree>
    <p:extLst>
      <p:ext uri="{BB962C8B-B14F-4D97-AF65-F5344CB8AC3E}">
        <p14:creationId xmlns:p14="http://schemas.microsoft.com/office/powerpoint/2010/main" val="29899287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AutoShape 2">
            <a:extLst>
              <a:ext uri="{FF2B5EF4-FFF2-40B4-BE49-F238E27FC236}">
                <a16:creationId xmlns="" xmlns:a16="http://schemas.microsoft.com/office/drawing/2014/main" id="{65B3DB0F-3A98-44F5-BD2C-E64CF9B49452}"/>
              </a:ext>
            </a:extLst>
          </p:cNvPr>
          <p:cNvSpPr>
            <a:spLocks noChangeArrowheads="1"/>
          </p:cNvSpPr>
          <p:nvPr/>
        </p:nvSpPr>
        <p:spPr bwMode="auto">
          <a:xfrm>
            <a:off x="437692" y="52754"/>
            <a:ext cx="11316616" cy="707886"/>
          </a:xfrm>
          <a:prstGeom prst="roundRect">
            <a:avLst>
              <a:gd name="adj" fmla="val 16667"/>
            </a:avLst>
          </a:prstGeom>
          <a:solidFill>
            <a:srgbClr val="FFC0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Kewenangan</a:t>
            </a:r>
            <a:r>
              <a:rPr kumimoji="0" lang="en-US" sz="3600" b="1" i="0" u="none" strike="noStrike" kern="1200" cap="none" spc="0" normalizeH="0" baseline="0" noProof="0" dirty="0">
                <a:ln>
                  <a:noFill/>
                </a:ln>
                <a:solidFill>
                  <a:prstClr val="black"/>
                </a:solidFill>
                <a:effectLst/>
                <a:uLnTx/>
                <a:uFillTx/>
                <a:latin typeface="Tahoma" pitchFamily="34" charset="0"/>
                <a:ea typeface="+mn-ea"/>
                <a:cs typeface="Arial" pitchFamily="34" charset="0"/>
              </a:rPr>
              <a:t> </a:t>
            </a: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Pembimbing</a:t>
            </a:r>
            <a:r>
              <a:rPr kumimoji="0" lang="en-US" sz="3600" b="1" i="0" u="none" strike="noStrike" kern="1200" cap="none" spc="0" normalizeH="0" baseline="0" noProof="0" dirty="0">
                <a:ln>
                  <a:noFill/>
                </a:ln>
                <a:solidFill>
                  <a:prstClr val="black"/>
                </a:solidFill>
                <a:effectLst/>
                <a:uLnTx/>
                <a:uFillTx/>
                <a:latin typeface="Tahoma" pitchFamily="34" charset="0"/>
                <a:ea typeface="+mn-ea"/>
                <a:cs typeface="Arial" pitchFamily="34" charset="0"/>
              </a:rPr>
              <a:t> </a:t>
            </a: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Kesehatan</a:t>
            </a:r>
            <a:r>
              <a:rPr kumimoji="0" lang="en-US" sz="3600" b="1" i="0" u="none" strike="noStrike" kern="1200" cap="none" spc="0" normalizeH="0" baseline="0" noProof="0" dirty="0">
                <a:ln>
                  <a:noFill/>
                </a:ln>
                <a:solidFill>
                  <a:prstClr val="black"/>
                </a:solidFill>
                <a:effectLst/>
                <a:uLnTx/>
                <a:uFillTx/>
                <a:latin typeface="Tahoma" pitchFamily="34" charset="0"/>
                <a:ea typeface="+mn-ea"/>
                <a:cs typeface="Arial" pitchFamily="34" charset="0"/>
              </a:rPr>
              <a:t> </a:t>
            </a:r>
            <a:r>
              <a:rPr kumimoji="0" lang="en-US" sz="3600" b="1" i="0" u="none" strike="noStrike" kern="1200" cap="none" spc="0" normalizeH="0" baseline="0" noProof="0" dirty="0" err="1">
                <a:ln>
                  <a:noFill/>
                </a:ln>
                <a:solidFill>
                  <a:prstClr val="black"/>
                </a:solidFill>
                <a:effectLst/>
                <a:uLnTx/>
                <a:uFillTx/>
                <a:latin typeface="Tahoma" pitchFamily="34" charset="0"/>
                <a:ea typeface="+mn-ea"/>
                <a:cs typeface="Arial" pitchFamily="34" charset="0"/>
              </a:rPr>
              <a:t>Kerja</a:t>
            </a:r>
            <a:endParaRPr kumimoji="0" lang="en-US" sz="1800" b="1"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
        <p:nvSpPr>
          <p:cNvPr id="8" name="Rectangle 7">
            <a:extLst>
              <a:ext uri="{FF2B5EF4-FFF2-40B4-BE49-F238E27FC236}">
                <a16:creationId xmlns="" xmlns:a16="http://schemas.microsoft.com/office/drawing/2014/main" id="{E04BA148-BFCC-4906-B659-284A97CC038B}"/>
              </a:ext>
            </a:extLst>
          </p:cNvPr>
          <p:cNvSpPr/>
          <p:nvPr/>
        </p:nvSpPr>
        <p:spPr>
          <a:xfrm>
            <a:off x="439869" y="5336414"/>
            <a:ext cx="4807226" cy="1323439"/>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4.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Menilai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Aspek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kesehatan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aspek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keamanan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lingkungan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sebelum</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memasuki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kegiatan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baru</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menilai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kembali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mereka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memetikan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perubahan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signifikan</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sp>
        <p:nvSpPr>
          <p:cNvPr id="11" name="Rectangle 10">
            <a:extLst>
              <a:ext uri="{FF2B5EF4-FFF2-40B4-BE49-F238E27FC236}">
                <a16:creationId xmlns="" xmlns:a16="http://schemas.microsoft.com/office/drawing/2014/main" id="{43F53BDD-D954-47A2-B12A-997D7E79D783}"/>
              </a:ext>
            </a:extLst>
          </p:cNvPr>
          <p:cNvSpPr/>
          <p:nvPr/>
        </p:nvSpPr>
        <p:spPr>
          <a:xfrm>
            <a:off x="427699" y="3810452"/>
            <a:ext cx="4830639" cy="1323439"/>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3.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Mengharuskan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kontraktor</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yang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bekerja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atas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nama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mereka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untuk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menerapkan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kesehatan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keselamatan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standar</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lingkungan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sepenuhnya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secara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kompatibel</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sp>
        <p:nvSpPr>
          <p:cNvPr id="17" name="Rectangle 16">
            <a:extLst>
              <a:ext uri="{FF2B5EF4-FFF2-40B4-BE49-F238E27FC236}">
                <a16:creationId xmlns="" xmlns:a16="http://schemas.microsoft.com/office/drawing/2014/main" id="{E59E138A-519D-47EA-9DED-A155EDE87153}"/>
              </a:ext>
            </a:extLst>
          </p:cNvPr>
          <p:cNvSpPr/>
          <p:nvPr/>
        </p:nvSpPr>
        <p:spPr>
          <a:xfrm>
            <a:off x="5346059" y="3148243"/>
            <a:ext cx="6029556" cy="1015663"/>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7.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Mengembangkan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prosedur</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darurat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bekerjasama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dengan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pihak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berwenang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layanan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darurat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untuk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meminimalkan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bahaya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dari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kecelakaan</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sp>
        <p:nvSpPr>
          <p:cNvPr id="25" name="Rectangle 24">
            <a:extLst>
              <a:ext uri="{FF2B5EF4-FFF2-40B4-BE49-F238E27FC236}">
                <a16:creationId xmlns="" xmlns:a16="http://schemas.microsoft.com/office/drawing/2014/main" id="{E983DD13-5961-4952-AB2B-5B4E7D9C1689}"/>
              </a:ext>
            </a:extLst>
          </p:cNvPr>
          <p:cNvSpPr/>
          <p:nvPr/>
        </p:nvSpPr>
        <p:spPr>
          <a:xfrm>
            <a:off x="5346059" y="1908876"/>
            <a:ext cx="6029556" cy="1015663"/>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6.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Mengembangkan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prosedur</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darurat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bekerjasama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dengan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pihak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berwenang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layanan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darurat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untuk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meminimalkan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bahaya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dari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kecelakaan</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sp>
        <p:nvSpPr>
          <p:cNvPr id="29" name="Rectangle 28">
            <a:extLst>
              <a:ext uri="{FF2B5EF4-FFF2-40B4-BE49-F238E27FC236}">
                <a16:creationId xmlns="" xmlns:a16="http://schemas.microsoft.com/office/drawing/2014/main" id="{61F24BBA-5700-4FC5-BDA7-D3DC772947EC}"/>
              </a:ext>
            </a:extLst>
          </p:cNvPr>
          <p:cNvSpPr/>
          <p:nvPr/>
        </p:nvSpPr>
        <p:spPr>
          <a:xfrm>
            <a:off x="372027" y="1980259"/>
            <a:ext cx="4918518" cy="769441"/>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1.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Deteksi</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dini</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risiko</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lingkungan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bahan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dll</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Sylfaen" panose="010A0502050306030303" pitchFamily="18" charset="0"/>
                <a:ea typeface="+mn-ea"/>
                <a:cs typeface="+mn-cs"/>
              </a:rPr>
              <a:t>terjadinya</a:t>
            </a:r>
            <a:r>
              <a:rPr kumimoji="0" lang="en-US" sz="20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 PAK</a:t>
            </a:r>
          </a:p>
        </p:txBody>
      </p:sp>
      <p:sp>
        <p:nvSpPr>
          <p:cNvPr id="33" name="Rectangle 32">
            <a:extLst>
              <a:ext uri="{FF2B5EF4-FFF2-40B4-BE49-F238E27FC236}">
                <a16:creationId xmlns="" xmlns:a16="http://schemas.microsoft.com/office/drawing/2014/main" id="{C8DBA849-688C-4CCD-8E52-AFEF68BCBD98}"/>
              </a:ext>
            </a:extLst>
          </p:cNvPr>
          <p:cNvSpPr/>
          <p:nvPr/>
        </p:nvSpPr>
        <p:spPr>
          <a:xfrm>
            <a:off x="5346059" y="4341157"/>
            <a:ext cx="6029556" cy="1692771"/>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8.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Melakukan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atau</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mendukung</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penelitian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terhadap</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peningkatan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aspek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kesehatan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keselamatan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lingkungan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mereka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proses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produk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operasi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selanjutnya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untuk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mencapai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tujuan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obyektif</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dirumuskan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pada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Peraturan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Dasar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Keselamatan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Kerja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Sylfaen" panose="010A0502050306030303" pitchFamily="18" charset="0"/>
              <a:ea typeface="+mn-ea"/>
              <a:cs typeface="+mn-cs"/>
            </a:endParaRPr>
          </a:p>
        </p:txBody>
      </p:sp>
      <p:sp>
        <p:nvSpPr>
          <p:cNvPr id="2" name="Rectangle 1">
            <a:extLst>
              <a:ext uri="{FF2B5EF4-FFF2-40B4-BE49-F238E27FC236}">
                <a16:creationId xmlns="" xmlns:a16="http://schemas.microsoft.com/office/drawing/2014/main" id="{63319743-73AC-417F-BD24-8D31371444F9}"/>
              </a:ext>
            </a:extLst>
          </p:cNvPr>
          <p:cNvSpPr/>
          <p:nvPr/>
        </p:nvSpPr>
        <p:spPr>
          <a:xfrm>
            <a:off x="395490" y="2900043"/>
            <a:ext cx="4895055" cy="707886"/>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2.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Kolaborasi</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dgn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dokter</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utk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pencegahan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penanggulangan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&amp;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pengendalian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PAK</a:t>
            </a:r>
          </a:p>
        </p:txBody>
      </p:sp>
      <p:sp>
        <p:nvSpPr>
          <p:cNvPr id="3" name="Rectangle 2">
            <a:extLst>
              <a:ext uri="{FF2B5EF4-FFF2-40B4-BE49-F238E27FC236}">
                <a16:creationId xmlns="" xmlns:a16="http://schemas.microsoft.com/office/drawing/2014/main" id="{041F1DB9-A148-4C83-905E-77D28658D180}"/>
              </a:ext>
            </a:extLst>
          </p:cNvPr>
          <p:cNvSpPr/>
          <p:nvPr/>
        </p:nvSpPr>
        <p:spPr>
          <a:xfrm>
            <a:off x="5346059" y="977286"/>
            <a:ext cx="6029556" cy="707886"/>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5.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Masalah</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kesehatan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dan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kebugaran</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pekerja</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termasuk</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masalah</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ergonomis</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di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tempat</a:t>
            </a:r>
            <a:r>
              <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ylfaen" panose="010A0502050306030303" pitchFamily="18" charset="0"/>
                <a:ea typeface="+mn-ea"/>
                <a:cs typeface="+mn-cs"/>
              </a:rPr>
              <a:t>kerja</a:t>
            </a:r>
            <a:endParaRPr kumimoji="0" lang="en-US" sz="2000" b="0" i="0" u="none" strike="noStrike" kern="1200" cap="none" spc="0" normalizeH="0" baseline="0" noProof="0" dirty="0">
              <a:ln>
                <a:noFill/>
              </a:ln>
              <a:solidFill>
                <a:srgbClr val="000000"/>
              </a:solidFill>
              <a:effectLst/>
              <a:uLnTx/>
              <a:uFillTx/>
              <a:latin typeface="Sylfaen" panose="010A0502050306030303" pitchFamily="18" charset="0"/>
              <a:ea typeface="+mn-ea"/>
              <a:cs typeface="+mn-cs"/>
            </a:endParaRPr>
          </a:p>
        </p:txBody>
      </p:sp>
      <p:pic>
        <p:nvPicPr>
          <p:cNvPr id="21" name="Picture 20">
            <a:extLst>
              <a:ext uri="{FF2B5EF4-FFF2-40B4-BE49-F238E27FC236}">
                <a16:creationId xmlns="" xmlns:a16="http://schemas.microsoft.com/office/drawing/2014/main" id="{0FC34F5F-8FFC-44D9-92BC-58C1B7298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06" y="511649"/>
            <a:ext cx="1639160" cy="1639160"/>
          </a:xfrm>
          <a:prstGeom prst="rect">
            <a:avLst/>
          </a:prstGeom>
        </p:spPr>
      </p:pic>
      <p:pic>
        <p:nvPicPr>
          <p:cNvPr id="36" name="Picture 35">
            <a:extLst>
              <a:ext uri="{FF2B5EF4-FFF2-40B4-BE49-F238E27FC236}">
                <a16:creationId xmlns="" xmlns:a16="http://schemas.microsoft.com/office/drawing/2014/main" id="{BF83481E-F8DA-4947-B179-CBB3E8C2B17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202" t="13215" r="19325" b="50000"/>
          <a:stretch/>
        </p:blipFill>
        <p:spPr>
          <a:xfrm>
            <a:off x="3323841" y="944869"/>
            <a:ext cx="1371600" cy="1043520"/>
          </a:xfrm>
          <a:prstGeom prst="rect">
            <a:avLst/>
          </a:prstGeom>
        </p:spPr>
      </p:pic>
      <p:sp>
        <p:nvSpPr>
          <p:cNvPr id="38" name="Multiplication Sign 37">
            <a:extLst>
              <a:ext uri="{FF2B5EF4-FFF2-40B4-BE49-F238E27FC236}">
                <a16:creationId xmlns="" xmlns:a16="http://schemas.microsoft.com/office/drawing/2014/main" id="{DEDC11A8-C73D-4F7F-835D-4FEF86324FEC}"/>
              </a:ext>
            </a:extLst>
          </p:cNvPr>
          <p:cNvSpPr/>
          <p:nvPr/>
        </p:nvSpPr>
        <p:spPr>
          <a:xfrm>
            <a:off x="3171441" y="697188"/>
            <a:ext cx="1676400" cy="1043520"/>
          </a:xfrm>
          <a:prstGeom prst="mathMultiply">
            <a:avLst>
              <a:gd name="adj1" fmla="val 340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6269276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non communicable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05" y="0"/>
            <a:ext cx="7368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807A0BE-109F-414E-B552-4BD3AFFD2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332" y="0"/>
            <a:ext cx="4572000" cy="6858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697743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6F35F3A-B0D2-4283-A508-7F5720953F1C}"/>
              </a:ext>
            </a:extLst>
          </p:cNvPr>
          <p:cNvPicPr>
            <a:picLocks noChangeAspect="1"/>
          </p:cNvPicPr>
          <p:nvPr/>
        </p:nvPicPr>
        <p:blipFill>
          <a:blip r:embed="rId2">
            <a:clrChange>
              <a:clrFrom>
                <a:srgbClr val="FBFBFB"/>
              </a:clrFrom>
              <a:clrTo>
                <a:srgbClr val="FBFBFB">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2485" y="3810000"/>
            <a:ext cx="5540115" cy="3048000"/>
          </a:xfrm>
          <a:prstGeom prst="rect">
            <a:avLst/>
          </a:prstGeom>
        </p:spPr>
      </p:pic>
      <p:grpSp>
        <p:nvGrpSpPr>
          <p:cNvPr id="11" name="Group 10">
            <a:extLst>
              <a:ext uri="{FF2B5EF4-FFF2-40B4-BE49-F238E27FC236}">
                <a16:creationId xmlns="" xmlns:a16="http://schemas.microsoft.com/office/drawing/2014/main" id="{8C303079-D560-401A-B51E-86108E785FAB}"/>
              </a:ext>
            </a:extLst>
          </p:cNvPr>
          <p:cNvGrpSpPr/>
          <p:nvPr/>
        </p:nvGrpSpPr>
        <p:grpSpPr>
          <a:xfrm>
            <a:off x="0" y="-87789"/>
            <a:ext cx="5540115" cy="954107"/>
            <a:chOff x="0" y="-87789"/>
            <a:chExt cx="5540115" cy="954107"/>
          </a:xfrm>
        </p:grpSpPr>
        <p:pic>
          <p:nvPicPr>
            <p:cNvPr id="5" name="Picture 4">
              <a:extLst>
                <a:ext uri="{FF2B5EF4-FFF2-40B4-BE49-F238E27FC236}">
                  <a16:creationId xmlns="" xmlns:a16="http://schemas.microsoft.com/office/drawing/2014/main" id="{71D8A230-ADBF-4C7D-A832-024F97899134}"/>
                </a:ext>
              </a:extLst>
            </p:cNvPr>
            <p:cNvPicPr>
              <a:picLocks noChangeAspect="1"/>
            </p:cNvPicPr>
            <p:nvPr/>
          </p:nvPicPr>
          <p:blipFill rotWithShape="1">
            <a:blip r:embed="rId2">
              <a:clrChange>
                <a:clrFrom>
                  <a:srgbClr val="FBFBFB"/>
                </a:clrFrom>
                <a:clrTo>
                  <a:srgbClr val="FBFBFB">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t="85254"/>
            <a:stretch/>
          </p:blipFill>
          <p:spPr>
            <a:xfrm>
              <a:off x="0" y="-26233"/>
              <a:ext cx="5540115" cy="8309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7">
              <a:extLst>
                <a:ext uri="{FF2B5EF4-FFF2-40B4-BE49-F238E27FC236}">
                  <a16:creationId xmlns="" xmlns:a16="http://schemas.microsoft.com/office/drawing/2014/main" id="{7AC50B55-A517-4B39-AA96-0609F13BC3DC}"/>
                </a:ext>
              </a:extLst>
            </p:cNvPr>
            <p:cNvSpPr/>
            <p:nvPr/>
          </p:nvSpPr>
          <p:spPr>
            <a:xfrm>
              <a:off x="22485" y="-87789"/>
              <a:ext cx="531151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Kewenangan</a:t>
              </a:r>
              <a:r>
                <a:rPr kumimoji="0" lang="en-US" sz="28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 </a:t>
              </a:r>
              <a:r>
                <a:rPr kumimoji="0" lang="en-US" sz="2800" b="1"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Pengawas</a:t>
              </a:r>
              <a:r>
                <a:rPr kumimoji="0" lang="en-US" sz="28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 </a:t>
              </a:r>
              <a:r>
                <a:rPr kumimoji="0" lang="en-US" sz="2800" b="1"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Kesehatan</a:t>
              </a:r>
              <a:r>
                <a:rPr kumimoji="0" lang="en-US" sz="28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 </a:t>
              </a:r>
              <a:r>
                <a:rPr kumimoji="0" lang="en-US" sz="2800" b="1"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rPr>
                <a:t>Lingkungan</a:t>
              </a:r>
              <a:endParaRPr kumimoji="0" lang="en-US" sz="28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Square721 BT" panose="020B0504020202060204" pitchFamily="34" charset="0"/>
                <a:ea typeface="+mn-ea"/>
                <a:cs typeface="+mn-cs"/>
              </a:endParaRPr>
            </a:p>
          </p:txBody>
        </p:sp>
      </p:grpSp>
      <p:sp>
        <p:nvSpPr>
          <p:cNvPr id="14" name="Rectangle 13">
            <a:extLst>
              <a:ext uri="{FF2B5EF4-FFF2-40B4-BE49-F238E27FC236}">
                <a16:creationId xmlns="" xmlns:a16="http://schemas.microsoft.com/office/drawing/2014/main" id="{4D6C2C3A-9B77-4E46-A57A-6B70B6EA7CB5}"/>
              </a:ext>
            </a:extLst>
          </p:cNvPr>
          <p:cNvSpPr/>
          <p:nvPr/>
        </p:nvSpPr>
        <p:spPr>
          <a:xfrm>
            <a:off x="118856" y="1600200"/>
            <a:ext cx="4735534"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FF0000"/>
                </a:solidFill>
                <a:effectLst/>
                <a:uLnTx/>
                <a:uFillTx/>
                <a:latin typeface="Comic Sans MS" panose="030F0702030302020204" pitchFamily="66" charset="0"/>
                <a:ea typeface="+mn-ea"/>
              </a:rPr>
              <a:t>Menyusun kebijakan teknis dan kebijakan pelaksanaan serta melakukan Pembinaan, pengawasan dan pengendalian atas </a:t>
            </a:r>
            <a:r>
              <a:rPr kumimoji="0" lang="fi-FI"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rgbClr val="FF0000"/>
              </a:solidFill>
              <a:effectLst/>
              <a:uLnTx/>
              <a:uFillTx/>
              <a:latin typeface="Comic Sans MS" panose="030F0702030302020204" pitchFamily="66" charset="0"/>
              <a:ea typeface="+mn-ea"/>
            </a:endParaRPr>
          </a:p>
        </p:txBody>
      </p:sp>
      <p:sp>
        <p:nvSpPr>
          <p:cNvPr id="15" name="Rectangle 14">
            <a:extLst>
              <a:ext uri="{FF2B5EF4-FFF2-40B4-BE49-F238E27FC236}">
                <a16:creationId xmlns="" xmlns:a16="http://schemas.microsoft.com/office/drawing/2014/main" id="{6212A170-9D97-469E-AE16-9ED6A274FE1B}"/>
              </a:ext>
            </a:extLst>
          </p:cNvPr>
          <p:cNvSpPr/>
          <p:nvPr/>
        </p:nvSpPr>
        <p:spPr>
          <a:xfrm>
            <a:off x="5493715" y="189009"/>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Tempat pengolahan makanan dan minuman </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baik pada tempat-tempat industri pengolahan makanan maupun pada rumah-rumah makan </a:t>
            </a:r>
            <a:r>
              <a:rPr kumimoji="0" lang="en-US" sz="1800" b="0"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dan</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restoran</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7" name="Arrow: Right 16">
            <a:extLst>
              <a:ext uri="{FF2B5EF4-FFF2-40B4-BE49-F238E27FC236}">
                <a16:creationId xmlns="" xmlns:a16="http://schemas.microsoft.com/office/drawing/2014/main" id="{4EE479D0-864F-497C-A093-DFDE71869496}"/>
              </a:ext>
            </a:extLst>
          </p:cNvPr>
          <p:cNvSpPr/>
          <p:nvPr/>
        </p:nvSpPr>
        <p:spPr>
          <a:xfrm>
            <a:off x="5144568" y="465691"/>
            <a:ext cx="349147" cy="228600"/>
          </a:xfrm>
          <a:prstGeom prst="rightArrow">
            <a:avLst/>
          </a:prstGeom>
          <a:solidFill>
            <a:srgbClr val="0002FA"/>
          </a:solidFill>
          <a:ln>
            <a:solidFill>
              <a:srgbClr val="000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8" name="Rectangle 17">
            <a:extLst>
              <a:ext uri="{FF2B5EF4-FFF2-40B4-BE49-F238E27FC236}">
                <a16:creationId xmlns="" xmlns:a16="http://schemas.microsoft.com/office/drawing/2014/main" id="{6D83BDAA-FB1F-45C9-802F-B2C9FA791057}"/>
              </a:ext>
            </a:extLst>
          </p:cNvPr>
          <p:cNvSpPr/>
          <p:nvPr/>
        </p:nvSpPr>
        <p:spPr>
          <a:xfrm>
            <a:off x="5472479" y="1139676"/>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Pencegahan keracunan pada makanan &amp; minuman </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serta Pembinaan dan pengawasan dalam rangka peningkatan kebersihan tempat-tempat umum</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9" name="Arrow: Right 18">
            <a:extLst>
              <a:ext uri="{FF2B5EF4-FFF2-40B4-BE49-F238E27FC236}">
                <a16:creationId xmlns="" xmlns:a16="http://schemas.microsoft.com/office/drawing/2014/main" id="{0B681FD1-A024-4BE9-A6C8-3BAE0733DD18}"/>
              </a:ext>
            </a:extLst>
          </p:cNvPr>
          <p:cNvSpPr/>
          <p:nvPr/>
        </p:nvSpPr>
        <p:spPr>
          <a:xfrm>
            <a:off x="5123332" y="1416358"/>
            <a:ext cx="349147" cy="2286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0" name="Rectangle 19">
            <a:extLst>
              <a:ext uri="{FF2B5EF4-FFF2-40B4-BE49-F238E27FC236}">
                <a16:creationId xmlns="" xmlns:a16="http://schemas.microsoft.com/office/drawing/2014/main" id="{F4482B34-268F-4A0B-8A51-18F6D0BB9FD5}"/>
              </a:ext>
            </a:extLst>
          </p:cNvPr>
          <p:cNvSpPr/>
          <p:nvPr/>
        </p:nvSpPr>
        <p:spPr>
          <a:xfrm>
            <a:off x="5493715" y="2120469"/>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Kualitas air serta pencegahan terhadap pencemaran </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air, perbaikan kualitas air dan kesehatan lingkungan.</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1" name="Arrow: Right 20">
            <a:extLst>
              <a:ext uri="{FF2B5EF4-FFF2-40B4-BE49-F238E27FC236}">
                <a16:creationId xmlns="" xmlns:a16="http://schemas.microsoft.com/office/drawing/2014/main" id="{2156753E-A3BF-42A5-A139-5EAA2FCCF027}"/>
              </a:ext>
            </a:extLst>
          </p:cNvPr>
          <p:cNvSpPr/>
          <p:nvPr/>
        </p:nvSpPr>
        <p:spPr>
          <a:xfrm>
            <a:off x="5144568" y="2397151"/>
            <a:ext cx="349147" cy="228600"/>
          </a:xfrm>
          <a:prstGeom prst="rightArrow">
            <a:avLst/>
          </a:prstGeom>
          <a:solidFill>
            <a:srgbClr val="0002FA"/>
          </a:solidFill>
          <a:ln>
            <a:solidFill>
              <a:srgbClr val="000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2" name="Rectangle 21">
            <a:extLst>
              <a:ext uri="{FF2B5EF4-FFF2-40B4-BE49-F238E27FC236}">
                <a16:creationId xmlns="" xmlns:a16="http://schemas.microsoft.com/office/drawing/2014/main" id="{F785D0BA-9843-4AB3-AACA-37781C03E811}"/>
              </a:ext>
            </a:extLst>
          </p:cNvPr>
          <p:cNvSpPr/>
          <p:nvPr/>
        </p:nvSpPr>
        <p:spPr>
          <a:xfrm>
            <a:off x="5472479" y="3071136"/>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Kualitas lingkungan</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perumahan, lingkungan pemukiman, pembinaan pengelolaan sampah dan pemantauan pencemaran di lingkungan TPS &amp; TPA.</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3" name="Arrow: Right 22">
            <a:extLst>
              <a:ext uri="{FF2B5EF4-FFF2-40B4-BE49-F238E27FC236}">
                <a16:creationId xmlns="" xmlns:a16="http://schemas.microsoft.com/office/drawing/2014/main" id="{7274BBC6-FB5E-4F51-8F6D-D9ED9465D0A4}"/>
              </a:ext>
            </a:extLst>
          </p:cNvPr>
          <p:cNvSpPr/>
          <p:nvPr/>
        </p:nvSpPr>
        <p:spPr>
          <a:xfrm>
            <a:off x="5123332" y="3347818"/>
            <a:ext cx="349147" cy="2286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4" name="Rectangle 23">
            <a:extLst>
              <a:ext uri="{FF2B5EF4-FFF2-40B4-BE49-F238E27FC236}">
                <a16:creationId xmlns="" xmlns:a16="http://schemas.microsoft.com/office/drawing/2014/main" id="{A60D48E0-B407-4037-9367-4328CD7C8A38}"/>
              </a:ext>
            </a:extLst>
          </p:cNvPr>
          <p:cNvSpPr/>
          <p:nvPr/>
        </p:nvSpPr>
        <p:spPr>
          <a:xfrm>
            <a:off x="5493715" y="4000753"/>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Peningkatan kesehatan masyarakat pekerja </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serta pencegahan </a:t>
            </a: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dan perlindungan terhadap kecelakaan kerja. </a:t>
            </a:r>
            <a:endParaRPr kumimoji="0" lang="en-US" sz="1800" b="0" i="0" u="sng" strike="noStrike" kern="1200" cap="none" spc="0" normalizeH="0" baseline="0" noProof="0" dirty="0">
              <a:ln>
                <a:noFill/>
              </a:ln>
              <a:solidFill>
                <a:prstClr val="black"/>
              </a:solidFill>
              <a:effectLst/>
              <a:uLnTx/>
              <a:uFillTx/>
              <a:latin typeface="Tw Cen MT"/>
              <a:ea typeface="+mn-ea"/>
              <a:cs typeface="+mn-cs"/>
            </a:endParaRPr>
          </a:p>
        </p:txBody>
      </p:sp>
      <p:sp>
        <p:nvSpPr>
          <p:cNvPr id="25" name="Arrow: Right 24">
            <a:extLst>
              <a:ext uri="{FF2B5EF4-FFF2-40B4-BE49-F238E27FC236}">
                <a16:creationId xmlns="" xmlns:a16="http://schemas.microsoft.com/office/drawing/2014/main" id="{92EE3CA1-DBE1-4DE6-A36B-50854E56B845}"/>
              </a:ext>
            </a:extLst>
          </p:cNvPr>
          <p:cNvSpPr/>
          <p:nvPr/>
        </p:nvSpPr>
        <p:spPr>
          <a:xfrm>
            <a:off x="5144568" y="4277435"/>
            <a:ext cx="349147" cy="228600"/>
          </a:xfrm>
          <a:prstGeom prst="rightArrow">
            <a:avLst/>
          </a:prstGeom>
          <a:solidFill>
            <a:srgbClr val="0002FA"/>
          </a:solidFill>
          <a:ln>
            <a:solidFill>
              <a:srgbClr val="000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6" name="Rectangle 25">
            <a:extLst>
              <a:ext uri="{FF2B5EF4-FFF2-40B4-BE49-F238E27FC236}">
                <a16:creationId xmlns="" xmlns:a16="http://schemas.microsoft.com/office/drawing/2014/main" id="{99356E65-0F33-471C-88EA-99DDC1539FBD}"/>
              </a:ext>
            </a:extLst>
          </p:cNvPr>
          <p:cNvSpPr/>
          <p:nvPr/>
        </p:nvSpPr>
        <p:spPr>
          <a:xfrm>
            <a:off x="5472479" y="4951420"/>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Pemberantasan vector penyakit berbasis lingkungan </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serta pelaksanaan kegiatan analisis dampak kesehatan lingkungan. </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7" name="Arrow: Right 26">
            <a:extLst>
              <a:ext uri="{FF2B5EF4-FFF2-40B4-BE49-F238E27FC236}">
                <a16:creationId xmlns="" xmlns:a16="http://schemas.microsoft.com/office/drawing/2014/main" id="{5D87204B-D886-49DB-9546-2821BF5EA343}"/>
              </a:ext>
            </a:extLst>
          </p:cNvPr>
          <p:cNvSpPr/>
          <p:nvPr/>
        </p:nvSpPr>
        <p:spPr>
          <a:xfrm>
            <a:off x="5123332" y="5228102"/>
            <a:ext cx="349147" cy="2286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8" name="Rectangle 27">
            <a:extLst>
              <a:ext uri="{FF2B5EF4-FFF2-40B4-BE49-F238E27FC236}">
                <a16:creationId xmlns="" xmlns:a16="http://schemas.microsoft.com/office/drawing/2014/main" id="{539218ED-B5A7-4AB6-8F11-449F957CF2DD}"/>
              </a:ext>
            </a:extLst>
          </p:cNvPr>
          <p:cNvSpPr/>
          <p:nvPr/>
        </p:nvSpPr>
        <p:spPr>
          <a:xfrm>
            <a:off x="5472479" y="5858470"/>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1800" b="0" i="0" u="sng"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Promosi kesehatan masyarakat, pembinaan kemitraan </a:t>
            </a:r>
            <a:r>
              <a:rPr kumimoji="0" lang="fi-FI"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dan peran serta masyarakat dalam upaya promosi kesehatan</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9" name="Arrow: Right 28">
            <a:extLst>
              <a:ext uri="{FF2B5EF4-FFF2-40B4-BE49-F238E27FC236}">
                <a16:creationId xmlns="" xmlns:a16="http://schemas.microsoft.com/office/drawing/2014/main" id="{EFB6DA66-0F76-4692-A1E9-DDDCEFFADA38}"/>
              </a:ext>
            </a:extLst>
          </p:cNvPr>
          <p:cNvSpPr/>
          <p:nvPr/>
        </p:nvSpPr>
        <p:spPr>
          <a:xfrm>
            <a:off x="5123332" y="6135152"/>
            <a:ext cx="349147" cy="228600"/>
          </a:xfrm>
          <a:prstGeom prst="rightArrow">
            <a:avLst/>
          </a:prstGeom>
          <a:solidFill>
            <a:srgbClr val="0002FA"/>
          </a:solidFill>
          <a:ln>
            <a:solidFill>
              <a:srgbClr val="000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206272840"/>
      </p:ext>
    </p:extLst>
  </p:cSld>
  <p:clrMapOvr>
    <a:masterClrMapping/>
  </p:clrMapOvr>
  <p:transition spd="slow">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7" name="AutoShape 2">
            <a:extLst>
              <a:ext uri="{FF2B5EF4-FFF2-40B4-BE49-F238E27FC236}">
                <a16:creationId xmlns="" xmlns:a16="http://schemas.microsoft.com/office/drawing/2014/main" id="{C1A82724-B3B8-407B-8399-71EA6D1A75A1}"/>
              </a:ext>
            </a:extLst>
          </p:cNvPr>
          <p:cNvSpPr>
            <a:spLocks noChangeArrowheads="1"/>
          </p:cNvSpPr>
          <p:nvPr/>
        </p:nvSpPr>
        <p:spPr bwMode="auto">
          <a:xfrm>
            <a:off x="437692" y="228600"/>
            <a:ext cx="10575449" cy="838200"/>
          </a:xfrm>
          <a:prstGeom prst="roundRect">
            <a:avLst>
              <a:gd name="adj" fmla="val 16667"/>
            </a:avLst>
          </a:prstGeom>
          <a:solidFill>
            <a:srgbClr val="46352B"/>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Kewenangan</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a:t>
            </a: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Nutrisionis</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a:t>
            </a: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Kesehatan</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Masyarakat</a:t>
            </a:r>
            <a:endParaRPr kumimoji="0" lang="en-US" sz="1600" b="1" i="0" u="none" strike="noStrike" kern="1200" cap="none" spc="0" normalizeH="0" baseline="0" noProof="0" dirty="0">
              <a:ln>
                <a:noFill/>
              </a:ln>
              <a:solidFill>
                <a:prstClr val="white"/>
              </a:solidFill>
              <a:effectLst/>
              <a:uLnTx/>
              <a:uFillTx/>
              <a:latin typeface="Tahoma" pitchFamily="34" charset="0"/>
              <a:ea typeface="+mn-ea"/>
              <a:cs typeface="Arial" pitchFamily="34" charset="0"/>
            </a:endParaRPr>
          </a:p>
        </p:txBody>
      </p:sp>
      <p:sp>
        <p:nvSpPr>
          <p:cNvPr id="2" name="Rectangle 1">
            <a:extLst>
              <a:ext uri="{FF2B5EF4-FFF2-40B4-BE49-F238E27FC236}">
                <a16:creationId xmlns="" xmlns:a16="http://schemas.microsoft.com/office/drawing/2014/main" id="{495FC529-1C17-4D7A-B2D5-614F28FD43AF}"/>
              </a:ext>
            </a:extLst>
          </p:cNvPr>
          <p:cNvSpPr/>
          <p:nvPr/>
        </p:nvSpPr>
        <p:spPr>
          <a:xfrm>
            <a:off x="0" y="2286000"/>
            <a:ext cx="9144000" cy="2895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4" name="Picture 3">
            <a:extLst>
              <a:ext uri="{FF2B5EF4-FFF2-40B4-BE49-F238E27FC236}">
                <a16:creationId xmlns="" xmlns:a16="http://schemas.microsoft.com/office/drawing/2014/main" id="{E6C65406-1448-495D-AFEA-3AF095DA0AC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81962" y="1904999"/>
            <a:ext cx="3348038" cy="3393079"/>
          </a:xfrm>
          <a:prstGeom prst="rect">
            <a:avLst/>
          </a:prstGeom>
        </p:spPr>
      </p:pic>
      <p:sp>
        <p:nvSpPr>
          <p:cNvPr id="5" name="Rectangle 4">
            <a:extLst>
              <a:ext uri="{FF2B5EF4-FFF2-40B4-BE49-F238E27FC236}">
                <a16:creationId xmlns="" xmlns:a16="http://schemas.microsoft.com/office/drawing/2014/main" id="{5D2A8E7D-42D0-4781-9A03-EC6B945B228A}"/>
              </a:ext>
            </a:extLst>
          </p:cNvPr>
          <p:cNvSpPr/>
          <p:nvPr/>
        </p:nvSpPr>
        <p:spPr>
          <a:xfrm>
            <a:off x="1143000" y="2585356"/>
            <a:ext cx="5181600" cy="584775"/>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ookman Old Style" panose="02050604050505020204" pitchFamily="18" charset="0"/>
                <a:ea typeface="+mn-ea"/>
                <a:cs typeface="+mn-cs"/>
              </a:rPr>
              <a:t>Perencana</a:t>
            </a:r>
            <a:r>
              <a:rPr kumimoji="0" lang="en-US" sz="3200" b="0"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 program </a:t>
            </a:r>
            <a:r>
              <a:rPr kumimoji="0" lang="en-US" sz="3200" b="0" i="0" u="none" strike="noStrike" kern="1200" cap="none" spc="0" normalizeH="0" baseline="0" noProof="0" dirty="0" err="1">
                <a:ln>
                  <a:noFill/>
                </a:ln>
                <a:solidFill>
                  <a:srgbClr val="000000"/>
                </a:solidFill>
                <a:effectLst/>
                <a:uLnTx/>
                <a:uFillTx/>
                <a:latin typeface="Bookman Old Style" panose="02050604050505020204" pitchFamily="18" charset="0"/>
                <a:ea typeface="+mn-ea"/>
                <a:cs typeface="+mn-cs"/>
              </a:rPr>
              <a:t>gizi</a:t>
            </a:r>
            <a:r>
              <a:rPr kumimoji="0" lang="en-US" sz="3200" b="0"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 </a:t>
            </a: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 name="Diamond 17">
            <a:extLst>
              <a:ext uri="{FF2B5EF4-FFF2-40B4-BE49-F238E27FC236}">
                <a16:creationId xmlns="" xmlns:a16="http://schemas.microsoft.com/office/drawing/2014/main" id="{5376E898-31FE-4202-A67C-11E812076821}"/>
              </a:ext>
            </a:extLst>
          </p:cNvPr>
          <p:cNvSpPr/>
          <p:nvPr/>
        </p:nvSpPr>
        <p:spPr>
          <a:xfrm>
            <a:off x="64633" y="2485786"/>
            <a:ext cx="849767" cy="794802"/>
          </a:xfrm>
          <a:prstGeom prst="diamond">
            <a:avLst/>
          </a:prstGeom>
          <a:solidFill>
            <a:srgbClr val="0002F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1</a:t>
            </a:r>
            <a:endParaRPr kumimoji="0" lang="en-US" sz="20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Rectangle 18">
            <a:extLst>
              <a:ext uri="{FF2B5EF4-FFF2-40B4-BE49-F238E27FC236}">
                <a16:creationId xmlns="" xmlns:a16="http://schemas.microsoft.com/office/drawing/2014/main" id="{A26B9025-4007-4E0C-8AEF-10AF6C8CBB65}"/>
              </a:ext>
            </a:extLst>
          </p:cNvPr>
          <p:cNvSpPr/>
          <p:nvPr/>
        </p:nvSpPr>
        <p:spPr>
          <a:xfrm>
            <a:off x="1143000" y="3854438"/>
            <a:ext cx="6248400" cy="954107"/>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Pengelola program intervensi gizi di masyarakat </a:t>
            </a:r>
            <a:endParaRPr kumimoji="0" lang="en-US" sz="2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0" name="Diamond 19">
            <a:extLst>
              <a:ext uri="{FF2B5EF4-FFF2-40B4-BE49-F238E27FC236}">
                <a16:creationId xmlns="" xmlns:a16="http://schemas.microsoft.com/office/drawing/2014/main" id="{CC71C8F9-9BB7-424B-9E7D-518F777227F0}"/>
              </a:ext>
            </a:extLst>
          </p:cNvPr>
          <p:cNvSpPr/>
          <p:nvPr/>
        </p:nvSpPr>
        <p:spPr>
          <a:xfrm>
            <a:off x="70076" y="3890633"/>
            <a:ext cx="849767" cy="794802"/>
          </a:xfrm>
          <a:prstGeom prst="diamond">
            <a:avLst/>
          </a:prstGeom>
          <a:solidFill>
            <a:srgbClr val="0002F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2</a:t>
            </a:r>
            <a:endParaRPr kumimoji="0" lang="en-US" sz="2000" b="1"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4178166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4032795-149B-4003-A1A2-F143F2369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0"/>
            <a:ext cx="11125200" cy="6858000"/>
          </a:xfrm>
          <a:prstGeom prst="rect">
            <a:avLst/>
          </a:prstGeom>
        </p:spPr>
      </p:pic>
      <p:sp>
        <p:nvSpPr>
          <p:cNvPr id="4" name="Rectangle 3">
            <a:extLst>
              <a:ext uri="{FF2B5EF4-FFF2-40B4-BE49-F238E27FC236}">
                <a16:creationId xmlns="" xmlns:a16="http://schemas.microsoft.com/office/drawing/2014/main" id="{9278E8CA-430E-49B1-B2DD-E4F33526AED9}"/>
              </a:ext>
            </a:extLst>
          </p:cNvPr>
          <p:cNvSpPr/>
          <p:nvPr/>
        </p:nvSpPr>
        <p:spPr>
          <a:xfrm>
            <a:off x="1371600" y="2666999"/>
            <a:ext cx="10820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1126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513" t="6348" r="17463" b="17424"/>
          <a:stretch/>
        </p:blipFill>
        <p:spPr bwMode="auto">
          <a:xfrm>
            <a:off x="9070626" y="457199"/>
            <a:ext cx="2968974"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468513" y="2971800"/>
            <a:ext cx="4495800" cy="1066800"/>
          </a:xfrm>
        </p:spPr>
        <p:txBody>
          <a:bodyPr>
            <a:normAutofit/>
          </a:bodyPr>
          <a:lstStyle/>
          <a:p>
            <a:pPr marL="0" indent="0" algn="ctr">
              <a:buNone/>
            </a:pPr>
            <a:r>
              <a:rPr lang="en-US" sz="5400" b="1" dirty="0">
                <a:solidFill>
                  <a:srgbClr val="0B299C"/>
                </a:solidFill>
                <a:latin typeface="Constantia" pitchFamily="18" charset="0"/>
              </a:rPr>
              <a:t>TANTANGAN</a:t>
            </a:r>
          </a:p>
        </p:txBody>
      </p:sp>
      <p:sp>
        <p:nvSpPr>
          <p:cNvPr id="8" name="Arrow: Pentagon 7">
            <a:extLst>
              <a:ext uri="{FF2B5EF4-FFF2-40B4-BE49-F238E27FC236}">
                <a16:creationId xmlns="" xmlns:a16="http://schemas.microsoft.com/office/drawing/2014/main" id="{5A8352FA-9421-4AE9-A99F-291439F5CC14}"/>
              </a:ext>
            </a:extLst>
          </p:cNvPr>
          <p:cNvSpPr/>
          <p:nvPr/>
        </p:nvSpPr>
        <p:spPr>
          <a:xfrm>
            <a:off x="152400" y="0"/>
            <a:ext cx="2362200" cy="6858000"/>
          </a:xfrm>
          <a:prstGeom prst="homePlate">
            <a:avLst/>
          </a:prstGeom>
          <a:gradFill flip="none" rotWithShape="1">
            <a:gsLst>
              <a:gs pos="0">
                <a:srgbClr val="7E99F4">
                  <a:shade val="30000"/>
                  <a:satMod val="115000"/>
                </a:srgbClr>
              </a:gs>
              <a:gs pos="50000">
                <a:srgbClr val="7E99F4">
                  <a:shade val="67500"/>
                  <a:satMod val="115000"/>
                </a:srgbClr>
              </a:gs>
              <a:gs pos="100000">
                <a:srgbClr val="7E99F4">
                  <a:shade val="100000"/>
                  <a:satMod val="115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Arrow: Pentagon 1">
            <a:extLst>
              <a:ext uri="{FF2B5EF4-FFF2-40B4-BE49-F238E27FC236}">
                <a16:creationId xmlns="" xmlns:a16="http://schemas.microsoft.com/office/drawing/2014/main" id="{672F918D-0016-4EC6-B2ED-AC1AA61C4EE1}"/>
              </a:ext>
            </a:extLst>
          </p:cNvPr>
          <p:cNvSpPr/>
          <p:nvPr/>
        </p:nvSpPr>
        <p:spPr>
          <a:xfrm>
            <a:off x="0" y="0"/>
            <a:ext cx="2362200" cy="685800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7045" r="61538" b="8546"/>
          <a:stretch/>
        </p:blipFill>
        <p:spPr bwMode="auto">
          <a:xfrm>
            <a:off x="0" y="1893234"/>
            <a:ext cx="1828800" cy="307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39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D4EA4B-CFC3-4033-990C-0F5F6F812340}"/>
              </a:ext>
            </a:extLst>
          </p:cNvPr>
          <p:cNvPicPr>
            <a:picLocks noChangeAspect="1"/>
          </p:cNvPicPr>
          <p:nvPr/>
        </p:nvPicPr>
        <p:blipFill rotWithShape="1">
          <a:blip r:embed="rId2">
            <a:extLst>
              <a:ext uri="{28A0092B-C50C-407E-A947-70E740481C1C}">
                <a14:useLocalDpi xmlns:a14="http://schemas.microsoft.com/office/drawing/2010/main" val="0"/>
              </a:ext>
            </a:extLst>
          </a:blip>
          <a:srcRect l="294" t="-11803" r="-294" b="11803"/>
          <a:stretch/>
        </p:blipFill>
        <p:spPr>
          <a:xfrm flipH="1">
            <a:off x="-35877" y="-990600"/>
            <a:ext cx="12192000" cy="7848599"/>
          </a:xfrm>
          <a:prstGeom prst="rect">
            <a:avLst/>
          </a:prstGeom>
        </p:spPr>
      </p:pic>
      <p:sp>
        <p:nvSpPr>
          <p:cNvPr id="13" name="Title 2">
            <a:extLst>
              <a:ext uri="{FF2B5EF4-FFF2-40B4-BE49-F238E27FC236}">
                <a16:creationId xmlns="" xmlns:a16="http://schemas.microsoft.com/office/drawing/2014/main" id="{CF6F1751-F3EF-40E9-A58B-75A3220BDF82}"/>
              </a:ext>
            </a:extLst>
          </p:cNvPr>
          <p:cNvSpPr>
            <a:spLocks noGrp="1"/>
          </p:cNvSpPr>
          <p:nvPr>
            <p:ph type="title"/>
          </p:nvPr>
        </p:nvSpPr>
        <p:spPr>
          <a:xfrm>
            <a:off x="336178" y="397764"/>
            <a:ext cx="3207454" cy="652272"/>
          </a:xfrm>
          <a:ln w="38100">
            <a:solidFill>
              <a:srgbClr val="FF0000"/>
            </a:solidFill>
          </a:ln>
        </p:spPr>
        <p:txBody>
          <a:bodyPr>
            <a:normAutofit fontScale="90000"/>
          </a:bodyPr>
          <a:lstStyle/>
          <a:p>
            <a:pPr algn="ctr"/>
            <a:r>
              <a:rPr lang="en-US" sz="4000" b="0" spc="0" dirty="0">
                <a:ln>
                  <a:noFill/>
                </a:ln>
                <a:solidFill>
                  <a:schemeClr val="bg1"/>
                </a:solidFill>
                <a:latin typeface="CentSchbkCyrill BT" panose="02040603050705020303" pitchFamily="18" charset="-52"/>
              </a:rPr>
              <a:t>PHC ISSUE</a:t>
            </a:r>
          </a:p>
        </p:txBody>
      </p:sp>
      <p:pic>
        <p:nvPicPr>
          <p:cNvPr id="15" name="Picture 14">
            <a:extLst>
              <a:ext uri="{FF2B5EF4-FFF2-40B4-BE49-F238E27FC236}">
                <a16:creationId xmlns="" xmlns:a16="http://schemas.microsoft.com/office/drawing/2014/main" id="{8C26741E-EE24-4D56-9A75-30D2C50CEF1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4980"/>
          <a:stretch/>
        </p:blipFill>
        <p:spPr>
          <a:xfrm>
            <a:off x="-958156" y="2974412"/>
            <a:ext cx="5112667" cy="2359589"/>
          </a:xfrm>
          <a:prstGeom prst="rect">
            <a:avLst/>
          </a:prstGeom>
        </p:spPr>
      </p:pic>
      <p:sp>
        <p:nvSpPr>
          <p:cNvPr id="16" name="Rectangle 15">
            <a:extLst>
              <a:ext uri="{FF2B5EF4-FFF2-40B4-BE49-F238E27FC236}">
                <a16:creationId xmlns="" xmlns:a16="http://schemas.microsoft.com/office/drawing/2014/main" id="{23D51645-735F-4AFB-81AD-E8BAED5B6BB1}"/>
              </a:ext>
            </a:extLst>
          </p:cNvPr>
          <p:cNvSpPr/>
          <p:nvPr/>
        </p:nvSpPr>
        <p:spPr>
          <a:xfrm>
            <a:off x="597437" y="5219701"/>
            <a:ext cx="2133600" cy="34290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Rectangle 16">
            <a:extLst>
              <a:ext uri="{FF2B5EF4-FFF2-40B4-BE49-F238E27FC236}">
                <a16:creationId xmlns="" xmlns:a16="http://schemas.microsoft.com/office/drawing/2014/main" id="{485D1CAB-FF10-42FF-A378-6107B8D9CE6B}"/>
              </a:ext>
            </a:extLst>
          </p:cNvPr>
          <p:cNvSpPr/>
          <p:nvPr/>
        </p:nvSpPr>
        <p:spPr>
          <a:xfrm rot="16200000">
            <a:off x="2201165" y="4918426"/>
            <a:ext cx="838200" cy="2215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8" name="Rectangle 17">
            <a:extLst>
              <a:ext uri="{FF2B5EF4-FFF2-40B4-BE49-F238E27FC236}">
                <a16:creationId xmlns="" xmlns:a16="http://schemas.microsoft.com/office/drawing/2014/main" id="{75A56EA7-3692-4B17-97C5-7F11695070C1}"/>
              </a:ext>
            </a:extLst>
          </p:cNvPr>
          <p:cNvSpPr/>
          <p:nvPr/>
        </p:nvSpPr>
        <p:spPr>
          <a:xfrm>
            <a:off x="2509490" y="4446594"/>
            <a:ext cx="2126547" cy="27780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0" name="Rectangle 19">
            <a:extLst>
              <a:ext uri="{FF2B5EF4-FFF2-40B4-BE49-F238E27FC236}">
                <a16:creationId xmlns="" xmlns:a16="http://schemas.microsoft.com/office/drawing/2014/main" id="{02F7B9D4-529B-459D-B655-805C4B0B9DB5}"/>
              </a:ext>
            </a:extLst>
          </p:cNvPr>
          <p:cNvSpPr/>
          <p:nvPr/>
        </p:nvSpPr>
        <p:spPr>
          <a:xfrm rot="16200000">
            <a:off x="4113829" y="4202192"/>
            <a:ext cx="838200" cy="2062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1" name="Rectangle 20">
            <a:extLst>
              <a:ext uri="{FF2B5EF4-FFF2-40B4-BE49-F238E27FC236}">
                <a16:creationId xmlns="" xmlns:a16="http://schemas.microsoft.com/office/drawing/2014/main" id="{C31E536B-53C4-4472-B552-6C713CDE627A}"/>
              </a:ext>
            </a:extLst>
          </p:cNvPr>
          <p:cNvSpPr/>
          <p:nvPr/>
        </p:nvSpPr>
        <p:spPr>
          <a:xfrm>
            <a:off x="4429821" y="3769146"/>
            <a:ext cx="2104162" cy="2313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2" name="Rectangle 21">
            <a:extLst>
              <a:ext uri="{FF2B5EF4-FFF2-40B4-BE49-F238E27FC236}">
                <a16:creationId xmlns="" xmlns:a16="http://schemas.microsoft.com/office/drawing/2014/main" id="{C4CBFDC7-BEF9-4E84-AE95-C53509A48BE0}"/>
              </a:ext>
            </a:extLst>
          </p:cNvPr>
          <p:cNvSpPr/>
          <p:nvPr/>
        </p:nvSpPr>
        <p:spPr>
          <a:xfrm rot="16200000">
            <a:off x="6030021" y="3467099"/>
            <a:ext cx="8382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Rectangle 22">
            <a:extLst>
              <a:ext uri="{FF2B5EF4-FFF2-40B4-BE49-F238E27FC236}">
                <a16:creationId xmlns="" xmlns:a16="http://schemas.microsoft.com/office/drawing/2014/main" id="{2BBB142E-4CF2-4866-B46A-F20661DFAB4D}"/>
              </a:ext>
            </a:extLst>
          </p:cNvPr>
          <p:cNvSpPr/>
          <p:nvPr/>
        </p:nvSpPr>
        <p:spPr>
          <a:xfrm>
            <a:off x="6334821" y="3031701"/>
            <a:ext cx="2133600" cy="2448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4" name="Rectangle 23">
            <a:extLst>
              <a:ext uri="{FF2B5EF4-FFF2-40B4-BE49-F238E27FC236}">
                <a16:creationId xmlns="" xmlns:a16="http://schemas.microsoft.com/office/drawing/2014/main" id="{FCBBA5A1-3AE1-45A7-B7D2-A8FFA95AE3FF}"/>
              </a:ext>
            </a:extLst>
          </p:cNvPr>
          <p:cNvSpPr/>
          <p:nvPr/>
        </p:nvSpPr>
        <p:spPr>
          <a:xfrm rot="16200000">
            <a:off x="7935021" y="2743198"/>
            <a:ext cx="8382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5" name="Rectangle 24">
            <a:extLst>
              <a:ext uri="{FF2B5EF4-FFF2-40B4-BE49-F238E27FC236}">
                <a16:creationId xmlns="" xmlns:a16="http://schemas.microsoft.com/office/drawing/2014/main" id="{750B965A-B1B3-4B69-A867-61F0E05FCD43}"/>
              </a:ext>
            </a:extLst>
          </p:cNvPr>
          <p:cNvSpPr/>
          <p:nvPr/>
        </p:nvSpPr>
        <p:spPr>
          <a:xfrm>
            <a:off x="8239820" y="2324097"/>
            <a:ext cx="3450159"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6" name="TextBox 25">
            <a:extLst>
              <a:ext uri="{FF2B5EF4-FFF2-40B4-BE49-F238E27FC236}">
                <a16:creationId xmlns="" xmlns:a16="http://schemas.microsoft.com/office/drawing/2014/main" id="{E3FDE079-4C0F-4521-AF15-E50191373BC4}"/>
              </a:ext>
            </a:extLst>
          </p:cNvPr>
          <p:cNvSpPr txBox="1"/>
          <p:nvPr/>
        </p:nvSpPr>
        <p:spPr>
          <a:xfrm>
            <a:off x="2652836" y="3861819"/>
            <a:ext cx="1456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299C"/>
                </a:solidFill>
                <a:effectLst/>
                <a:uLnTx/>
                <a:uFillTx/>
                <a:latin typeface="Bodoni Bd BT" panose="02070803080706020303" pitchFamily="18" charset="0"/>
                <a:ea typeface="+mn-ea"/>
                <a:cs typeface="+mn-cs"/>
              </a:rPr>
              <a:t>STAFF</a:t>
            </a:r>
          </a:p>
        </p:txBody>
      </p:sp>
      <p:sp>
        <p:nvSpPr>
          <p:cNvPr id="27" name="TextBox 26">
            <a:extLst>
              <a:ext uri="{FF2B5EF4-FFF2-40B4-BE49-F238E27FC236}">
                <a16:creationId xmlns="" xmlns:a16="http://schemas.microsoft.com/office/drawing/2014/main" id="{6EC0CEE6-3F2C-40E7-A800-C9ED2C8B6FBB}"/>
              </a:ext>
            </a:extLst>
          </p:cNvPr>
          <p:cNvSpPr txBox="1"/>
          <p:nvPr/>
        </p:nvSpPr>
        <p:spPr>
          <a:xfrm>
            <a:off x="4083032" y="3115329"/>
            <a:ext cx="21720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299C"/>
                </a:solidFill>
                <a:effectLst/>
                <a:uLnTx/>
                <a:uFillTx/>
                <a:latin typeface="Bodoni Bd BT" panose="02070803080706020303" pitchFamily="18" charset="0"/>
                <a:ea typeface="+mn-ea"/>
                <a:cs typeface="+mn-cs"/>
              </a:rPr>
              <a:t>FINANCIAL</a:t>
            </a:r>
          </a:p>
        </p:txBody>
      </p:sp>
      <p:sp>
        <p:nvSpPr>
          <p:cNvPr id="28" name="TextBox 27">
            <a:extLst>
              <a:ext uri="{FF2B5EF4-FFF2-40B4-BE49-F238E27FC236}">
                <a16:creationId xmlns="" xmlns:a16="http://schemas.microsoft.com/office/drawing/2014/main" id="{BA6ECF19-3A17-42A9-8BD6-0747970E94E8}"/>
              </a:ext>
            </a:extLst>
          </p:cNvPr>
          <p:cNvSpPr txBox="1"/>
          <p:nvPr/>
        </p:nvSpPr>
        <p:spPr>
          <a:xfrm>
            <a:off x="5517779" y="2375131"/>
            <a:ext cx="27979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299C"/>
                </a:solidFill>
                <a:effectLst/>
                <a:uLnTx/>
                <a:uFillTx/>
                <a:latin typeface="Bodoni Bd BT" panose="02070803080706020303" pitchFamily="18" charset="0"/>
                <a:ea typeface="+mn-ea"/>
                <a:cs typeface="+mn-cs"/>
              </a:rPr>
              <a:t>MANAGEMENT</a:t>
            </a:r>
          </a:p>
        </p:txBody>
      </p:sp>
      <p:sp>
        <p:nvSpPr>
          <p:cNvPr id="29" name="TextBox 28">
            <a:extLst>
              <a:ext uri="{FF2B5EF4-FFF2-40B4-BE49-F238E27FC236}">
                <a16:creationId xmlns="" xmlns:a16="http://schemas.microsoft.com/office/drawing/2014/main" id="{D4F22117-CC19-4A4D-A692-8195B6F0B2E0}"/>
              </a:ext>
            </a:extLst>
          </p:cNvPr>
          <p:cNvSpPr txBox="1"/>
          <p:nvPr/>
        </p:nvSpPr>
        <p:spPr>
          <a:xfrm>
            <a:off x="9078235" y="1753658"/>
            <a:ext cx="18988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299C"/>
                </a:solidFill>
                <a:effectLst/>
                <a:uLnTx/>
                <a:uFillTx/>
                <a:latin typeface="Bodoni Bd BT" panose="02070803080706020303" pitchFamily="18" charset="0"/>
                <a:ea typeface="+mn-ea"/>
                <a:cs typeface="+mn-cs"/>
              </a:rPr>
              <a:t>CULTURE</a:t>
            </a:r>
          </a:p>
        </p:txBody>
      </p:sp>
      <p:grpSp>
        <p:nvGrpSpPr>
          <p:cNvPr id="30" name="Group 29">
            <a:extLst>
              <a:ext uri="{FF2B5EF4-FFF2-40B4-BE49-F238E27FC236}">
                <a16:creationId xmlns="" xmlns:a16="http://schemas.microsoft.com/office/drawing/2014/main" id="{2B28E7D8-70E9-4B40-8B12-385D2A76DD24}"/>
              </a:ext>
            </a:extLst>
          </p:cNvPr>
          <p:cNvGrpSpPr/>
          <p:nvPr/>
        </p:nvGrpSpPr>
        <p:grpSpPr>
          <a:xfrm>
            <a:off x="3331244" y="4896291"/>
            <a:ext cx="2133600" cy="2021166"/>
            <a:chOff x="237497" y="3676441"/>
            <a:chExt cx="1974987" cy="2021166"/>
          </a:xfrm>
        </p:grpSpPr>
        <p:sp>
          <p:nvSpPr>
            <p:cNvPr id="31" name="Rectangle 30">
              <a:extLst>
                <a:ext uri="{FF2B5EF4-FFF2-40B4-BE49-F238E27FC236}">
                  <a16:creationId xmlns="" xmlns:a16="http://schemas.microsoft.com/office/drawing/2014/main" id="{FB6DCC53-FD55-4555-A9C7-2A59D79E2F44}"/>
                </a:ext>
              </a:extLst>
            </p:cNvPr>
            <p:cNvSpPr/>
            <p:nvPr/>
          </p:nvSpPr>
          <p:spPr>
            <a:xfrm>
              <a:off x="237497" y="3676441"/>
              <a:ext cx="1974987" cy="2021166"/>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 xmlns:a16="http://schemas.microsoft.com/office/drawing/2014/main" id="{13D22B0E-22A6-4270-B84A-2BDF78C83A93}"/>
                </a:ext>
              </a:extLst>
            </p:cNvPr>
            <p:cNvSpPr txBox="1"/>
            <p:nvPr/>
          </p:nvSpPr>
          <p:spPr>
            <a:xfrm>
              <a:off x="237497" y="3676441"/>
              <a:ext cx="1974987" cy="20211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1D3641"/>
                  </a:solidFill>
                  <a:effectLst/>
                  <a:uLnTx/>
                  <a:uFillTx/>
                  <a:latin typeface="Tw Cen MT"/>
                  <a:ea typeface="+mn-ea"/>
                  <a:cs typeface="+mn-cs"/>
                </a:rPr>
                <a:t>1) Recruitment health workforce.; Moratorium </a:t>
              </a: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1D3641"/>
                  </a:solidFill>
                  <a:effectLst/>
                  <a:uLnTx/>
                  <a:uFillTx/>
                  <a:latin typeface="Tw Cen MT"/>
                  <a:ea typeface="+mn-ea"/>
                  <a:cs typeface="+mn-cs"/>
                </a:rPr>
                <a:t>2) Competence of staff  ; nurturing</a:t>
              </a:r>
            </a:p>
          </p:txBody>
        </p:sp>
      </p:grpSp>
      <p:grpSp>
        <p:nvGrpSpPr>
          <p:cNvPr id="33" name="Group 32">
            <a:extLst>
              <a:ext uri="{FF2B5EF4-FFF2-40B4-BE49-F238E27FC236}">
                <a16:creationId xmlns="" xmlns:a16="http://schemas.microsoft.com/office/drawing/2014/main" id="{ACD97D01-1659-4BB7-B492-1EBBC7AC1F28}"/>
              </a:ext>
            </a:extLst>
          </p:cNvPr>
          <p:cNvGrpSpPr/>
          <p:nvPr/>
        </p:nvGrpSpPr>
        <p:grpSpPr>
          <a:xfrm>
            <a:off x="4792620" y="4058715"/>
            <a:ext cx="1974987" cy="1731191"/>
            <a:chOff x="2638717" y="2940965"/>
            <a:chExt cx="1974987" cy="1731191"/>
          </a:xfrm>
        </p:grpSpPr>
        <p:sp>
          <p:nvSpPr>
            <p:cNvPr id="34" name="Rectangle 33">
              <a:extLst>
                <a:ext uri="{FF2B5EF4-FFF2-40B4-BE49-F238E27FC236}">
                  <a16:creationId xmlns="" xmlns:a16="http://schemas.microsoft.com/office/drawing/2014/main" id="{A58C42B3-77BA-48D4-9208-DDEB47011A38}"/>
                </a:ext>
              </a:extLst>
            </p:cNvPr>
            <p:cNvSpPr/>
            <p:nvPr/>
          </p:nvSpPr>
          <p:spPr>
            <a:xfrm>
              <a:off x="2638717" y="2940965"/>
              <a:ext cx="1974987" cy="173119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5" name="TextBox 34">
              <a:extLst>
                <a:ext uri="{FF2B5EF4-FFF2-40B4-BE49-F238E27FC236}">
                  <a16:creationId xmlns="" xmlns:a16="http://schemas.microsoft.com/office/drawing/2014/main" id="{7B95FC7D-33AB-4993-8A58-72367C12AA82}"/>
                </a:ext>
              </a:extLst>
            </p:cNvPr>
            <p:cNvSpPr txBox="1"/>
            <p:nvPr/>
          </p:nvSpPr>
          <p:spPr>
            <a:xfrm>
              <a:off x="2638717" y="2940965"/>
              <a:ext cx="1974987" cy="17311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1D3641"/>
                  </a:solidFill>
                  <a:effectLst/>
                  <a:uLnTx/>
                  <a:uFillTx/>
                  <a:latin typeface="Constantia" pitchFamily="18" charset="0"/>
                  <a:ea typeface="+mn-ea"/>
                  <a:cs typeface="+mn-cs"/>
                </a:rPr>
                <a:t>Village Budget allocation  to community empower.</a:t>
              </a:r>
              <a:endParaRPr kumimoji="0" lang="en-US" sz="2400" b="0" i="0" u="none" strike="noStrike" kern="1200" cap="none" spc="0" normalizeH="0" baseline="0" noProof="0" dirty="0">
                <a:ln>
                  <a:noFill/>
                </a:ln>
                <a:solidFill>
                  <a:srgbClr val="1D3641"/>
                </a:solidFill>
                <a:effectLst/>
                <a:uLnTx/>
                <a:uFillTx/>
                <a:latin typeface="Tw Cen MT"/>
                <a:ea typeface="+mn-ea"/>
                <a:cs typeface="+mn-cs"/>
              </a:endParaRPr>
            </a:p>
          </p:txBody>
        </p:sp>
      </p:grpSp>
      <p:grpSp>
        <p:nvGrpSpPr>
          <p:cNvPr id="36" name="Group 35">
            <a:extLst>
              <a:ext uri="{FF2B5EF4-FFF2-40B4-BE49-F238E27FC236}">
                <a16:creationId xmlns="" xmlns:a16="http://schemas.microsoft.com/office/drawing/2014/main" id="{BEE5284D-C1D6-4A2E-9B6B-34CAE285401E}"/>
              </a:ext>
            </a:extLst>
          </p:cNvPr>
          <p:cNvGrpSpPr/>
          <p:nvPr/>
        </p:nvGrpSpPr>
        <p:grpSpPr>
          <a:xfrm>
            <a:off x="6598594" y="3334814"/>
            <a:ext cx="1974987" cy="1731191"/>
            <a:chOff x="5056487" y="2342685"/>
            <a:chExt cx="1974987" cy="1731191"/>
          </a:xfrm>
        </p:grpSpPr>
        <p:sp>
          <p:nvSpPr>
            <p:cNvPr id="37" name="Rectangle 36">
              <a:extLst>
                <a:ext uri="{FF2B5EF4-FFF2-40B4-BE49-F238E27FC236}">
                  <a16:creationId xmlns="" xmlns:a16="http://schemas.microsoft.com/office/drawing/2014/main" id="{FB9DF6A7-A77C-47EE-8DAA-0A0371C981C8}"/>
                </a:ext>
              </a:extLst>
            </p:cNvPr>
            <p:cNvSpPr/>
            <p:nvPr/>
          </p:nvSpPr>
          <p:spPr>
            <a:xfrm>
              <a:off x="5056487" y="2342685"/>
              <a:ext cx="1974987" cy="173119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8" name="TextBox 37">
              <a:extLst>
                <a:ext uri="{FF2B5EF4-FFF2-40B4-BE49-F238E27FC236}">
                  <a16:creationId xmlns="" xmlns:a16="http://schemas.microsoft.com/office/drawing/2014/main" id="{163DF471-5E96-43F8-95D9-8DEEDF570BF7}"/>
                </a:ext>
              </a:extLst>
            </p:cNvPr>
            <p:cNvSpPr txBox="1"/>
            <p:nvPr/>
          </p:nvSpPr>
          <p:spPr>
            <a:xfrm>
              <a:off x="5056487" y="2342685"/>
              <a:ext cx="1974987" cy="17311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rgbClr val="1D3641"/>
                  </a:solidFill>
                  <a:effectLst/>
                  <a:uLnTx/>
                  <a:uFillTx/>
                  <a:latin typeface="Constantia" pitchFamily="18" charset="0"/>
                  <a:ea typeface="+mn-ea"/>
                  <a:cs typeface="+mn-cs"/>
                </a:rPr>
                <a:t>Public Health focus; curative  vs health promotion; Advocacy</a:t>
              </a:r>
              <a:endParaRPr kumimoji="0" lang="en-US" sz="2100" b="0" i="0" u="none" strike="noStrike" kern="1200" cap="none" spc="0" normalizeH="0" baseline="0" noProof="0" dirty="0">
                <a:ln>
                  <a:noFill/>
                </a:ln>
                <a:solidFill>
                  <a:srgbClr val="1D3641"/>
                </a:solidFill>
                <a:effectLst/>
                <a:uLnTx/>
                <a:uFillTx/>
                <a:latin typeface="Tw Cen MT"/>
                <a:ea typeface="+mn-ea"/>
                <a:cs typeface="+mn-cs"/>
              </a:endParaRPr>
            </a:p>
          </p:txBody>
        </p:sp>
      </p:grpSp>
      <p:grpSp>
        <p:nvGrpSpPr>
          <p:cNvPr id="39" name="Group 38">
            <a:extLst>
              <a:ext uri="{FF2B5EF4-FFF2-40B4-BE49-F238E27FC236}">
                <a16:creationId xmlns="" xmlns:a16="http://schemas.microsoft.com/office/drawing/2014/main" id="{66FC902B-92F7-46A9-9135-176856C6EA01}"/>
              </a:ext>
            </a:extLst>
          </p:cNvPr>
          <p:cNvGrpSpPr/>
          <p:nvPr/>
        </p:nvGrpSpPr>
        <p:grpSpPr>
          <a:xfrm>
            <a:off x="8852226" y="2599916"/>
            <a:ext cx="2350902" cy="1658168"/>
            <a:chOff x="7755218" y="1744405"/>
            <a:chExt cx="1413063" cy="1731191"/>
          </a:xfrm>
        </p:grpSpPr>
        <p:sp>
          <p:nvSpPr>
            <p:cNvPr id="40" name="Rectangle 39">
              <a:extLst>
                <a:ext uri="{FF2B5EF4-FFF2-40B4-BE49-F238E27FC236}">
                  <a16:creationId xmlns="" xmlns:a16="http://schemas.microsoft.com/office/drawing/2014/main" id="{F14A4B8E-9682-41BF-82C5-5A40802E6D4C}"/>
                </a:ext>
              </a:extLst>
            </p:cNvPr>
            <p:cNvSpPr/>
            <p:nvPr/>
          </p:nvSpPr>
          <p:spPr>
            <a:xfrm>
              <a:off x="7755218" y="1744405"/>
              <a:ext cx="1413063" cy="173119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41" name="TextBox 40">
              <a:extLst>
                <a:ext uri="{FF2B5EF4-FFF2-40B4-BE49-F238E27FC236}">
                  <a16:creationId xmlns="" xmlns:a16="http://schemas.microsoft.com/office/drawing/2014/main" id="{6BD02044-59AE-4198-BDE1-EA035E8B4EB5}"/>
                </a:ext>
              </a:extLst>
            </p:cNvPr>
            <p:cNvSpPr txBox="1"/>
            <p:nvPr/>
          </p:nvSpPr>
          <p:spPr>
            <a:xfrm>
              <a:off x="7755218" y="1744405"/>
              <a:ext cx="1413063" cy="17311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1D3641"/>
                  </a:solidFill>
                  <a:effectLst/>
                  <a:uLnTx/>
                  <a:uFillTx/>
                  <a:latin typeface="Constantia" pitchFamily="18" charset="0"/>
                  <a:ea typeface="+mn-ea"/>
                  <a:cs typeface="+mn-cs"/>
                </a:rPr>
                <a:t>Local culture to support reducing IMR and MMR</a:t>
              </a:r>
              <a:endParaRPr kumimoji="0" lang="en-US" sz="2400" b="0" i="0" u="none" strike="noStrike" kern="1200" cap="none" spc="0" normalizeH="0" baseline="0" noProof="0" dirty="0">
                <a:ln>
                  <a:noFill/>
                </a:ln>
                <a:solidFill>
                  <a:srgbClr val="1D3641"/>
                </a:solidFill>
                <a:effectLst/>
                <a:uLnTx/>
                <a:uFillTx/>
                <a:latin typeface="Tw Cen MT"/>
                <a:ea typeface="+mn-ea"/>
                <a:cs typeface="+mn-cs"/>
              </a:endParaRPr>
            </a:p>
          </p:txBody>
        </p:sp>
      </p:grpSp>
      <p:pic>
        <p:nvPicPr>
          <p:cNvPr id="43" name="Picture 42">
            <a:extLst>
              <a:ext uri="{FF2B5EF4-FFF2-40B4-BE49-F238E27FC236}">
                <a16:creationId xmlns="" xmlns:a16="http://schemas.microsoft.com/office/drawing/2014/main" id="{15061B97-6A56-4273-99C5-9ECF31FC0F5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05330" y="255471"/>
            <a:ext cx="2017799" cy="1646750"/>
          </a:xfrm>
          <a:prstGeom prst="rect">
            <a:avLst/>
          </a:prstGeom>
        </p:spPr>
      </p:pic>
    </p:spTree>
    <p:extLst>
      <p:ext uri="{BB962C8B-B14F-4D97-AF65-F5344CB8AC3E}">
        <p14:creationId xmlns:p14="http://schemas.microsoft.com/office/powerpoint/2010/main" val="924354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
              <a:schemeClr val="bg2">
                <a:shade val="35000"/>
                <a:satMod val="250000"/>
              </a:schemeClr>
            </a:gs>
          </a:gsLst>
          <a:path path="circle">
            <a:fillToRect l="15000" t="50000" r="85000" b="60000"/>
          </a:path>
        </a:gradFill>
        <a:effectLst/>
      </p:bgPr>
    </p:bg>
    <p:spTree>
      <p:nvGrpSpPr>
        <p:cNvPr id="1" name=""/>
        <p:cNvGrpSpPr/>
        <p:nvPr/>
      </p:nvGrpSpPr>
      <p:grpSpPr>
        <a:xfrm>
          <a:off x="0" y="0"/>
          <a:ext cx="0" cy="0"/>
          <a:chOff x="0" y="0"/>
          <a:chExt cx="0" cy="0"/>
        </a:xfrm>
      </p:grpSpPr>
      <p:sp>
        <p:nvSpPr>
          <p:cNvPr id="41" name="Arrow: Curved Up 40">
            <a:extLst>
              <a:ext uri="{FF2B5EF4-FFF2-40B4-BE49-F238E27FC236}">
                <a16:creationId xmlns="" xmlns:a16="http://schemas.microsoft.com/office/drawing/2014/main" id="{F7200B27-C97D-450B-8EEB-903547385346}"/>
              </a:ext>
            </a:extLst>
          </p:cNvPr>
          <p:cNvSpPr/>
          <p:nvPr/>
        </p:nvSpPr>
        <p:spPr>
          <a:xfrm rot="6004727">
            <a:off x="8545053" y="3893069"/>
            <a:ext cx="1143000" cy="457200"/>
          </a:xfrm>
          <a:prstGeom prst="curved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9" name="Arrow: Curved Up 38">
            <a:extLst>
              <a:ext uri="{FF2B5EF4-FFF2-40B4-BE49-F238E27FC236}">
                <a16:creationId xmlns="" xmlns:a16="http://schemas.microsoft.com/office/drawing/2014/main" id="{9BA1B8CA-9E46-441F-A48A-282C928029D3}"/>
              </a:ext>
            </a:extLst>
          </p:cNvPr>
          <p:cNvSpPr/>
          <p:nvPr/>
        </p:nvSpPr>
        <p:spPr>
          <a:xfrm rot="14759083" flipV="1">
            <a:off x="5670935" y="2637704"/>
            <a:ext cx="1143000" cy="510667"/>
          </a:xfrm>
          <a:prstGeom prst="curved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6" name="Arrow: Curved Up 35">
            <a:extLst>
              <a:ext uri="{FF2B5EF4-FFF2-40B4-BE49-F238E27FC236}">
                <a16:creationId xmlns="" xmlns:a16="http://schemas.microsoft.com/office/drawing/2014/main" id="{BACB4C71-F1DC-43BE-9CFC-A2F93705FC60}"/>
              </a:ext>
            </a:extLst>
          </p:cNvPr>
          <p:cNvSpPr/>
          <p:nvPr/>
        </p:nvSpPr>
        <p:spPr>
          <a:xfrm rot="17601509">
            <a:off x="2099598" y="2642253"/>
            <a:ext cx="1143000" cy="457200"/>
          </a:xfrm>
          <a:prstGeom prst="curved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nvGrpSpPr>
          <p:cNvPr id="31" name="Group 30">
            <a:extLst>
              <a:ext uri="{FF2B5EF4-FFF2-40B4-BE49-F238E27FC236}">
                <a16:creationId xmlns="" xmlns:a16="http://schemas.microsoft.com/office/drawing/2014/main" id="{366B06EB-96DF-4FEF-9282-AD116F95DBB3}"/>
              </a:ext>
            </a:extLst>
          </p:cNvPr>
          <p:cNvGrpSpPr/>
          <p:nvPr/>
        </p:nvGrpSpPr>
        <p:grpSpPr>
          <a:xfrm>
            <a:off x="488163" y="2631141"/>
            <a:ext cx="10812264" cy="1752600"/>
            <a:chOff x="723900" y="2286000"/>
            <a:chExt cx="10812264" cy="1752600"/>
          </a:xfrm>
        </p:grpSpPr>
        <p:sp>
          <p:nvSpPr>
            <p:cNvPr id="8" name="Oval 7">
              <a:extLst>
                <a:ext uri="{FF2B5EF4-FFF2-40B4-BE49-F238E27FC236}">
                  <a16:creationId xmlns="" xmlns:a16="http://schemas.microsoft.com/office/drawing/2014/main" id="{DF79A457-8279-4B4E-B300-358684EC50FD}"/>
                </a:ext>
              </a:extLst>
            </p:cNvPr>
            <p:cNvSpPr/>
            <p:nvPr/>
          </p:nvSpPr>
          <p:spPr>
            <a:xfrm>
              <a:off x="838200" y="2438400"/>
              <a:ext cx="1600200" cy="1447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S</a:t>
              </a:r>
            </a:p>
          </p:txBody>
        </p:sp>
        <p:sp>
          <p:nvSpPr>
            <p:cNvPr id="10" name="Oval 9">
              <a:extLst>
                <a:ext uri="{FF2B5EF4-FFF2-40B4-BE49-F238E27FC236}">
                  <a16:creationId xmlns="" xmlns:a16="http://schemas.microsoft.com/office/drawing/2014/main" id="{4D66735E-E6C8-4938-8B79-39C022BAF0AB}"/>
                </a:ext>
              </a:extLst>
            </p:cNvPr>
            <p:cNvSpPr/>
            <p:nvPr/>
          </p:nvSpPr>
          <p:spPr>
            <a:xfrm>
              <a:off x="3810000" y="2438400"/>
              <a:ext cx="1600200" cy="1447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W</a:t>
              </a:r>
            </a:p>
          </p:txBody>
        </p:sp>
        <p:sp>
          <p:nvSpPr>
            <p:cNvPr id="23" name="Oval 22">
              <a:extLst>
                <a:ext uri="{FF2B5EF4-FFF2-40B4-BE49-F238E27FC236}">
                  <a16:creationId xmlns="" xmlns:a16="http://schemas.microsoft.com/office/drawing/2014/main" id="{0B6B1F91-BE6C-48F6-909B-23C6ACDABBA5}"/>
                </a:ext>
              </a:extLst>
            </p:cNvPr>
            <p:cNvSpPr/>
            <p:nvPr/>
          </p:nvSpPr>
          <p:spPr>
            <a:xfrm>
              <a:off x="6849864" y="2442029"/>
              <a:ext cx="1600200" cy="1447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O</a:t>
              </a:r>
            </a:p>
          </p:txBody>
        </p:sp>
        <p:sp>
          <p:nvSpPr>
            <p:cNvPr id="24" name="Oval 23">
              <a:extLst>
                <a:ext uri="{FF2B5EF4-FFF2-40B4-BE49-F238E27FC236}">
                  <a16:creationId xmlns="" xmlns:a16="http://schemas.microsoft.com/office/drawing/2014/main" id="{EA8DC7DD-F7F1-4EF2-A671-8623AD4FD0BD}"/>
                </a:ext>
              </a:extLst>
            </p:cNvPr>
            <p:cNvSpPr/>
            <p:nvPr/>
          </p:nvSpPr>
          <p:spPr>
            <a:xfrm>
              <a:off x="9821664" y="2442029"/>
              <a:ext cx="1600200" cy="1447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T</a:t>
              </a:r>
            </a:p>
          </p:txBody>
        </p:sp>
        <p:sp>
          <p:nvSpPr>
            <p:cNvPr id="27" name="Circle: Hollow 26">
              <a:extLst>
                <a:ext uri="{FF2B5EF4-FFF2-40B4-BE49-F238E27FC236}">
                  <a16:creationId xmlns="" xmlns:a16="http://schemas.microsoft.com/office/drawing/2014/main" id="{C8A01F29-AD5F-4D04-95AA-3AF285DD9942}"/>
                </a:ext>
              </a:extLst>
            </p:cNvPr>
            <p:cNvSpPr/>
            <p:nvPr/>
          </p:nvSpPr>
          <p:spPr>
            <a:xfrm>
              <a:off x="723900" y="2286000"/>
              <a:ext cx="1828800" cy="1752600"/>
            </a:xfrm>
            <a:prstGeom prst="donut">
              <a:avLst>
                <a:gd name="adj" fmla="val 5945"/>
              </a:avLst>
            </a:prstGeom>
            <a:solidFill>
              <a:srgbClr val="FAAB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8" name="Circle: Hollow 27">
              <a:extLst>
                <a:ext uri="{FF2B5EF4-FFF2-40B4-BE49-F238E27FC236}">
                  <a16:creationId xmlns="" xmlns:a16="http://schemas.microsoft.com/office/drawing/2014/main" id="{44B685FB-8266-46DB-AC54-AB41A53E5ECF}"/>
                </a:ext>
              </a:extLst>
            </p:cNvPr>
            <p:cNvSpPr/>
            <p:nvPr/>
          </p:nvSpPr>
          <p:spPr>
            <a:xfrm>
              <a:off x="3695700" y="2286000"/>
              <a:ext cx="1828800" cy="1752600"/>
            </a:xfrm>
            <a:prstGeom prst="donut">
              <a:avLst>
                <a:gd name="adj" fmla="val 5945"/>
              </a:avLst>
            </a:prstGeom>
            <a:solidFill>
              <a:srgbClr val="FAAB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9" name="Circle: Hollow 28">
              <a:extLst>
                <a:ext uri="{FF2B5EF4-FFF2-40B4-BE49-F238E27FC236}">
                  <a16:creationId xmlns="" xmlns:a16="http://schemas.microsoft.com/office/drawing/2014/main" id="{E1F59F43-C4C9-4E8F-921E-5C6F4DC49893}"/>
                </a:ext>
              </a:extLst>
            </p:cNvPr>
            <p:cNvSpPr/>
            <p:nvPr/>
          </p:nvSpPr>
          <p:spPr>
            <a:xfrm>
              <a:off x="6735564" y="2286000"/>
              <a:ext cx="1828800" cy="1752600"/>
            </a:xfrm>
            <a:prstGeom prst="donut">
              <a:avLst>
                <a:gd name="adj" fmla="val 5945"/>
              </a:avLst>
            </a:prstGeom>
            <a:solidFill>
              <a:srgbClr val="FAAB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0" name="Circle: Hollow 29">
              <a:extLst>
                <a:ext uri="{FF2B5EF4-FFF2-40B4-BE49-F238E27FC236}">
                  <a16:creationId xmlns="" xmlns:a16="http://schemas.microsoft.com/office/drawing/2014/main" id="{3DD46F94-AFE5-4173-8951-344194B657E2}"/>
                </a:ext>
              </a:extLst>
            </p:cNvPr>
            <p:cNvSpPr/>
            <p:nvPr/>
          </p:nvSpPr>
          <p:spPr>
            <a:xfrm>
              <a:off x="9707364" y="2286000"/>
              <a:ext cx="1828800" cy="1752600"/>
            </a:xfrm>
            <a:prstGeom prst="donut">
              <a:avLst>
                <a:gd name="adj" fmla="val 5945"/>
              </a:avLst>
            </a:prstGeom>
            <a:solidFill>
              <a:srgbClr val="FAAB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33" name="Title 1">
            <a:extLst>
              <a:ext uri="{FF2B5EF4-FFF2-40B4-BE49-F238E27FC236}">
                <a16:creationId xmlns="" xmlns:a16="http://schemas.microsoft.com/office/drawing/2014/main" id="{3734A510-1027-443D-AB3A-E4562D95EFE9}"/>
              </a:ext>
            </a:extLst>
          </p:cNvPr>
          <p:cNvSpPr>
            <a:spLocks noGrp="1"/>
          </p:cNvSpPr>
          <p:nvPr>
            <p:ph type="title"/>
          </p:nvPr>
        </p:nvSpPr>
        <p:spPr>
          <a:xfrm>
            <a:off x="5410201" y="0"/>
            <a:ext cx="6248399" cy="650875"/>
          </a:xfrm>
          <a:solidFill>
            <a:srgbClr val="6716AA"/>
          </a:solidFill>
        </p:spPr>
        <p:style>
          <a:lnRef idx="3">
            <a:schemeClr val="lt1"/>
          </a:lnRef>
          <a:fillRef idx="1">
            <a:schemeClr val="accent1"/>
          </a:fillRef>
          <a:effectRef idx="1">
            <a:schemeClr val="accent1"/>
          </a:effectRef>
          <a:fontRef idx="minor">
            <a:schemeClr val="lt1"/>
          </a:fontRef>
        </p:style>
        <p:txBody>
          <a:bodyPr>
            <a:normAutofit fontScale="90000"/>
          </a:bodyPr>
          <a:lstStyle/>
          <a:p>
            <a:pPr algn="ctr">
              <a:defRPr/>
            </a:pPr>
            <a:r>
              <a:rPr lang="en-US" dirty="0"/>
              <a:t>SWOT PHC IN SERVICES DELIVERY</a:t>
            </a:r>
          </a:p>
        </p:txBody>
      </p:sp>
      <p:sp>
        <p:nvSpPr>
          <p:cNvPr id="35" name="Rectangle 3">
            <a:extLst>
              <a:ext uri="{FF2B5EF4-FFF2-40B4-BE49-F238E27FC236}">
                <a16:creationId xmlns="" xmlns:a16="http://schemas.microsoft.com/office/drawing/2014/main" id="{E3E3C358-BE21-46D5-8B23-7C772E07B88E}"/>
              </a:ext>
            </a:extLst>
          </p:cNvPr>
          <p:cNvSpPr txBox="1">
            <a:spLocks noChangeArrowheads="1"/>
          </p:cNvSpPr>
          <p:nvPr/>
        </p:nvSpPr>
        <p:spPr>
          <a:xfrm>
            <a:off x="270891" y="155575"/>
            <a:ext cx="3390777" cy="2473325"/>
          </a:xfrm>
          <a:prstGeom prst="rect">
            <a:avLst/>
          </a:prstGeom>
          <a:noFill/>
          <a:effectLst/>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Health workforce available; </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Cadre per village</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Available of Disease control guideline</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Many program to support Public health</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Financial support</a:t>
            </a:r>
          </a:p>
        </p:txBody>
      </p:sp>
      <p:sp>
        <p:nvSpPr>
          <p:cNvPr id="37" name="Arrow: Curved Up 36">
            <a:extLst>
              <a:ext uri="{FF2B5EF4-FFF2-40B4-BE49-F238E27FC236}">
                <a16:creationId xmlns="" xmlns:a16="http://schemas.microsoft.com/office/drawing/2014/main" id="{285B7D10-71C0-4DD3-9ADE-6DD79B7F0418}"/>
              </a:ext>
            </a:extLst>
          </p:cNvPr>
          <p:cNvSpPr/>
          <p:nvPr/>
        </p:nvSpPr>
        <p:spPr>
          <a:xfrm rot="6004727">
            <a:off x="2637636" y="4029616"/>
            <a:ext cx="1143000" cy="457200"/>
          </a:xfrm>
          <a:prstGeom prst="curved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8" name="Rectangle 3">
            <a:extLst>
              <a:ext uri="{FF2B5EF4-FFF2-40B4-BE49-F238E27FC236}">
                <a16:creationId xmlns="" xmlns:a16="http://schemas.microsoft.com/office/drawing/2014/main" id="{E8ACFDD4-1FD8-460B-9E72-91CEB9E5F560}"/>
              </a:ext>
            </a:extLst>
          </p:cNvPr>
          <p:cNvSpPr txBox="1">
            <a:spLocks noChangeArrowheads="1"/>
          </p:cNvSpPr>
          <p:nvPr/>
        </p:nvSpPr>
        <p:spPr>
          <a:xfrm>
            <a:off x="3427309" y="4299427"/>
            <a:ext cx="3390777" cy="2177574"/>
          </a:xfrm>
          <a:prstGeom prst="rect">
            <a:avLst/>
          </a:prstGeom>
          <a:noFill/>
          <a:effectLst/>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Less Knowledge and concern population (-)</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Less </a:t>
            </a:r>
            <a:r>
              <a:rPr kumimoji="0" lang="en-US" sz="2000" b="0" i="0" u="none" strike="noStrike" kern="1200" cap="none" spc="0" normalizeH="0" baseline="0" noProof="0" dirty="0" err="1">
                <a:ln>
                  <a:noFill/>
                </a:ln>
                <a:solidFill>
                  <a:prstClr val="white"/>
                </a:solidFill>
                <a:effectLst/>
                <a:uLnTx/>
                <a:uFillTx/>
                <a:latin typeface="Tw Cen MT"/>
                <a:ea typeface="+mn-ea"/>
                <a:cs typeface="+mn-cs"/>
              </a:rPr>
              <a:t>optimalization</a:t>
            </a:r>
            <a:r>
              <a:rPr kumimoji="0" lang="en-US" sz="2000" b="0" i="0" u="none" strike="noStrike" kern="1200" cap="none" spc="0" normalizeH="0" baseline="0" noProof="0" dirty="0">
                <a:ln>
                  <a:noFill/>
                </a:ln>
                <a:solidFill>
                  <a:prstClr val="white"/>
                </a:solidFill>
                <a:effectLst/>
                <a:uLnTx/>
                <a:uFillTx/>
                <a:latin typeface="Tw Cen MT"/>
                <a:ea typeface="+mn-ea"/>
                <a:cs typeface="+mn-cs"/>
              </a:rPr>
              <a:t> Program.</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Health Workforce distribution</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Less supporting infrastructure</a:t>
            </a:r>
          </a:p>
        </p:txBody>
      </p:sp>
      <p:sp>
        <p:nvSpPr>
          <p:cNvPr id="40" name="Rectangle 3">
            <a:extLst>
              <a:ext uri="{FF2B5EF4-FFF2-40B4-BE49-F238E27FC236}">
                <a16:creationId xmlns="" xmlns:a16="http://schemas.microsoft.com/office/drawing/2014/main" id="{80A8B500-C497-46C2-93EA-AE57142C1D86}"/>
              </a:ext>
            </a:extLst>
          </p:cNvPr>
          <p:cNvSpPr txBox="1">
            <a:spLocks noChangeArrowheads="1"/>
          </p:cNvSpPr>
          <p:nvPr/>
        </p:nvSpPr>
        <p:spPr>
          <a:xfrm>
            <a:off x="6225405" y="746579"/>
            <a:ext cx="3390777" cy="2177574"/>
          </a:xfrm>
          <a:prstGeom prst="rect">
            <a:avLst/>
          </a:prstGeom>
          <a:noFill/>
          <a:effectLst/>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Decentralization </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Local govt supporting.</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Networking and stakeholders.</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Financial supporting village.</a:t>
            </a:r>
          </a:p>
        </p:txBody>
      </p:sp>
      <p:sp>
        <p:nvSpPr>
          <p:cNvPr id="42" name="Rectangle 3">
            <a:extLst>
              <a:ext uri="{FF2B5EF4-FFF2-40B4-BE49-F238E27FC236}">
                <a16:creationId xmlns="" xmlns:a16="http://schemas.microsoft.com/office/drawing/2014/main" id="{27DF61C9-233A-43E9-998A-5CB4C7CE8AB2}"/>
              </a:ext>
            </a:extLst>
          </p:cNvPr>
          <p:cNvSpPr txBox="1">
            <a:spLocks noChangeArrowheads="1"/>
          </p:cNvSpPr>
          <p:nvPr/>
        </p:nvSpPr>
        <p:spPr>
          <a:xfrm>
            <a:off x="9210817" y="4403273"/>
            <a:ext cx="2607613" cy="2177574"/>
          </a:xfrm>
          <a:prstGeom prst="rect">
            <a:avLst/>
          </a:prstGeom>
          <a:noFill/>
          <a:effectLst/>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Local cultural; early marriage, decision base on family structure</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Tw Cen MT"/>
                <a:ea typeface="+mn-ea"/>
                <a:cs typeface="+mn-cs"/>
              </a:rPr>
              <a:t>Instability policy</a:t>
            </a:r>
          </a:p>
        </p:txBody>
      </p:sp>
    </p:spTree>
    <p:extLst>
      <p:ext uri="{BB962C8B-B14F-4D97-AF65-F5344CB8AC3E}">
        <p14:creationId xmlns:p14="http://schemas.microsoft.com/office/powerpoint/2010/main" val="506130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100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
                                            <p:txEl>
                                              <p:pRg st="0" end="0"/>
                                            </p:txEl>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 calcmode="lin" valueType="num">
                                      <p:cBhvr>
                                        <p:cTn id="13" dur="1000" fill="hold"/>
                                        <p:tgtEl>
                                          <p:spTgt spid="35">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35">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5">
                                            <p:txEl>
                                              <p:pRg st="1" end="1"/>
                                            </p:txEl>
                                          </p:spTgt>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anim calcmode="lin" valueType="num">
                                      <p:cBhvr>
                                        <p:cTn id="19" dur="1000" fill="hold"/>
                                        <p:tgtEl>
                                          <p:spTgt spid="35">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3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5">
                                            <p:txEl>
                                              <p:pRg st="2" end="2"/>
                                            </p:txEl>
                                          </p:spTgt>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anim calcmode="lin" valueType="num">
                                      <p:cBhvr>
                                        <p:cTn id="25" dur="1000" fill="hold"/>
                                        <p:tgtEl>
                                          <p:spTgt spid="35">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35">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5">
                                            <p:txEl>
                                              <p:pRg st="3" end="3"/>
                                            </p:txEl>
                                          </p:spTgt>
                                        </p:tgtEl>
                                      </p:cBhvr>
                                    </p:animEffect>
                                  </p:childTnLst>
                                </p:cTn>
                              </p:par>
                            </p:childTnLst>
                          </p:cTn>
                        </p:par>
                        <p:par>
                          <p:cTn id="28" fill="hold">
                            <p:stCondLst>
                              <p:cond delay="4000"/>
                            </p:stCondLst>
                            <p:childTnLst>
                              <p:par>
                                <p:cTn id="29" presetID="50" presetClass="entr" presetSubtype="0" decel="100000" fill="hold" grpId="0" nodeType="afterEffect">
                                  <p:stCondLst>
                                    <p:cond delay="0"/>
                                  </p:stCondLst>
                                  <p:childTnLst>
                                    <p:set>
                                      <p:cBhvr>
                                        <p:cTn id="30" dur="1" fill="hold">
                                          <p:stCondLst>
                                            <p:cond delay="0"/>
                                          </p:stCondLst>
                                        </p:cTn>
                                        <p:tgtEl>
                                          <p:spTgt spid="35">
                                            <p:txEl>
                                              <p:pRg st="4" end="4"/>
                                            </p:txEl>
                                          </p:spTgt>
                                        </p:tgtEl>
                                        <p:attrNameLst>
                                          <p:attrName>style.visibility</p:attrName>
                                        </p:attrNameLst>
                                      </p:cBhvr>
                                      <p:to>
                                        <p:strVal val="visible"/>
                                      </p:to>
                                    </p:set>
                                    <p:anim calcmode="lin" valueType="num">
                                      <p:cBhvr>
                                        <p:cTn id="31" dur="1000" fill="hold"/>
                                        <p:tgtEl>
                                          <p:spTgt spid="35">
                                            <p:txEl>
                                              <p:pRg st="4" end="4"/>
                                            </p:txEl>
                                          </p:spTgt>
                                        </p:tgtEl>
                                        <p:attrNameLst>
                                          <p:attrName>ppt_w</p:attrName>
                                        </p:attrNameLst>
                                      </p:cBhvr>
                                      <p:tavLst>
                                        <p:tav tm="0">
                                          <p:val>
                                            <p:strVal val="#ppt_w+.3"/>
                                          </p:val>
                                        </p:tav>
                                        <p:tav tm="100000">
                                          <p:val>
                                            <p:strVal val="#ppt_w"/>
                                          </p:val>
                                        </p:tav>
                                      </p:tavLst>
                                    </p:anim>
                                    <p:anim calcmode="lin" valueType="num">
                                      <p:cBhvr>
                                        <p:cTn id="32" dur="1000" fill="hold"/>
                                        <p:tgtEl>
                                          <p:spTgt spid="35">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5">
                                            <p:txEl>
                                              <p:pRg st="4" end="4"/>
                                            </p:txEl>
                                          </p:spTgt>
                                        </p:tgtEl>
                                      </p:cBhvr>
                                    </p:animEffect>
                                  </p:childTnLst>
                                </p:cTn>
                              </p:par>
                            </p:childTnLst>
                          </p:cTn>
                        </p:par>
                        <p:par>
                          <p:cTn id="34" fill="hold">
                            <p:stCondLst>
                              <p:cond delay="5000"/>
                            </p:stCondLst>
                            <p:childTnLst>
                              <p:par>
                                <p:cTn id="35" presetID="50" presetClass="entr" presetSubtype="0" decel="100000" fill="hold" grpId="0" nodeType="after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 calcmode="lin" valueType="num">
                                      <p:cBhvr>
                                        <p:cTn id="37" dur="1000" fill="hold"/>
                                        <p:tgtEl>
                                          <p:spTgt spid="38">
                                            <p:txEl>
                                              <p:pRg st="0" end="0"/>
                                            </p:txEl>
                                          </p:spTgt>
                                        </p:tgtEl>
                                        <p:attrNameLst>
                                          <p:attrName>ppt_w</p:attrName>
                                        </p:attrNameLst>
                                      </p:cBhvr>
                                      <p:tavLst>
                                        <p:tav tm="0">
                                          <p:val>
                                            <p:strVal val="#ppt_w+.3"/>
                                          </p:val>
                                        </p:tav>
                                        <p:tav tm="100000">
                                          <p:val>
                                            <p:strVal val="#ppt_w"/>
                                          </p:val>
                                        </p:tav>
                                      </p:tavLst>
                                    </p:anim>
                                    <p:anim calcmode="lin" valueType="num">
                                      <p:cBhvr>
                                        <p:cTn id="38" dur="1000" fill="hold"/>
                                        <p:tgtEl>
                                          <p:spTgt spid="3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38">
                                            <p:txEl>
                                              <p:pRg st="0" end="0"/>
                                            </p:txEl>
                                          </p:spTgt>
                                        </p:tgtEl>
                                      </p:cBhvr>
                                    </p:animEffect>
                                  </p:childTnLst>
                                </p:cTn>
                              </p:par>
                            </p:childTnLst>
                          </p:cTn>
                        </p:par>
                        <p:par>
                          <p:cTn id="40" fill="hold">
                            <p:stCondLst>
                              <p:cond delay="6000"/>
                            </p:stCondLst>
                            <p:childTnLst>
                              <p:par>
                                <p:cTn id="41" presetID="50" presetClass="entr" presetSubtype="0" decel="100000" fill="hold" grpId="0" nodeType="afterEffect">
                                  <p:stCondLst>
                                    <p:cond delay="0"/>
                                  </p:stCondLst>
                                  <p:childTnLst>
                                    <p:set>
                                      <p:cBhvr>
                                        <p:cTn id="42" dur="1" fill="hold">
                                          <p:stCondLst>
                                            <p:cond delay="0"/>
                                          </p:stCondLst>
                                        </p:cTn>
                                        <p:tgtEl>
                                          <p:spTgt spid="38">
                                            <p:txEl>
                                              <p:pRg st="1" end="1"/>
                                            </p:txEl>
                                          </p:spTgt>
                                        </p:tgtEl>
                                        <p:attrNameLst>
                                          <p:attrName>style.visibility</p:attrName>
                                        </p:attrNameLst>
                                      </p:cBhvr>
                                      <p:to>
                                        <p:strVal val="visible"/>
                                      </p:to>
                                    </p:set>
                                    <p:anim calcmode="lin" valueType="num">
                                      <p:cBhvr>
                                        <p:cTn id="43" dur="1000" fill="hold"/>
                                        <p:tgtEl>
                                          <p:spTgt spid="38">
                                            <p:txEl>
                                              <p:pRg st="1" end="1"/>
                                            </p:txEl>
                                          </p:spTgt>
                                        </p:tgtEl>
                                        <p:attrNameLst>
                                          <p:attrName>ppt_w</p:attrName>
                                        </p:attrNameLst>
                                      </p:cBhvr>
                                      <p:tavLst>
                                        <p:tav tm="0">
                                          <p:val>
                                            <p:strVal val="#ppt_w+.3"/>
                                          </p:val>
                                        </p:tav>
                                        <p:tav tm="100000">
                                          <p:val>
                                            <p:strVal val="#ppt_w"/>
                                          </p:val>
                                        </p:tav>
                                      </p:tavLst>
                                    </p:anim>
                                    <p:anim calcmode="lin" valueType="num">
                                      <p:cBhvr>
                                        <p:cTn id="44" dur="1000" fill="hold"/>
                                        <p:tgtEl>
                                          <p:spTgt spid="38">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38">
                                            <p:txEl>
                                              <p:pRg st="1" end="1"/>
                                            </p:txEl>
                                          </p:spTgt>
                                        </p:tgtEl>
                                      </p:cBhvr>
                                    </p:animEffect>
                                  </p:childTnLst>
                                </p:cTn>
                              </p:par>
                            </p:childTnLst>
                          </p:cTn>
                        </p:par>
                        <p:par>
                          <p:cTn id="46" fill="hold">
                            <p:stCondLst>
                              <p:cond delay="7000"/>
                            </p:stCondLst>
                            <p:childTnLst>
                              <p:par>
                                <p:cTn id="47" presetID="50" presetClass="entr" presetSubtype="0" decel="100000" fill="hold" grpId="0" nodeType="afterEffect">
                                  <p:stCondLst>
                                    <p:cond delay="0"/>
                                  </p:stCondLst>
                                  <p:childTnLst>
                                    <p:set>
                                      <p:cBhvr>
                                        <p:cTn id="48" dur="1" fill="hold">
                                          <p:stCondLst>
                                            <p:cond delay="0"/>
                                          </p:stCondLst>
                                        </p:cTn>
                                        <p:tgtEl>
                                          <p:spTgt spid="38">
                                            <p:txEl>
                                              <p:pRg st="2" end="2"/>
                                            </p:txEl>
                                          </p:spTgt>
                                        </p:tgtEl>
                                        <p:attrNameLst>
                                          <p:attrName>style.visibility</p:attrName>
                                        </p:attrNameLst>
                                      </p:cBhvr>
                                      <p:to>
                                        <p:strVal val="visible"/>
                                      </p:to>
                                    </p:set>
                                    <p:anim calcmode="lin" valueType="num">
                                      <p:cBhvr>
                                        <p:cTn id="49" dur="1000" fill="hold"/>
                                        <p:tgtEl>
                                          <p:spTgt spid="38">
                                            <p:txEl>
                                              <p:pRg st="2" end="2"/>
                                            </p:txEl>
                                          </p:spTgt>
                                        </p:tgtEl>
                                        <p:attrNameLst>
                                          <p:attrName>ppt_w</p:attrName>
                                        </p:attrNameLst>
                                      </p:cBhvr>
                                      <p:tavLst>
                                        <p:tav tm="0">
                                          <p:val>
                                            <p:strVal val="#ppt_w+.3"/>
                                          </p:val>
                                        </p:tav>
                                        <p:tav tm="100000">
                                          <p:val>
                                            <p:strVal val="#ppt_w"/>
                                          </p:val>
                                        </p:tav>
                                      </p:tavLst>
                                    </p:anim>
                                    <p:anim calcmode="lin" valueType="num">
                                      <p:cBhvr>
                                        <p:cTn id="50" dur="1000" fill="hold"/>
                                        <p:tgtEl>
                                          <p:spTgt spid="38">
                                            <p:txEl>
                                              <p:pRg st="2" end="2"/>
                                            </p:txEl>
                                          </p:spTgt>
                                        </p:tgtEl>
                                        <p:attrNameLst>
                                          <p:attrName>ppt_h</p:attrName>
                                        </p:attrNameLst>
                                      </p:cBhvr>
                                      <p:tavLst>
                                        <p:tav tm="0">
                                          <p:val>
                                            <p:strVal val="#ppt_h"/>
                                          </p:val>
                                        </p:tav>
                                        <p:tav tm="100000">
                                          <p:val>
                                            <p:strVal val="#ppt_h"/>
                                          </p:val>
                                        </p:tav>
                                      </p:tavLst>
                                    </p:anim>
                                    <p:animEffect transition="in" filter="fade">
                                      <p:cBhvr>
                                        <p:cTn id="51" dur="1000"/>
                                        <p:tgtEl>
                                          <p:spTgt spid="38">
                                            <p:txEl>
                                              <p:pRg st="2" end="2"/>
                                            </p:txEl>
                                          </p:spTgt>
                                        </p:tgtEl>
                                      </p:cBhvr>
                                    </p:animEffect>
                                  </p:childTnLst>
                                </p:cTn>
                              </p:par>
                            </p:childTnLst>
                          </p:cTn>
                        </p:par>
                        <p:par>
                          <p:cTn id="52" fill="hold">
                            <p:stCondLst>
                              <p:cond delay="8000"/>
                            </p:stCondLst>
                            <p:childTnLst>
                              <p:par>
                                <p:cTn id="53" presetID="50" presetClass="entr" presetSubtype="0" decel="100000" fill="hold" grpId="0" nodeType="afterEffect">
                                  <p:stCondLst>
                                    <p:cond delay="0"/>
                                  </p:stCondLst>
                                  <p:childTnLst>
                                    <p:set>
                                      <p:cBhvr>
                                        <p:cTn id="54" dur="1" fill="hold">
                                          <p:stCondLst>
                                            <p:cond delay="0"/>
                                          </p:stCondLst>
                                        </p:cTn>
                                        <p:tgtEl>
                                          <p:spTgt spid="38">
                                            <p:txEl>
                                              <p:pRg st="3" end="3"/>
                                            </p:txEl>
                                          </p:spTgt>
                                        </p:tgtEl>
                                        <p:attrNameLst>
                                          <p:attrName>style.visibility</p:attrName>
                                        </p:attrNameLst>
                                      </p:cBhvr>
                                      <p:to>
                                        <p:strVal val="visible"/>
                                      </p:to>
                                    </p:set>
                                    <p:anim calcmode="lin" valueType="num">
                                      <p:cBhvr>
                                        <p:cTn id="55" dur="1000" fill="hold"/>
                                        <p:tgtEl>
                                          <p:spTgt spid="38">
                                            <p:txEl>
                                              <p:pRg st="3" end="3"/>
                                            </p:txEl>
                                          </p:spTgt>
                                        </p:tgtEl>
                                        <p:attrNameLst>
                                          <p:attrName>ppt_w</p:attrName>
                                        </p:attrNameLst>
                                      </p:cBhvr>
                                      <p:tavLst>
                                        <p:tav tm="0">
                                          <p:val>
                                            <p:strVal val="#ppt_w+.3"/>
                                          </p:val>
                                        </p:tav>
                                        <p:tav tm="100000">
                                          <p:val>
                                            <p:strVal val="#ppt_w"/>
                                          </p:val>
                                        </p:tav>
                                      </p:tavLst>
                                    </p:anim>
                                    <p:anim calcmode="lin" valueType="num">
                                      <p:cBhvr>
                                        <p:cTn id="56" dur="1000" fill="hold"/>
                                        <p:tgtEl>
                                          <p:spTgt spid="38">
                                            <p:txEl>
                                              <p:pRg st="3" end="3"/>
                                            </p:txEl>
                                          </p:spTgt>
                                        </p:tgtEl>
                                        <p:attrNameLst>
                                          <p:attrName>ppt_h</p:attrName>
                                        </p:attrNameLst>
                                      </p:cBhvr>
                                      <p:tavLst>
                                        <p:tav tm="0">
                                          <p:val>
                                            <p:strVal val="#ppt_h"/>
                                          </p:val>
                                        </p:tav>
                                        <p:tav tm="100000">
                                          <p:val>
                                            <p:strVal val="#ppt_h"/>
                                          </p:val>
                                        </p:tav>
                                      </p:tavLst>
                                    </p:anim>
                                    <p:animEffect transition="in" filter="fade">
                                      <p:cBhvr>
                                        <p:cTn id="57" dur="1000"/>
                                        <p:tgtEl>
                                          <p:spTgt spid="38">
                                            <p:txEl>
                                              <p:pRg st="3" end="3"/>
                                            </p:txEl>
                                          </p:spTgt>
                                        </p:tgtEl>
                                      </p:cBhvr>
                                    </p:animEffect>
                                  </p:childTnLst>
                                </p:cTn>
                              </p:par>
                            </p:childTnLst>
                          </p:cTn>
                        </p:par>
                        <p:par>
                          <p:cTn id="58" fill="hold">
                            <p:stCondLst>
                              <p:cond delay="9000"/>
                            </p:stCondLst>
                            <p:childTnLst>
                              <p:par>
                                <p:cTn id="59" presetID="50" presetClass="entr" presetSubtype="0" decel="100000" fill="hold" grpId="0" nodeType="afterEffect">
                                  <p:stCondLst>
                                    <p:cond delay="0"/>
                                  </p:stCondLst>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p:cTn id="61" dur="1000" fill="hold"/>
                                        <p:tgtEl>
                                          <p:spTgt spid="40">
                                            <p:txEl>
                                              <p:pRg st="0" end="0"/>
                                            </p:txEl>
                                          </p:spTgt>
                                        </p:tgtEl>
                                        <p:attrNameLst>
                                          <p:attrName>ppt_w</p:attrName>
                                        </p:attrNameLst>
                                      </p:cBhvr>
                                      <p:tavLst>
                                        <p:tav tm="0">
                                          <p:val>
                                            <p:strVal val="#ppt_w+.3"/>
                                          </p:val>
                                        </p:tav>
                                        <p:tav tm="100000">
                                          <p:val>
                                            <p:strVal val="#ppt_w"/>
                                          </p:val>
                                        </p:tav>
                                      </p:tavLst>
                                    </p:anim>
                                    <p:anim calcmode="lin" valueType="num">
                                      <p:cBhvr>
                                        <p:cTn id="62" dur="1000" fill="hold"/>
                                        <p:tgtEl>
                                          <p:spTgt spid="40">
                                            <p:txEl>
                                              <p:pRg st="0" end="0"/>
                                            </p:txEl>
                                          </p:spTgt>
                                        </p:tgtEl>
                                        <p:attrNameLst>
                                          <p:attrName>ppt_h</p:attrName>
                                        </p:attrNameLst>
                                      </p:cBhvr>
                                      <p:tavLst>
                                        <p:tav tm="0">
                                          <p:val>
                                            <p:strVal val="#ppt_h"/>
                                          </p:val>
                                        </p:tav>
                                        <p:tav tm="100000">
                                          <p:val>
                                            <p:strVal val="#ppt_h"/>
                                          </p:val>
                                        </p:tav>
                                      </p:tavLst>
                                    </p:anim>
                                    <p:animEffect transition="in" filter="fade">
                                      <p:cBhvr>
                                        <p:cTn id="63" dur="1000"/>
                                        <p:tgtEl>
                                          <p:spTgt spid="40">
                                            <p:txEl>
                                              <p:pRg st="0" end="0"/>
                                            </p:txEl>
                                          </p:spTgt>
                                        </p:tgtEl>
                                      </p:cBhvr>
                                    </p:animEffect>
                                  </p:childTnLst>
                                </p:cTn>
                              </p:par>
                            </p:childTnLst>
                          </p:cTn>
                        </p:par>
                        <p:par>
                          <p:cTn id="64" fill="hold">
                            <p:stCondLst>
                              <p:cond delay="10000"/>
                            </p:stCondLst>
                            <p:childTnLst>
                              <p:par>
                                <p:cTn id="65" presetID="50" presetClass="entr" presetSubtype="0" decel="100000" fill="hold" grpId="0" nodeType="afterEffect">
                                  <p:stCondLst>
                                    <p:cond delay="0"/>
                                  </p:stCondLst>
                                  <p:childTnLst>
                                    <p:set>
                                      <p:cBhvr>
                                        <p:cTn id="66" dur="1" fill="hold">
                                          <p:stCondLst>
                                            <p:cond delay="0"/>
                                          </p:stCondLst>
                                        </p:cTn>
                                        <p:tgtEl>
                                          <p:spTgt spid="40">
                                            <p:txEl>
                                              <p:pRg st="1" end="1"/>
                                            </p:txEl>
                                          </p:spTgt>
                                        </p:tgtEl>
                                        <p:attrNameLst>
                                          <p:attrName>style.visibility</p:attrName>
                                        </p:attrNameLst>
                                      </p:cBhvr>
                                      <p:to>
                                        <p:strVal val="visible"/>
                                      </p:to>
                                    </p:set>
                                    <p:anim calcmode="lin" valueType="num">
                                      <p:cBhvr>
                                        <p:cTn id="67" dur="1000" fill="hold"/>
                                        <p:tgtEl>
                                          <p:spTgt spid="40">
                                            <p:txEl>
                                              <p:pRg st="1" end="1"/>
                                            </p:txEl>
                                          </p:spTgt>
                                        </p:tgtEl>
                                        <p:attrNameLst>
                                          <p:attrName>ppt_w</p:attrName>
                                        </p:attrNameLst>
                                      </p:cBhvr>
                                      <p:tavLst>
                                        <p:tav tm="0">
                                          <p:val>
                                            <p:strVal val="#ppt_w+.3"/>
                                          </p:val>
                                        </p:tav>
                                        <p:tav tm="100000">
                                          <p:val>
                                            <p:strVal val="#ppt_w"/>
                                          </p:val>
                                        </p:tav>
                                      </p:tavLst>
                                    </p:anim>
                                    <p:anim calcmode="lin" valueType="num">
                                      <p:cBhvr>
                                        <p:cTn id="68" dur="1000" fill="hold"/>
                                        <p:tgtEl>
                                          <p:spTgt spid="40">
                                            <p:txEl>
                                              <p:pRg st="1" end="1"/>
                                            </p:txEl>
                                          </p:spTgt>
                                        </p:tgtEl>
                                        <p:attrNameLst>
                                          <p:attrName>ppt_h</p:attrName>
                                        </p:attrNameLst>
                                      </p:cBhvr>
                                      <p:tavLst>
                                        <p:tav tm="0">
                                          <p:val>
                                            <p:strVal val="#ppt_h"/>
                                          </p:val>
                                        </p:tav>
                                        <p:tav tm="100000">
                                          <p:val>
                                            <p:strVal val="#ppt_h"/>
                                          </p:val>
                                        </p:tav>
                                      </p:tavLst>
                                    </p:anim>
                                    <p:animEffect transition="in" filter="fade">
                                      <p:cBhvr>
                                        <p:cTn id="69" dur="1000"/>
                                        <p:tgtEl>
                                          <p:spTgt spid="40">
                                            <p:txEl>
                                              <p:pRg st="1" end="1"/>
                                            </p:txEl>
                                          </p:spTgt>
                                        </p:tgtEl>
                                      </p:cBhvr>
                                    </p:animEffect>
                                  </p:childTnLst>
                                </p:cTn>
                              </p:par>
                            </p:childTnLst>
                          </p:cTn>
                        </p:par>
                        <p:par>
                          <p:cTn id="70" fill="hold">
                            <p:stCondLst>
                              <p:cond delay="11000"/>
                            </p:stCondLst>
                            <p:childTnLst>
                              <p:par>
                                <p:cTn id="71" presetID="50" presetClass="entr" presetSubtype="0" decel="100000" fill="hold" grpId="0" nodeType="afterEffect">
                                  <p:stCondLst>
                                    <p:cond delay="0"/>
                                  </p:stCondLst>
                                  <p:childTnLst>
                                    <p:set>
                                      <p:cBhvr>
                                        <p:cTn id="72" dur="1" fill="hold">
                                          <p:stCondLst>
                                            <p:cond delay="0"/>
                                          </p:stCondLst>
                                        </p:cTn>
                                        <p:tgtEl>
                                          <p:spTgt spid="40">
                                            <p:txEl>
                                              <p:pRg st="2" end="2"/>
                                            </p:txEl>
                                          </p:spTgt>
                                        </p:tgtEl>
                                        <p:attrNameLst>
                                          <p:attrName>style.visibility</p:attrName>
                                        </p:attrNameLst>
                                      </p:cBhvr>
                                      <p:to>
                                        <p:strVal val="visible"/>
                                      </p:to>
                                    </p:set>
                                    <p:anim calcmode="lin" valueType="num">
                                      <p:cBhvr>
                                        <p:cTn id="73" dur="1000" fill="hold"/>
                                        <p:tgtEl>
                                          <p:spTgt spid="40">
                                            <p:txEl>
                                              <p:pRg st="2" end="2"/>
                                            </p:txEl>
                                          </p:spTgt>
                                        </p:tgtEl>
                                        <p:attrNameLst>
                                          <p:attrName>ppt_w</p:attrName>
                                        </p:attrNameLst>
                                      </p:cBhvr>
                                      <p:tavLst>
                                        <p:tav tm="0">
                                          <p:val>
                                            <p:strVal val="#ppt_w+.3"/>
                                          </p:val>
                                        </p:tav>
                                        <p:tav tm="100000">
                                          <p:val>
                                            <p:strVal val="#ppt_w"/>
                                          </p:val>
                                        </p:tav>
                                      </p:tavLst>
                                    </p:anim>
                                    <p:anim calcmode="lin" valueType="num">
                                      <p:cBhvr>
                                        <p:cTn id="74" dur="1000" fill="hold"/>
                                        <p:tgtEl>
                                          <p:spTgt spid="40">
                                            <p:txEl>
                                              <p:pRg st="2" end="2"/>
                                            </p:txEl>
                                          </p:spTgt>
                                        </p:tgtEl>
                                        <p:attrNameLst>
                                          <p:attrName>ppt_h</p:attrName>
                                        </p:attrNameLst>
                                      </p:cBhvr>
                                      <p:tavLst>
                                        <p:tav tm="0">
                                          <p:val>
                                            <p:strVal val="#ppt_h"/>
                                          </p:val>
                                        </p:tav>
                                        <p:tav tm="100000">
                                          <p:val>
                                            <p:strVal val="#ppt_h"/>
                                          </p:val>
                                        </p:tav>
                                      </p:tavLst>
                                    </p:anim>
                                    <p:animEffect transition="in" filter="fade">
                                      <p:cBhvr>
                                        <p:cTn id="75" dur="1000"/>
                                        <p:tgtEl>
                                          <p:spTgt spid="40">
                                            <p:txEl>
                                              <p:pRg st="2" end="2"/>
                                            </p:txEl>
                                          </p:spTgt>
                                        </p:tgtEl>
                                      </p:cBhvr>
                                    </p:animEffect>
                                  </p:childTnLst>
                                </p:cTn>
                              </p:par>
                            </p:childTnLst>
                          </p:cTn>
                        </p:par>
                        <p:par>
                          <p:cTn id="76" fill="hold">
                            <p:stCondLst>
                              <p:cond delay="12000"/>
                            </p:stCondLst>
                            <p:childTnLst>
                              <p:par>
                                <p:cTn id="77" presetID="50" presetClass="entr" presetSubtype="0" decel="100000" fill="hold" grpId="0" nodeType="afterEffect">
                                  <p:stCondLst>
                                    <p:cond delay="0"/>
                                  </p:stCondLst>
                                  <p:childTnLst>
                                    <p:set>
                                      <p:cBhvr>
                                        <p:cTn id="78" dur="1" fill="hold">
                                          <p:stCondLst>
                                            <p:cond delay="0"/>
                                          </p:stCondLst>
                                        </p:cTn>
                                        <p:tgtEl>
                                          <p:spTgt spid="40">
                                            <p:txEl>
                                              <p:pRg st="3" end="3"/>
                                            </p:txEl>
                                          </p:spTgt>
                                        </p:tgtEl>
                                        <p:attrNameLst>
                                          <p:attrName>style.visibility</p:attrName>
                                        </p:attrNameLst>
                                      </p:cBhvr>
                                      <p:to>
                                        <p:strVal val="visible"/>
                                      </p:to>
                                    </p:set>
                                    <p:anim calcmode="lin" valueType="num">
                                      <p:cBhvr>
                                        <p:cTn id="79" dur="1000" fill="hold"/>
                                        <p:tgtEl>
                                          <p:spTgt spid="40">
                                            <p:txEl>
                                              <p:pRg st="3" end="3"/>
                                            </p:txEl>
                                          </p:spTgt>
                                        </p:tgtEl>
                                        <p:attrNameLst>
                                          <p:attrName>ppt_w</p:attrName>
                                        </p:attrNameLst>
                                      </p:cBhvr>
                                      <p:tavLst>
                                        <p:tav tm="0">
                                          <p:val>
                                            <p:strVal val="#ppt_w+.3"/>
                                          </p:val>
                                        </p:tav>
                                        <p:tav tm="100000">
                                          <p:val>
                                            <p:strVal val="#ppt_w"/>
                                          </p:val>
                                        </p:tav>
                                      </p:tavLst>
                                    </p:anim>
                                    <p:anim calcmode="lin" valueType="num">
                                      <p:cBhvr>
                                        <p:cTn id="80" dur="1000" fill="hold"/>
                                        <p:tgtEl>
                                          <p:spTgt spid="40">
                                            <p:txEl>
                                              <p:pRg st="3" end="3"/>
                                            </p:txEl>
                                          </p:spTgt>
                                        </p:tgtEl>
                                        <p:attrNameLst>
                                          <p:attrName>ppt_h</p:attrName>
                                        </p:attrNameLst>
                                      </p:cBhvr>
                                      <p:tavLst>
                                        <p:tav tm="0">
                                          <p:val>
                                            <p:strVal val="#ppt_h"/>
                                          </p:val>
                                        </p:tav>
                                        <p:tav tm="100000">
                                          <p:val>
                                            <p:strVal val="#ppt_h"/>
                                          </p:val>
                                        </p:tav>
                                      </p:tavLst>
                                    </p:anim>
                                    <p:animEffect transition="in" filter="fade">
                                      <p:cBhvr>
                                        <p:cTn id="81" dur="1000"/>
                                        <p:tgtEl>
                                          <p:spTgt spid="40">
                                            <p:txEl>
                                              <p:pRg st="3" end="3"/>
                                            </p:txEl>
                                          </p:spTgt>
                                        </p:tgtEl>
                                      </p:cBhvr>
                                    </p:animEffect>
                                  </p:childTnLst>
                                </p:cTn>
                              </p:par>
                            </p:childTnLst>
                          </p:cTn>
                        </p:par>
                        <p:par>
                          <p:cTn id="82" fill="hold">
                            <p:stCondLst>
                              <p:cond delay="13000"/>
                            </p:stCondLst>
                            <p:childTnLst>
                              <p:par>
                                <p:cTn id="83" presetID="50" presetClass="entr" presetSubtype="0" decel="100000" fill="hold" grpId="0" nodeType="afterEffect">
                                  <p:stCondLst>
                                    <p:cond delay="0"/>
                                  </p:stCondLst>
                                  <p:childTnLst>
                                    <p:set>
                                      <p:cBhvr>
                                        <p:cTn id="84" dur="1" fill="hold">
                                          <p:stCondLst>
                                            <p:cond delay="0"/>
                                          </p:stCondLst>
                                        </p:cTn>
                                        <p:tgtEl>
                                          <p:spTgt spid="42">
                                            <p:txEl>
                                              <p:pRg st="0" end="0"/>
                                            </p:txEl>
                                          </p:spTgt>
                                        </p:tgtEl>
                                        <p:attrNameLst>
                                          <p:attrName>style.visibility</p:attrName>
                                        </p:attrNameLst>
                                      </p:cBhvr>
                                      <p:to>
                                        <p:strVal val="visible"/>
                                      </p:to>
                                    </p:set>
                                    <p:anim calcmode="lin" valueType="num">
                                      <p:cBhvr>
                                        <p:cTn id="85" dur="1000" fill="hold"/>
                                        <p:tgtEl>
                                          <p:spTgt spid="42">
                                            <p:txEl>
                                              <p:pRg st="0" end="0"/>
                                            </p:txEl>
                                          </p:spTgt>
                                        </p:tgtEl>
                                        <p:attrNameLst>
                                          <p:attrName>ppt_w</p:attrName>
                                        </p:attrNameLst>
                                      </p:cBhvr>
                                      <p:tavLst>
                                        <p:tav tm="0">
                                          <p:val>
                                            <p:strVal val="#ppt_w+.3"/>
                                          </p:val>
                                        </p:tav>
                                        <p:tav tm="100000">
                                          <p:val>
                                            <p:strVal val="#ppt_w"/>
                                          </p:val>
                                        </p:tav>
                                      </p:tavLst>
                                    </p:anim>
                                    <p:anim calcmode="lin" valueType="num">
                                      <p:cBhvr>
                                        <p:cTn id="86" dur="1000" fill="hold"/>
                                        <p:tgtEl>
                                          <p:spTgt spid="42">
                                            <p:txEl>
                                              <p:pRg st="0" end="0"/>
                                            </p:txEl>
                                          </p:spTgt>
                                        </p:tgtEl>
                                        <p:attrNameLst>
                                          <p:attrName>ppt_h</p:attrName>
                                        </p:attrNameLst>
                                      </p:cBhvr>
                                      <p:tavLst>
                                        <p:tav tm="0">
                                          <p:val>
                                            <p:strVal val="#ppt_h"/>
                                          </p:val>
                                        </p:tav>
                                        <p:tav tm="100000">
                                          <p:val>
                                            <p:strVal val="#ppt_h"/>
                                          </p:val>
                                        </p:tav>
                                      </p:tavLst>
                                    </p:anim>
                                    <p:animEffect transition="in" filter="fade">
                                      <p:cBhvr>
                                        <p:cTn id="87" dur="1000"/>
                                        <p:tgtEl>
                                          <p:spTgt spid="42">
                                            <p:txEl>
                                              <p:pRg st="0" end="0"/>
                                            </p:txEl>
                                          </p:spTgt>
                                        </p:tgtEl>
                                      </p:cBhvr>
                                    </p:animEffect>
                                  </p:childTnLst>
                                </p:cTn>
                              </p:par>
                            </p:childTnLst>
                          </p:cTn>
                        </p:par>
                        <p:par>
                          <p:cTn id="88" fill="hold">
                            <p:stCondLst>
                              <p:cond delay="14000"/>
                            </p:stCondLst>
                            <p:childTnLst>
                              <p:par>
                                <p:cTn id="89" presetID="50" presetClass="entr" presetSubtype="0" decel="100000" fill="hold" grpId="0" nodeType="afterEffect">
                                  <p:stCondLst>
                                    <p:cond delay="0"/>
                                  </p:stCondLst>
                                  <p:childTnLst>
                                    <p:set>
                                      <p:cBhvr>
                                        <p:cTn id="90" dur="1" fill="hold">
                                          <p:stCondLst>
                                            <p:cond delay="0"/>
                                          </p:stCondLst>
                                        </p:cTn>
                                        <p:tgtEl>
                                          <p:spTgt spid="42">
                                            <p:txEl>
                                              <p:pRg st="1" end="1"/>
                                            </p:txEl>
                                          </p:spTgt>
                                        </p:tgtEl>
                                        <p:attrNameLst>
                                          <p:attrName>style.visibility</p:attrName>
                                        </p:attrNameLst>
                                      </p:cBhvr>
                                      <p:to>
                                        <p:strVal val="visible"/>
                                      </p:to>
                                    </p:set>
                                    <p:anim calcmode="lin" valueType="num">
                                      <p:cBhvr>
                                        <p:cTn id="91" dur="1000" fill="hold"/>
                                        <p:tgtEl>
                                          <p:spTgt spid="42">
                                            <p:txEl>
                                              <p:pRg st="1" end="1"/>
                                            </p:txEl>
                                          </p:spTgt>
                                        </p:tgtEl>
                                        <p:attrNameLst>
                                          <p:attrName>ppt_w</p:attrName>
                                        </p:attrNameLst>
                                      </p:cBhvr>
                                      <p:tavLst>
                                        <p:tav tm="0">
                                          <p:val>
                                            <p:strVal val="#ppt_w+.3"/>
                                          </p:val>
                                        </p:tav>
                                        <p:tav tm="100000">
                                          <p:val>
                                            <p:strVal val="#ppt_w"/>
                                          </p:val>
                                        </p:tav>
                                      </p:tavLst>
                                    </p:anim>
                                    <p:anim calcmode="lin" valueType="num">
                                      <p:cBhvr>
                                        <p:cTn id="92" dur="1000" fill="hold"/>
                                        <p:tgtEl>
                                          <p:spTgt spid="42">
                                            <p:txEl>
                                              <p:pRg st="1" end="1"/>
                                            </p:txEl>
                                          </p:spTgt>
                                        </p:tgtEl>
                                        <p:attrNameLst>
                                          <p:attrName>ppt_h</p:attrName>
                                        </p:attrNameLst>
                                      </p:cBhvr>
                                      <p:tavLst>
                                        <p:tav tm="0">
                                          <p:val>
                                            <p:strVal val="#ppt_h"/>
                                          </p:val>
                                        </p:tav>
                                        <p:tav tm="100000">
                                          <p:val>
                                            <p:strVal val="#ppt_h"/>
                                          </p:val>
                                        </p:tav>
                                      </p:tavLst>
                                    </p:anim>
                                    <p:animEffect transition="in" filter="fade">
                                      <p:cBhvr>
                                        <p:cTn id="93" dur="10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8" grpId="0" build="p"/>
      <p:bldP spid="40" grpId="0" build="p"/>
      <p:bldP spid="4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CD90B8B-50D7-4CA4-BF18-8B5A31203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0"/>
            <a:ext cx="11049000" cy="6858000"/>
          </a:xfrm>
          <a:prstGeom prst="rect">
            <a:avLst/>
          </a:prstGeom>
        </p:spPr>
      </p:pic>
      <p:sp>
        <p:nvSpPr>
          <p:cNvPr id="4" name="Rectangle 3">
            <a:extLst>
              <a:ext uri="{FF2B5EF4-FFF2-40B4-BE49-F238E27FC236}">
                <a16:creationId xmlns="" xmlns:a16="http://schemas.microsoft.com/office/drawing/2014/main" id="{9278E8CA-430E-49B1-B2DD-E4F33526AED9}"/>
              </a:ext>
            </a:extLst>
          </p:cNvPr>
          <p:cNvSpPr/>
          <p:nvPr/>
        </p:nvSpPr>
        <p:spPr>
          <a:xfrm>
            <a:off x="1371600" y="2666999"/>
            <a:ext cx="10820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513" t="6348" r="17463" b="17424"/>
          <a:stretch/>
        </p:blipFill>
        <p:spPr bwMode="auto">
          <a:xfrm>
            <a:off x="9070626" y="457199"/>
            <a:ext cx="2968974"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479326" y="2856352"/>
            <a:ext cx="6556025" cy="728511"/>
          </a:xfrm>
        </p:spPr>
        <p:txBody>
          <a:bodyPr>
            <a:normAutofit/>
          </a:bodyPr>
          <a:lstStyle/>
          <a:p>
            <a:pPr marL="0" indent="0" algn="ctr">
              <a:buNone/>
            </a:pPr>
            <a:r>
              <a:rPr lang="en-US" sz="4400" b="1" dirty="0">
                <a:solidFill>
                  <a:srgbClr val="1711CA"/>
                </a:solidFill>
                <a:latin typeface="CentSchbkCyrill BT" panose="02040603050705020303" pitchFamily="18" charset="-52"/>
              </a:rPr>
              <a:t>STRATEGI</a:t>
            </a:r>
          </a:p>
        </p:txBody>
      </p:sp>
      <p:sp>
        <p:nvSpPr>
          <p:cNvPr id="8" name="Arrow: Pentagon 7">
            <a:extLst>
              <a:ext uri="{FF2B5EF4-FFF2-40B4-BE49-F238E27FC236}">
                <a16:creationId xmlns="" xmlns:a16="http://schemas.microsoft.com/office/drawing/2014/main" id="{F7277EC1-C3CD-4F48-88D5-0E5B7EA711D1}"/>
              </a:ext>
            </a:extLst>
          </p:cNvPr>
          <p:cNvSpPr/>
          <p:nvPr/>
        </p:nvSpPr>
        <p:spPr>
          <a:xfrm>
            <a:off x="152400" y="0"/>
            <a:ext cx="2362200" cy="6858000"/>
          </a:xfrm>
          <a:prstGeom prst="homePlate">
            <a:avLst/>
          </a:prstGeom>
          <a:gradFill flip="none" rotWithShape="1">
            <a:gsLst>
              <a:gs pos="0">
                <a:srgbClr val="7E99F4">
                  <a:shade val="30000"/>
                  <a:satMod val="115000"/>
                </a:srgbClr>
              </a:gs>
              <a:gs pos="50000">
                <a:srgbClr val="7E99F4">
                  <a:shade val="67500"/>
                  <a:satMod val="115000"/>
                </a:srgbClr>
              </a:gs>
              <a:gs pos="100000">
                <a:srgbClr val="7E99F4">
                  <a:shade val="100000"/>
                  <a:satMod val="115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Pentagon 1">
            <a:extLst>
              <a:ext uri="{FF2B5EF4-FFF2-40B4-BE49-F238E27FC236}">
                <a16:creationId xmlns="" xmlns:a16="http://schemas.microsoft.com/office/drawing/2014/main" id="{672F918D-0016-4EC6-B2ED-AC1AA61C4EE1}"/>
              </a:ext>
            </a:extLst>
          </p:cNvPr>
          <p:cNvSpPr/>
          <p:nvPr/>
        </p:nvSpPr>
        <p:spPr>
          <a:xfrm>
            <a:off x="0" y="0"/>
            <a:ext cx="2362200" cy="6858000"/>
          </a:xfrm>
          <a:prstGeom prst="homePlate">
            <a:avLst/>
          </a:prstGeom>
          <a:solidFill>
            <a:schemeClr val="bg1"/>
          </a:solidFill>
          <a:ln>
            <a:solidFill>
              <a:srgbClr val="130D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D:\JKN.png">
            <a:extLst>
              <a:ext uri="{FF2B5EF4-FFF2-40B4-BE49-F238E27FC236}">
                <a16:creationId xmlns="" xmlns:a16="http://schemas.microsoft.com/office/drawing/2014/main" id="{F5210CD2-9A02-45AD-96C5-B5C1163305FF}"/>
              </a:ext>
            </a:extLst>
          </p:cNvPr>
          <p:cNvPicPr>
            <a:picLocks noChangeAspect="1" noChangeArrowheads="1"/>
          </p:cNvPicPr>
          <p:nvPr/>
        </p:nvPicPr>
        <p:blipFill>
          <a:blip r:embed="rId4" cstate="print"/>
          <a:srcRect/>
          <a:stretch>
            <a:fillRect/>
          </a:stretch>
        </p:blipFill>
        <p:spPr bwMode="auto">
          <a:xfrm>
            <a:off x="39512" y="2856352"/>
            <a:ext cx="1488475" cy="992894"/>
          </a:xfrm>
          <a:prstGeom prst="rect">
            <a:avLst/>
          </a:prstGeom>
          <a:noFill/>
          <a:ln w="9525">
            <a:noFill/>
            <a:miter lim="800000"/>
            <a:headEnd/>
            <a:tailEnd/>
          </a:ln>
        </p:spPr>
      </p:pic>
      <p:pic>
        <p:nvPicPr>
          <p:cNvPr id="10" name="Picture 9">
            <a:extLst>
              <a:ext uri="{FF2B5EF4-FFF2-40B4-BE49-F238E27FC236}">
                <a16:creationId xmlns="" xmlns:a16="http://schemas.microsoft.com/office/drawing/2014/main" id="{E2311551-D9E4-4F02-B5D7-2C2754F4B61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61549" y="786678"/>
            <a:ext cx="1444403" cy="954106"/>
          </a:xfrm>
          <a:prstGeom prst="rect">
            <a:avLst/>
          </a:prstGeom>
        </p:spPr>
      </p:pic>
      <p:pic>
        <p:nvPicPr>
          <p:cNvPr id="11" name="Picture 10">
            <a:extLst>
              <a:ext uri="{FF2B5EF4-FFF2-40B4-BE49-F238E27FC236}">
                <a16:creationId xmlns="" xmlns:a16="http://schemas.microsoft.com/office/drawing/2014/main" id="{2D9E449D-7854-45AB-BC6F-0C4F2CFF184A}"/>
              </a:ext>
            </a:extLst>
          </p:cNvPr>
          <p:cNvPicPr>
            <a:picLocks noChangeAspect="1"/>
          </p:cNvPicPr>
          <p:nvPr/>
        </p:nvPicPr>
        <p:blipFill rotWithShape="1">
          <a:blip r:embed="rId6">
            <a:extLst>
              <a:ext uri="{28A0092B-C50C-407E-A947-70E740481C1C}">
                <a14:useLocalDpi xmlns:a14="http://schemas.microsoft.com/office/drawing/2010/main" val="0"/>
              </a:ext>
            </a:extLst>
          </a:blip>
          <a:srcRect l="80232" t="-10149"/>
          <a:stretch/>
        </p:blipFill>
        <p:spPr>
          <a:xfrm>
            <a:off x="85249" y="5117215"/>
            <a:ext cx="1396999" cy="954107"/>
          </a:xfrm>
          <a:prstGeom prst="rect">
            <a:avLst/>
          </a:prstGeom>
        </p:spPr>
      </p:pic>
    </p:spTree>
    <p:extLst>
      <p:ext uri="{BB962C8B-B14F-4D97-AF65-F5344CB8AC3E}">
        <p14:creationId xmlns:p14="http://schemas.microsoft.com/office/powerpoint/2010/main" val="347050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 xmlns:a16="http://schemas.microsoft.com/office/drawing/2014/main" id="{778F056B-FC1C-4111-8027-D2AB195FDEA2}"/>
              </a:ext>
            </a:extLst>
          </p:cNvPr>
          <p:cNvCxnSpPr>
            <a:cxnSpLocks/>
          </p:cNvCxnSpPr>
          <p:nvPr/>
        </p:nvCxnSpPr>
        <p:spPr>
          <a:xfrm>
            <a:off x="262820" y="793093"/>
            <a:ext cx="2022759"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a:extLst>
              <a:ext uri="{FF2B5EF4-FFF2-40B4-BE49-F238E27FC236}">
                <a16:creationId xmlns="" xmlns:a16="http://schemas.microsoft.com/office/drawing/2014/main" id="{187A6CCB-2680-4F27-A71B-17DD0F01CE8E}"/>
              </a:ext>
            </a:extLst>
          </p:cNvPr>
          <p:cNvSpPr txBox="1"/>
          <p:nvPr/>
        </p:nvSpPr>
        <p:spPr>
          <a:xfrm>
            <a:off x="155300" y="86072"/>
            <a:ext cx="22714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srgbClr val="002060"/>
                </a:solidFill>
                <a:effectLst/>
                <a:uLnTx/>
                <a:uFillTx/>
                <a:latin typeface="Tw Cen MT"/>
                <a:ea typeface="+mn-ea"/>
                <a:cs typeface="+mn-cs"/>
              </a:rPr>
              <a:t>STRATEGI</a:t>
            </a:r>
          </a:p>
        </p:txBody>
      </p:sp>
      <p:sp>
        <p:nvSpPr>
          <p:cNvPr id="9" name="Rectangle 8">
            <a:extLst>
              <a:ext uri="{FF2B5EF4-FFF2-40B4-BE49-F238E27FC236}">
                <a16:creationId xmlns="" xmlns:a16="http://schemas.microsoft.com/office/drawing/2014/main" id="{B42A2DE7-1C23-4991-826E-F37C38EC6DC4}"/>
              </a:ext>
            </a:extLst>
          </p:cNvPr>
          <p:cNvSpPr/>
          <p:nvPr/>
        </p:nvSpPr>
        <p:spPr>
          <a:xfrm>
            <a:off x="240962" y="1018092"/>
            <a:ext cx="10383569" cy="943381"/>
          </a:xfrm>
          <a:prstGeom prst="rect">
            <a:avLst/>
          </a:prstGeom>
          <a:solidFill>
            <a:srgbClr val="FFFF00"/>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Mendorong</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best practices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keberhasilan</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setiap</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sektor</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dengan</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branding yang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kuat</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terkait</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Hidup</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sehat</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dan</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FrankRuehl" panose="020E0503060101010101" pitchFamily="34" charset="-79"/>
              </a:rPr>
              <a:t>bugar</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FrankRuehl" panose="020E0503060101010101" pitchFamily="34" charset="-79"/>
              </a:rPr>
              <a:t>”</a:t>
            </a:r>
          </a:p>
        </p:txBody>
      </p:sp>
      <p:sp>
        <p:nvSpPr>
          <p:cNvPr id="8" name="Flowchart: Manual Input 7">
            <a:extLst>
              <a:ext uri="{FF2B5EF4-FFF2-40B4-BE49-F238E27FC236}">
                <a16:creationId xmlns="" xmlns:a16="http://schemas.microsoft.com/office/drawing/2014/main" id="{159D6C99-78B4-42C0-AD99-A6224F8B9C4F}"/>
              </a:ext>
            </a:extLst>
          </p:cNvPr>
          <p:cNvSpPr/>
          <p:nvPr/>
        </p:nvSpPr>
        <p:spPr>
          <a:xfrm>
            <a:off x="10043960" y="1166545"/>
            <a:ext cx="580571" cy="783769"/>
          </a:xfrm>
          <a:prstGeom prst="flowChartManualInput">
            <a:avLst/>
          </a:prstGeom>
          <a:solidFill>
            <a:schemeClr val="tx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a:ea typeface="+mn-ea"/>
                <a:cs typeface="+mn-cs"/>
              </a:rPr>
              <a:t>1</a:t>
            </a:r>
          </a:p>
        </p:txBody>
      </p:sp>
      <p:sp>
        <p:nvSpPr>
          <p:cNvPr id="14" name="Rectangle 13">
            <a:extLst>
              <a:ext uri="{FF2B5EF4-FFF2-40B4-BE49-F238E27FC236}">
                <a16:creationId xmlns="" xmlns:a16="http://schemas.microsoft.com/office/drawing/2014/main" id="{745A5311-283F-4646-8027-9E5C7C9F2906}"/>
              </a:ext>
            </a:extLst>
          </p:cNvPr>
          <p:cNvSpPr/>
          <p:nvPr/>
        </p:nvSpPr>
        <p:spPr>
          <a:xfrm>
            <a:off x="240962" y="2129237"/>
            <a:ext cx="10383569" cy="943381"/>
          </a:xfrm>
          <a:prstGeom prst="rect">
            <a:avLst/>
          </a:prstGeom>
          <a:solidFill>
            <a:srgbClr val="002060"/>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Target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komunikasi</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“reach out and touch them”</a:t>
            </a:r>
          </a:p>
        </p:txBody>
      </p:sp>
      <p:sp>
        <p:nvSpPr>
          <p:cNvPr id="17" name="Rectangle 16">
            <a:extLst>
              <a:ext uri="{FF2B5EF4-FFF2-40B4-BE49-F238E27FC236}">
                <a16:creationId xmlns="" xmlns:a16="http://schemas.microsoft.com/office/drawing/2014/main" id="{2B657FEC-9E3C-4F25-841B-C9BC422543DD}"/>
              </a:ext>
            </a:extLst>
          </p:cNvPr>
          <p:cNvSpPr/>
          <p:nvPr/>
        </p:nvSpPr>
        <p:spPr>
          <a:xfrm>
            <a:off x="240962" y="3255133"/>
            <a:ext cx="10383569" cy="1089870"/>
          </a:xfrm>
          <a:prstGeom prst="rect">
            <a:avLst/>
          </a:prstGeom>
          <a:solidFill>
            <a:srgbClr val="00B050"/>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Menu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kegiatan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yang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mencakup</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perubahan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perilaku</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menuju</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hidup</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sehat</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bagi</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individu</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keluarga</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masyarakat</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kelembagaan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(Socio-ecological approach)</a:t>
            </a:r>
          </a:p>
        </p:txBody>
      </p:sp>
      <p:sp>
        <p:nvSpPr>
          <p:cNvPr id="20" name="Rectangle 19">
            <a:extLst>
              <a:ext uri="{FF2B5EF4-FFF2-40B4-BE49-F238E27FC236}">
                <a16:creationId xmlns="" xmlns:a16="http://schemas.microsoft.com/office/drawing/2014/main" id="{FCAA3AF8-EBDC-45A8-80E8-5E7781B78565}"/>
              </a:ext>
            </a:extLst>
          </p:cNvPr>
          <p:cNvSpPr/>
          <p:nvPr/>
        </p:nvSpPr>
        <p:spPr>
          <a:xfrm>
            <a:off x="240962" y="4527518"/>
            <a:ext cx="10382254" cy="941417"/>
          </a:xfrm>
          <a:prstGeom prst="rect">
            <a:avLst/>
          </a:prstGeom>
          <a:solidFill>
            <a:srgbClr val="FF0000"/>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Menciptakan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mekanisme</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penguatan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(incentive system) agar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masyarakat</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terus</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menjaga</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kesehatan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dan</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kebugarannya</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pic>
        <p:nvPicPr>
          <p:cNvPr id="24" name="Picture 2">
            <a:extLst>
              <a:ext uri="{FF2B5EF4-FFF2-40B4-BE49-F238E27FC236}">
                <a16:creationId xmlns="" xmlns:a16="http://schemas.microsoft.com/office/drawing/2014/main" id="{5A747CFA-819B-49FB-8732-213140E6008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633" r="99684">
                        <a14:foregroundMark x1="48734" y1="26131" x2="48734" y2="26131"/>
                      </a14:backgroundRemoval>
                    </a14:imgEffect>
                  </a14:imgLayer>
                </a14:imgProps>
              </a:ext>
              <a:ext uri="{28A0092B-C50C-407E-A947-70E740481C1C}">
                <a14:useLocalDpi xmlns:a14="http://schemas.microsoft.com/office/drawing/2010/main" val="0"/>
              </a:ext>
            </a:extLst>
          </a:blip>
          <a:srcRect/>
          <a:stretch>
            <a:fillRect/>
          </a:stretch>
        </p:blipFill>
        <p:spPr bwMode="auto">
          <a:xfrm>
            <a:off x="10662205" y="-157706"/>
            <a:ext cx="1452061" cy="18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lowchart: Manual Input 27">
            <a:extLst>
              <a:ext uri="{FF2B5EF4-FFF2-40B4-BE49-F238E27FC236}">
                <a16:creationId xmlns="" xmlns:a16="http://schemas.microsoft.com/office/drawing/2014/main" id="{424EFE16-076E-451C-B821-FC5F1579B7F4}"/>
              </a:ext>
            </a:extLst>
          </p:cNvPr>
          <p:cNvSpPr/>
          <p:nvPr/>
        </p:nvSpPr>
        <p:spPr>
          <a:xfrm>
            <a:off x="10042646" y="2281781"/>
            <a:ext cx="580571" cy="783769"/>
          </a:xfrm>
          <a:prstGeom prst="flowChartManualInput">
            <a:avLst/>
          </a:prstGeom>
          <a:solidFill>
            <a:schemeClr val="tx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a:ea typeface="+mn-ea"/>
                <a:cs typeface="+mn-cs"/>
              </a:rPr>
              <a:t>2</a:t>
            </a:r>
          </a:p>
        </p:txBody>
      </p:sp>
      <p:sp>
        <p:nvSpPr>
          <p:cNvPr id="30" name="Flowchart: Manual Input 29">
            <a:extLst>
              <a:ext uri="{FF2B5EF4-FFF2-40B4-BE49-F238E27FC236}">
                <a16:creationId xmlns="" xmlns:a16="http://schemas.microsoft.com/office/drawing/2014/main" id="{B0D8E94C-5EFE-47E6-974C-F9B1038C218F}"/>
              </a:ext>
            </a:extLst>
          </p:cNvPr>
          <p:cNvSpPr/>
          <p:nvPr/>
        </p:nvSpPr>
        <p:spPr>
          <a:xfrm>
            <a:off x="10042645" y="3554302"/>
            <a:ext cx="580571" cy="783769"/>
          </a:xfrm>
          <a:prstGeom prst="flowChartManualInput">
            <a:avLst/>
          </a:prstGeom>
          <a:solidFill>
            <a:schemeClr val="tx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a:ea typeface="+mn-ea"/>
                <a:cs typeface="+mn-cs"/>
              </a:rPr>
              <a:t>3</a:t>
            </a:r>
          </a:p>
        </p:txBody>
      </p:sp>
      <p:sp>
        <p:nvSpPr>
          <p:cNvPr id="33" name="Flowchart: Manual Input 32">
            <a:extLst>
              <a:ext uri="{FF2B5EF4-FFF2-40B4-BE49-F238E27FC236}">
                <a16:creationId xmlns="" xmlns:a16="http://schemas.microsoft.com/office/drawing/2014/main" id="{7656B686-B918-45AD-ABEC-39F8EFAF9CC5}"/>
              </a:ext>
            </a:extLst>
          </p:cNvPr>
          <p:cNvSpPr/>
          <p:nvPr/>
        </p:nvSpPr>
        <p:spPr>
          <a:xfrm>
            <a:off x="10064503" y="4685166"/>
            <a:ext cx="580571" cy="783769"/>
          </a:xfrm>
          <a:prstGeom prst="flowChartManualInput">
            <a:avLst/>
          </a:prstGeom>
          <a:solidFill>
            <a:schemeClr val="tx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a:ea typeface="+mn-ea"/>
                <a:cs typeface="+mn-cs"/>
              </a:rPr>
              <a:t>4</a:t>
            </a:r>
          </a:p>
        </p:txBody>
      </p:sp>
      <p:sp>
        <p:nvSpPr>
          <p:cNvPr id="34" name="Rectangle 33">
            <a:extLst>
              <a:ext uri="{FF2B5EF4-FFF2-40B4-BE49-F238E27FC236}">
                <a16:creationId xmlns="" xmlns:a16="http://schemas.microsoft.com/office/drawing/2014/main" id="{3C216D4F-D134-44ED-8906-B0DA7D550108}"/>
              </a:ext>
            </a:extLst>
          </p:cNvPr>
          <p:cNvSpPr/>
          <p:nvPr/>
        </p:nvSpPr>
        <p:spPr>
          <a:xfrm>
            <a:off x="262820" y="5626583"/>
            <a:ext cx="10382254" cy="941417"/>
          </a:xfrm>
          <a:prstGeom prst="rect">
            <a:avLst/>
          </a:prstGeom>
          <a:solidFill>
            <a:srgbClr val="032433"/>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Ukuran kemandirian masyarakat sangat penting</a:t>
            </a:r>
          </a:p>
        </p:txBody>
      </p:sp>
      <p:sp>
        <p:nvSpPr>
          <p:cNvPr id="35" name="Flowchart: Manual Input 34">
            <a:extLst>
              <a:ext uri="{FF2B5EF4-FFF2-40B4-BE49-F238E27FC236}">
                <a16:creationId xmlns="" xmlns:a16="http://schemas.microsoft.com/office/drawing/2014/main" id="{4A2F696F-1779-413B-85CB-7B9ED8642E4E}"/>
              </a:ext>
            </a:extLst>
          </p:cNvPr>
          <p:cNvSpPr/>
          <p:nvPr/>
        </p:nvSpPr>
        <p:spPr>
          <a:xfrm>
            <a:off x="10086361" y="5784231"/>
            <a:ext cx="580571" cy="783769"/>
          </a:xfrm>
          <a:prstGeom prst="flowChartManualInput">
            <a:avLst/>
          </a:prstGeom>
          <a:solidFill>
            <a:schemeClr val="tx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a:ea typeface="+mn-ea"/>
                <a:cs typeface="+mn-cs"/>
              </a:rPr>
              <a:t>5</a:t>
            </a:r>
          </a:p>
        </p:txBody>
      </p:sp>
    </p:spTree>
    <p:extLst>
      <p:ext uri="{BB962C8B-B14F-4D97-AF65-F5344CB8AC3E}">
        <p14:creationId xmlns:p14="http://schemas.microsoft.com/office/powerpoint/2010/main" val="816327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EFC9BE95-CEC5-4621-8F04-3D89DA9A86D8}"/>
              </a:ext>
            </a:extLst>
          </p:cNvPr>
          <p:cNvPicPr>
            <a:picLocks noChangeAspect="1"/>
          </p:cNvPicPr>
          <p:nvPr/>
        </p:nvPicPr>
        <p:blipFill rotWithShape="1">
          <a:blip r:embed="rId3">
            <a:extLst>
              <a:ext uri="{28A0092B-C50C-407E-A947-70E740481C1C}">
                <a14:useLocalDpi xmlns:a14="http://schemas.microsoft.com/office/drawing/2010/main" val="0"/>
              </a:ext>
            </a:extLst>
          </a:blip>
          <a:srcRect b="14061"/>
          <a:stretch/>
        </p:blipFill>
        <p:spPr>
          <a:xfrm flipH="1">
            <a:off x="0" y="-21660"/>
            <a:ext cx="12192000" cy="6879659"/>
          </a:xfrm>
          <a:prstGeom prst="rect">
            <a:avLst/>
          </a:prstGeom>
        </p:spPr>
      </p:pic>
      <p:sp>
        <p:nvSpPr>
          <p:cNvPr id="162818" name="Title 1"/>
          <p:cNvSpPr>
            <a:spLocks noGrp="1"/>
          </p:cNvSpPr>
          <p:nvPr>
            <p:ph type="title"/>
          </p:nvPr>
        </p:nvSpPr>
        <p:spPr>
          <a:xfrm>
            <a:off x="-143015" y="51373"/>
            <a:ext cx="7391400" cy="715961"/>
          </a:xfrm>
        </p:spPr>
        <p:txBody>
          <a:bodyPr>
            <a:noAutofit/>
          </a:bodyPr>
          <a:lstStyle/>
          <a:p>
            <a:pPr algn="ctr"/>
            <a:r>
              <a:rPr lang="en-US" sz="2800" dirty="0">
                <a:ln>
                  <a:noFill/>
                </a:ln>
                <a:solidFill>
                  <a:srgbClr val="FF0000"/>
                </a:solidFill>
              </a:rPr>
              <a:t>PERAN TENAGA KESEHATAN SECARA UMUM</a:t>
            </a:r>
            <a:endParaRPr lang="id-ID" sz="2800" dirty="0">
              <a:ln>
                <a:noFill/>
              </a:ln>
              <a:solidFill>
                <a:srgbClr val="FF0000"/>
              </a:solidFill>
            </a:endParaRPr>
          </a:p>
        </p:txBody>
      </p:sp>
      <p:sp>
        <p:nvSpPr>
          <p:cNvPr id="3" name="TextBox 2"/>
          <p:cNvSpPr txBox="1"/>
          <p:nvPr/>
        </p:nvSpPr>
        <p:spPr>
          <a:xfrm>
            <a:off x="-638" y="726700"/>
            <a:ext cx="7617767" cy="2308324"/>
          </a:xfrm>
          <a:prstGeom prst="rect">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a:ea typeface="+mn-ea"/>
                <a:cs typeface="+mn-cs"/>
              </a:rPr>
              <a:t>Siap</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membantu</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Kementerian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untuk</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menata</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ulang</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sistem</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menjamin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sistem</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a:ln>
                  <a:noFill/>
                </a:ln>
                <a:solidFill>
                  <a:prstClr val="black"/>
                </a:solidFill>
                <a:effectLst/>
                <a:uLnTx/>
                <a:uFillTx/>
                <a:latin typeface="Tw Cen MT"/>
                <a:ea typeface="+mn-ea"/>
                <a:cs typeface="+mn-cs"/>
              </a:rPr>
              <a:t>Primary Health Care </a:t>
            </a:r>
            <a:r>
              <a:rPr kumimoji="0" lang="en-US" sz="2400" b="0" i="0" u="none" strike="noStrike" kern="1200" cap="none" spc="0" normalizeH="0" baseline="0" noProof="0" dirty="0">
                <a:ln>
                  <a:noFill/>
                </a:ln>
                <a:solidFill>
                  <a:prstClr val="black"/>
                </a:solidFill>
                <a:effectLst/>
                <a:uLnTx/>
                <a:uFillTx/>
                <a:latin typeface="Tw Cen MT"/>
                <a:ea typeface="+mn-ea"/>
                <a:cs typeface="+mn-cs"/>
              </a:rPr>
              <a:t>yang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mementingkan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upaya</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promotif-preventif</a:t>
            </a:r>
            <a:r>
              <a:rPr kumimoji="0" lang="en-US" sz="2400" b="0" i="0" u="none" strike="noStrike" kern="1200" cap="none" spc="0" normalizeH="0" baseline="0" noProof="0" dirty="0">
                <a:ln>
                  <a:noFill/>
                </a:ln>
                <a:solidFill>
                  <a:prstClr val="black"/>
                </a:solidFill>
                <a:effectLst/>
                <a:uLnTx/>
                <a:uFillTx/>
                <a:latin typeface="Tw Cen MT"/>
                <a:ea typeface="+mn-ea"/>
                <a:cs typeface="+mn-cs"/>
              </a:rPr>
              <a:t> yang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mendorong</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kemandirian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masyarakat</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untuk</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hidup</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sehat</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pelayanan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dasar</a:t>
            </a:r>
            <a:r>
              <a:rPr kumimoji="0" lang="en-US" sz="2400" b="0" i="0" u="none" strike="noStrike" kern="1200" cap="none" spc="0" normalizeH="0" baseline="0" noProof="0" dirty="0">
                <a:ln>
                  <a:noFill/>
                </a:ln>
                <a:solidFill>
                  <a:prstClr val="black"/>
                </a:solidFill>
                <a:effectLst/>
                <a:uLnTx/>
                <a:uFillTx/>
                <a:latin typeface="Tw Cen MT"/>
                <a:ea typeface="+mn-ea"/>
                <a:cs typeface="+mn-cs"/>
              </a:rPr>
              <a:t> yang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mudah</a:t>
            </a:r>
            <a:r>
              <a:rPr kumimoji="0" lang="en-US" sz="2400" b="0" i="0" u="none" strike="noStrike" kern="1200" cap="none" spc="0" normalizeH="0" baseline="0" noProof="0" dirty="0">
                <a:ln>
                  <a:noFill/>
                </a:ln>
                <a:solidFill>
                  <a:prstClr val="black"/>
                </a:solidFill>
                <a:effectLst/>
                <a:uLnTx/>
                <a:uFillTx/>
                <a:latin typeface="Tw Cen MT"/>
                <a:ea typeface="+mn-ea"/>
                <a:cs typeface="+mn-cs"/>
              </a:rPr>
              <a:t> di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akses</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tersedia</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lengkap</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merata</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bermutu</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terjamin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ketersediaannya</a:t>
            </a:r>
            <a:endParaRPr kumimoji="0" lang="en-US" sz="24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TextBox 5">
            <a:extLst>
              <a:ext uri="{FF2B5EF4-FFF2-40B4-BE49-F238E27FC236}">
                <a16:creationId xmlns="" xmlns:a16="http://schemas.microsoft.com/office/drawing/2014/main" id="{15E4D6CB-DD73-459F-A9EA-7435CCC59843}"/>
              </a:ext>
            </a:extLst>
          </p:cNvPr>
          <p:cNvSpPr txBox="1"/>
          <p:nvPr/>
        </p:nvSpPr>
        <p:spPr>
          <a:xfrm rot="5400000">
            <a:off x="8444023" y="3364959"/>
            <a:ext cx="6858001" cy="230832"/>
          </a:xfrm>
          <a:prstGeom prst="rect">
            <a:avLst/>
          </a:prstGeom>
          <a:solidFill>
            <a:schemeClr val="accent5">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11" name="Picture 3">
            <a:extLst>
              <a:ext uri="{FF2B5EF4-FFF2-40B4-BE49-F238E27FC236}">
                <a16:creationId xmlns="" xmlns:a16="http://schemas.microsoft.com/office/drawing/2014/main" id="{0105CEA0-48D6-44E9-A35D-333EA3C630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999" y="505049"/>
            <a:ext cx="3890048" cy="2693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 xmlns:a16="http://schemas.microsoft.com/office/drawing/2014/main" id="{E61434E0-B845-4CD5-9030-E1FE5FCF7308}"/>
              </a:ext>
            </a:extLst>
          </p:cNvPr>
          <p:cNvGrpSpPr/>
          <p:nvPr/>
        </p:nvGrpSpPr>
        <p:grpSpPr>
          <a:xfrm>
            <a:off x="-174811" y="3871488"/>
            <a:ext cx="11710737" cy="2677656"/>
            <a:chOff x="21830" y="4184732"/>
            <a:chExt cx="11710737" cy="2677656"/>
          </a:xfrm>
        </p:grpSpPr>
        <p:pic>
          <p:nvPicPr>
            <p:cNvPr id="5" name="Picture 4">
              <a:extLst>
                <a:ext uri="{FF2B5EF4-FFF2-40B4-BE49-F238E27FC236}">
                  <a16:creationId xmlns="" xmlns:a16="http://schemas.microsoft.com/office/drawing/2014/main" id="{176D3A09-2211-4809-8797-D4F43D8B8BC9}"/>
                </a:ext>
              </a:extLst>
            </p:cNvPr>
            <p:cNvPicPr>
              <a:picLocks noChangeAspect="1"/>
            </p:cNvPicPr>
            <p:nvPr/>
          </p:nvPicPr>
          <p:blipFill rotWithShape="1">
            <a:blip r:embed="rId5">
              <a:extLst>
                <a:ext uri="{28A0092B-C50C-407E-A947-70E740481C1C}">
                  <a14:useLocalDpi xmlns:a14="http://schemas.microsoft.com/office/drawing/2010/main" val="0"/>
                </a:ext>
              </a:extLst>
            </a:blip>
            <a:srcRect l="4608" t="9525" b="12221"/>
            <a:stretch/>
          </p:blipFill>
          <p:spPr>
            <a:xfrm>
              <a:off x="21830" y="4184732"/>
              <a:ext cx="3254770" cy="2673268"/>
            </a:xfrm>
            <a:prstGeom prst="rect">
              <a:avLst/>
            </a:prstGeom>
          </p:spPr>
        </p:pic>
        <p:sp>
          <p:nvSpPr>
            <p:cNvPr id="12" name="TextBox 11">
              <a:extLst>
                <a:ext uri="{FF2B5EF4-FFF2-40B4-BE49-F238E27FC236}">
                  <a16:creationId xmlns="" xmlns:a16="http://schemas.microsoft.com/office/drawing/2014/main" id="{A9BFB8A5-C908-4DA9-B901-D6637C898AAF}"/>
                </a:ext>
              </a:extLst>
            </p:cNvPr>
            <p:cNvSpPr txBox="1"/>
            <p:nvPr/>
          </p:nvSpPr>
          <p:spPr>
            <a:xfrm>
              <a:off x="3276600" y="4184732"/>
              <a:ext cx="8455967" cy="2677656"/>
            </a:xfrm>
            <a:prstGeom prst="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Tenaga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400" b="0" i="0" u="none" strike="noStrike" kern="1200" cap="none" spc="0" normalizeH="0" baseline="0" noProof="0" dirty="0">
                  <a:ln>
                    <a:noFill/>
                  </a:ln>
                  <a:solidFill>
                    <a:prstClr val="black"/>
                  </a:solidFill>
                  <a:effectLst/>
                  <a:uLnTx/>
                  <a:uFillTx/>
                  <a:latin typeface="Tw Cen MT"/>
                  <a:ea typeface="+mn-ea"/>
                  <a:cs typeface="+mn-cs"/>
                </a:rPr>
                <a:t> Masyarakat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Diharapkan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mampu</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mengidentifikasi</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faktor</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risiko</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mencegah</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dan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melindungi</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masyarakat</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dari</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masalah</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mengedukasi</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masyarakat</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serta</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mengembangkan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kebijakan</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berbasis</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a:ea typeface="+mn-ea"/>
                  <a:cs typeface="+mn-cs"/>
                </a:rPr>
                <a:t>bukti</a:t>
              </a:r>
              <a:r>
                <a:rPr kumimoji="0" lang="en-US" sz="2400" b="1"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sehingga</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turut</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memajukan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pelayanan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pembangunan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400" b="0" i="0" u="none" strike="noStrike" kern="1200" cap="none" spc="0" normalizeH="0" baseline="0" noProof="0" dirty="0">
                  <a:ln>
                    <a:noFill/>
                  </a:ln>
                  <a:solidFill>
                    <a:prstClr val="black"/>
                  </a:solidFill>
                  <a:effectLst/>
                  <a:uLnTx/>
                  <a:uFillTx/>
                  <a:latin typeface="Tw Cen MT"/>
                  <a:ea typeface="+mn-ea"/>
                  <a:cs typeface="+mn-cs"/>
                </a:rPr>
                <a:t> di Indonesia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baik</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dengan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mendukung</a:t>
              </a:r>
              <a:r>
                <a:rPr kumimoji="0" lang="en-US" sz="2400" b="0" i="0" u="none" strike="noStrike" kern="1200" cap="none" spc="0" normalizeH="0" baseline="0" noProof="0" dirty="0">
                  <a:ln>
                    <a:noFill/>
                  </a:ln>
                  <a:solidFill>
                    <a:prstClr val="black"/>
                  </a:solidFill>
                  <a:effectLst/>
                  <a:uLnTx/>
                  <a:uFillTx/>
                  <a:latin typeface="Tw Cen MT"/>
                  <a:ea typeface="+mn-ea"/>
                  <a:cs typeface="+mn-cs"/>
                </a:rPr>
                <a:t> Program Indonesia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Sehat</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Mis.GERMAS</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ataupun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dengan</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inovasi</a:t>
              </a:r>
              <a:r>
                <a:rPr kumimoji="0" lang="en-US" sz="2400" b="0" i="0" u="none" strike="noStrike" kern="1200" cap="none" spc="0" normalizeH="0" baseline="0" noProof="0" dirty="0">
                  <a:ln>
                    <a:noFill/>
                  </a:ln>
                  <a:solidFill>
                    <a:prstClr val="black"/>
                  </a:solidFill>
                  <a:effectLst/>
                  <a:uLnTx/>
                  <a:uFillTx/>
                  <a:latin typeface="Tw Cen MT"/>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sendiri</a:t>
              </a:r>
              <a:r>
                <a:rPr kumimoji="0" lang="en-US" sz="2400" b="0" i="0" u="none" strike="noStrike" kern="1200" cap="none" spc="0" normalizeH="0" baseline="0" noProof="0" dirty="0">
                  <a:ln>
                    <a:noFill/>
                  </a:ln>
                  <a:solidFill>
                    <a:prstClr val="black"/>
                  </a:solidFill>
                  <a:effectLst/>
                  <a:uLnTx/>
                  <a:uFillTx/>
                  <a:latin typeface="Tw Cen MT"/>
                  <a:ea typeface="+mn-ea"/>
                  <a:cs typeface="+mn-cs"/>
                </a:rPr>
                <a:t> yang </a:t>
              </a:r>
              <a:r>
                <a:rPr kumimoji="0" lang="en-US" sz="2400" b="0" i="0" u="none" strike="noStrike" kern="1200" cap="none" spc="0" normalizeH="0" baseline="0" noProof="0" dirty="0" err="1">
                  <a:ln>
                    <a:noFill/>
                  </a:ln>
                  <a:solidFill>
                    <a:prstClr val="black"/>
                  </a:solidFill>
                  <a:effectLst/>
                  <a:uLnTx/>
                  <a:uFillTx/>
                  <a:latin typeface="Tw Cen MT"/>
                  <a:ea typeface="+mn-ea"/>
                  <a:cs typeface="+mn-cs"/>
                </a:rPr>
                <a:t>bermutu</a:t>
              </a:r>
              <a:r>
                <a:rPr kumimoji="0" lang="en-US" sz="2400" b="0" i="0" u="none" strike="noStrike" kern="1200" cap="none" spc="0" normalizeH="0" baseline="0" noProof="0" dirty="0">
                  <a:ln>
                    <a:noFill/>
                  </a:ln>
                  <a:solidFill>
                    <a:prstClr val="black"/>
                  </a:solidFill>
                  <a:effectLst/>
                  <a:uLnTx/>
                  <a:uFillTx/>
                  <a:latin typeface="Tw Cen MT"/>
                  <a:ea typeface="+mn-ea"/>
                  <a:cs typeface="+mn-cs"/>
                </a:rPr>
                <a:t>.</a:t>
              </a:r>
            </a:p>
          </p:txBody>
        </p:sp>
      </p:grpSp>
      <p:sp>
        <p:nvSpPr>
          <p:cNvPr id="8" name="Rectangle 7">
            <a:extLst>
              <a:ext uri="{FF2B5EF4-FFF2-40B4-BE49-F238E27FC236}">
                <a16:creationId xmlns="" xmlns:a16="http://schemas.microsoft.com/office/drawing/2014/main" id="{DB03D37C-EF8A-43AF-BC41-734F1CF4AB45}"/>
              </a:ext>
            </a:extLst>
          </p:cNvPr>
          <p:cNvSpPr/>
          <p:nvPr/>
        </p:nvSpPr>
        <p:spPr>
          <a:xfrm>
            <a:off x="3254770" y="3343879"/>
            <a:ext cx="84559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err="1">
                <a:ln>
                  <a:noFill/>
                </a:ln>
                <a:solidFill>
                  <a:srgbClr val="FF0000"/>
                </a:solidFill>
                <a:effectLst/>
                <a:uLnTx/>
                <a:uFillTx/>
                <a:latin typeface="Tw Cen MT"/>
                <a:ea typeface="+mn-ea"/>
                <a:cs typeface="+mn-cs"/>
              </a:rPr>
              <a:t>Peran</a:t>
            </a:r>
            <a:r>
              <a:rPr kumimoji="0" lang="en-US" sz="2400" b="1" i="0" u="none" strike="noStrike" kern="1200" cap="none" spc="50" normalizeH="0" baseline="0" noProof="0" dirty="0">
                <a:ln>
                  <a:noFill/>
                </a:ln>
                <a:solidFill>
                  <a:srgbClr val="FF0000"/>
                </a:solidFill>
                <a:effectLst/>
                <a:uLnTx/>
                <a:uFillTx/>
                <a:latin typeface="Tw Cen MT"/>
                <a:ea typeface="+mn-ea"/>
                <a:cs typeface="+mn-cs"/>
              </a:rPr>
              <a:t> Tenaga </a:t>
            </a:r>
            <a:r>
              <a:rPr kumimoji="0" lang="en-US" sz="2400" b="1" i="0" u="none" strike="noStrike" kern="1200" cap="none" spc="50" normalizeH="0" baseline="0" noProof="0" dirty="0" err="1">
                <a:ln>
                  <a:noFill/>
                </a:ln>
                <a:solidFill>
                  <a:srgbClr val="FF0000"/>
                </a:solidFill>
                <a:effectLst/>
                <a:uLnTx/>
                <a:uFillTx/>
                <a:latin typeface="Tw Cen MT"/>
                <a:ea typeface="+mn-ea"/>
                <a:cs typeface="+mn-cs"/>
              </a:rPr>
              <a:t>Kesehatan</a:t>
            </a:r>
            <a:r>
              <a:rPr kumimoji="0" lang="en-US" sz="2400" b="1" i="0" u="none" strike="noStrike" kern="1200" cap="none" spc="50" normalizeH="0" baseline="0" noProof="0" dirty="0">
                <a:ln>
                  <a:noFill/>
                </a:ln>
                <a:solidFill>
                  <a:srgbClr val="FF0000"/>
                </a:solidFill>
                <a:effectLst/>
                <a:uLnTx/>
                <a:uFillTx/>
                <a:latin typeface="Tw Cen MT"/>
                <a:ea typeface="+mn-ea"/>
                <a:cs typeface="+mn-cs"/>
              </a:rPr>
              <a:t> Masyarakat </a:t>
            </a:r>
            <a:r>
              <a:rPr kumimoji="0" lang="en-US" sz="2400" b="1" i="0" u="none" strike="noStrike" kern="1200" cap="none" spc="50" normalizeH="0" baseline="0" noProof="0" dirty="0" err="1">
                <a:ln>
                  <a:noFill/>
                </a:ln>
                <a:solidFill>
                  <a:srgbClr val="FF0000"/>
                </a:solidFill>
                <a:effectLst/>
                <a:uLnTx/>
                <a:uFillTx/>
                <a:latin typeface="Tw Cen MT"/>
                <a:ea typeface="+mn-ea"/>
                <a:cs typeface="+mn-cs"/>
              </a:rPr>
              <a:t>Secara</a:t>
            </a:r>
            <a:r>
              <a:rPr kumimoji="0" lang="en-US" sz="2400" b="1" i="0" u="none" strike="noStrike" kern="1200" cap="none" spc="50" normalizeH="0" baseline="0" noProof="0" dirty="0">
                <a:ln>
                  <a:noFill/>
                </a:ln>
                <a:solidFill>
                  <a:srgbClr val="FF0000"/>
                </a:solidFill>
                <a:effectLst/>
                <a:uLnTx/>
                <a:uFillTx/>
                <a:latin typeface="Tw Cen MT"/>
                <a:ea typeface="+mn-ea"/>
                <a:cs typeface="+mn-cs"/>
              </a:rPr>
              <a:t> </a:t>
            </a:r>
            <a:r>
              <a:rPr kumimoji="0" lang="en-US" sz="2400" b="1" i="0" u="none" strike="noStrike" kern="1200" cap="none" spc="50" normalizeH="0" baseline="0" noProof="0" dirty="0" err="1">
                <a:ln>
                  <a:noFill/>
                </a:ln>
                <a:solidFill>
                  <a:srgbClr val="FF0000"/>
                </a:solidFill>
                <a:effectLst/>
                <a:uLnTx/>
                <a:uFillTx/>
                <a:latin typeface="Tw Cen MT"/>
                <a:ea typeface="+mn-ea"/>
                <a:cs typeface="+mn-cs"/>
              </a:rPr>
              <a:t>Khusus</a:t>
            </a: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1033682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9BECF4E-3D5F-4AB7-8BCF-F966ACEE0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7346" name="Rectangle 4"/>
          <p:cNvSpPr>
            <a:spLocks noChangeArrowheads="1"/>
          </p:cNvSpPr>
          <p:nvPr/>
        </p:nvSpPr>
        <p:spPr bwMode="auto">
          <a:xfrm>
            <a:off x="9984432" y="1603953"/>
            <a:ext cx="7543800" cy="6585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10" name="Title 1">
            <a:extLst>
              <a:ext uri="{FF2B5EF4-FFF2-40B4-BE49-F238E27FC236}">
                <a16:creationId xmlns="" xmlns:a16="http://schemas.microsoft.com/office/drawing/2014/main" id="{8B61D929-FD23-447B-81F0-C9D7B402CBC6}"/>
              </a:ext>
            </a:extLst>
          </p:cNvPr>
          <p:cNvSpPr txBox="1">
            <a:spLocks/>
          </p:cNvSpPr>
          <p:nvPr/>
        </p:nvSpPr>
        <p:spPr>
          <a:xfrm>
            <a:off x="2074331" y="137849"/>
            <a:ext cx="7910101" cy="609600"/>
          </a:xfrm>
          <a:prstGeom prst="homePlate">
            <a:avLst/>
          </a:prstGeom>
          <a:solidFill>
            <a:srgbClr val="FF0000"/>
          </a:solidFill>
        </p:spPr>
        <p:style>
          <a:lnRef idx="3">
            <a:schemeClr val="lt1"/>
          </a:lnRef>
          <a:fillRef idx="1">
            <a:schemeClr val="accent1"/>
          </a:fillRef>
          <a:effectRef idx="1">
            <a:schemeClr val="accent1"/>
          </a:effectRef>
          <a:fontRef idx="minor">
            <a:schemeClr val="lt1"/>
          </a:fontRef>
        </p:style>
        <p:txBody>
          <a:bodyPr>
            <a:normAutofit fontScale="90000" lnSpcReduction="1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en-US" sz="4000" b="1" i="0" u="none" strike="noStrike" kern="1200" cap="none" spc="50" normalizeH="0" baseline="0" noProof="0" dirty="0">
                <a:ln w="13335" cmpd="sng">
                  <a:solidFill>
                    <a:srgbClr val="759AA5">
                      <a:lumMod val="50000"/>
                    </a:srgbClr>
                  </a:solidFill>
                  <a:prstDash val="solid"/>
                </a:ln>
                <a:solidFill>
                  <a:prstClr val="white"/>
                </a:solidFill>
                <a:effectLst/>
                <a:uLnTx/>
                <a:uFillTx/>
                <a:latin typeface="Arial Narrow" pitchFamily="34" charset="0"/>
                <a:ea typeface="+mn-ea"/>
                <a:cs typeface="+mn-cs"/>
              </a:rPr>
              <a:t>GERAKAN MASYARAKAT HIDUP SEHAT</a:t>
            </a:r>
          </a:p>
        </p:txBody>
      </p:sp>
      <p:grpSp>
        <p:nvGrpSpPr>
          <p:cNvPr id="12" name="Group 11">
            <a:extLst>
              <a:ext uri="{FF2B5EF4-FFF2-40B4-BE49-F238E27FC236}">
                <a16:creationId xmlns="" xmlns:a16="http://schemas.microsoft.com/office/drawing/2014/main" id="{0EC65A66-B3D8-4B85-A7EF-95C47A6F4C46}"/>
              </a:ext>
            </a:extLst>
          </p:cNvPr>
          <p:cNvGrpSpPr/>
          <p:nvPr/>
        </p:nvGrpSpPr>
        <p:grpSpPr>
          <a:xfrm>
            <a:off x="148459" y="1417830"/>
            <a:ext cx="11640415" cy="5302321"/>
            <a:chOff x="148459" y="1417830"/>
            <a:chExt cx="11640415" cy="5302321"/>
          </a:xfrm>
        </p:grpSpPr>
        <p:sp>
          <p:nvSpPr>
            <p:cNvPr id="17" name="Rectangle 16">
              <a:extLst>
                <a:ext uri="{FF2B5EF4-FFF2-40B4-BE49-F238E27FC236}">
                  <a16:creationId xmlns="" xmlns:a16="http://schemas.microsoft.com/office/drawing/2014/main" id="{1C47C4C5-567B-4604-806F-3DAFFA5B8699}"/>
                </a:ext>
              </a:extLst>
            </p:cNvPr>
            <p:cNvSpPr/>
            <p:nvPr/>
          </p:nvSpPr>
          <p:spPr>
            <a:xfrm>
              <a:off x="6187766" y="3950257"/>
              <a:ext cx="5601108" cy="1380694"/>
            </a:xfrm>
            <a:prstGeom prst="rect">
              <a:avLst/>
            </a:prstGeom>
            <a:solidFill>
              <a:schemeClr val="tx2">
                <a:lumMod val="1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Tw Cen MT"/>
                  <a:ea typeface="+mn-ea"/>
                  <a:cs typeface="+mn-cs"/>
                </a:rPr>
                <a:t>Mendorong</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nilai-kepercayaan</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dan</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budaya</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hidup</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sehat</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dan</a:t>
              </a:r>
              <a:r>
                <a:rPr kumimoji="0" lang="en-US" sz="2200" b="0" i="0" u="none" strike="noStrike" kern="1200" cap="none" spc="0" normalizeH="0" baseline="0" noProof="0" dirty="0">
                  <a:ln>
                    <a:noFill/>
                  </a:ln>
                  <a:solidFill>
                    <a:prstClr val="white"/>
                  </a:solidFill>
                  <a:effectLst/>
                  <a:uLnTx/>
                  <a:uFillTx/>
                  <a:latin typeface="Tw Cen MT"/>
                  <a:ea typeface="+mn-ea"/>
                  <a:cs typeface="+mn-cs"/>
                </a:rPr>
                <a:t> </a:t>
              </a:r>
              <a:r>
                <a:rPr kumimoji="0" lang="en-US" sz="2200" b="0" i="0" u="none" strike="noStrike" kern="1200" cap="none" spc="0" normalizeH="0" baseline="0" noProof="0" dirty="0" err="1">
                  <a:ln>
                    <a:noFill/>
                  </a:ln>
                  <a:solidFill>
                    <a:prstClr val="white"/>
                  </a:solidFill>
                  <a:effectLst/>
                  <a:uLnTx/>
                  <a:uFillTx/>
                  <a:latin typeface="Tw Cen MT"/>
                  <a:ea typeface="+mn-ea"/>
                  <a:cs typeface="+mn-cs"/>
                </a:rPr>
                <a:t>bugar</a:t>
              </a:r>
              <a:endParaRPr kumimoji="0" lang="en-US" sz="22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Rectangle 7">
              <a:extLst>
                <a:ext uri="{FF2B5EF4-FFF2-40B4-BE49-F238E27FC236}">
                  <a16:creationId xmlns="" xmlns:a16="http://schemas.microsoft.com/office/drawing/2014/main" id="{3D87C1BB-41B3-47CD-B7C2-EC502D8A356C}"/>
                </a:ext>
              </a:extLst>
            </p:cNvPr>
            <p:cNvSpPr/>
            <p:nvPr/>
          </p:nvSpPr>
          <p:spPr>
            <a:xfrm>
              <a:off x="5272149" y="1716519"/>
              <a:ext cx="6516724" cy="1380694"/>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w Cen MT"/>
                  <a:ea typeface="+mn-ea"/>
                  <a:cs typeface="+mn-cs"/>
                </a:rPr>
                <a:t>Merupakan</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gerakan</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multisektor</a:t>
              </a:r>
              <a:r>
                <a:rPr kumimoji="0" lang="en-US" sz="2200" b="0" i="0" u="none" strike="noStrike" kern="1200" cap="none" spc="0" normalizeH="0" baseline="0" noProof="0" dirty="0">
                  <a:ln>
                    <a:noFill/>
                  </a:ln>
                  <a:solidFill>
                    <a:prstClr val="black"/>
                  </a:solidFill>
                  <a:effectLst/>
                  <a:uLnTx/>
                  <a:uFillTx/>
                  <a:latin typeface="Tw Cen MT"/>
                  <a:ea typeface="+mn-ea"/>
                  <a:cs typeface="+mn-cs"/>
                </a:rPr>
                <a:t> INKLUSIF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termasuk</a:t>
              </a:r>
              <a:endParaRPr kumimoji="0" lang="en-US" sz="2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swasta</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masyarakat</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sebagai</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subyek</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bukan</a:t>
              </a:r>
              <a:endParaRPr kumimoji="0" lang="en-US" sz="2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obyek</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untuk</a:t>
              </a:r>
              <a:r>
                <a:rPr kumimoji="0" lang="en-US" sz="2200" b="0" i="0" u="none" strike="noStrike" kern="1200" cap="none" spc="0" normalizeH="0" baseline="0" noProof="0" dirty="0">
                  <a:ln>
                    <a:noFill/>
                  </a:ln>
                  <a:solidFill>
                    <a:prstClr val="black"/>
                  </a:solidFill>
                  <a:effectLst/>
                  <a:uLnTx/>
                  <a:uFillTx/>
                  <a:latin typeface="Tw Cen MT"/>
                  <a:ea typeface="+mn-ea"/>
                  <a:cs typeface="+mn-cs"/>
                </a:rPr>
                <a:t> kegiatan2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menjamin</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kesehatan</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termasuk</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mitigatif</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dan</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adaptif</a:t>
              </a:r>
              <a:r>
                <a:rPr kumimoji="0" lang="en-US" sz="2200" b="0" i="0" u="none" strike="noStrike" kern="1200" cap="none" spc="0" normalizeH="0" baseline="0" noProof="0" dirty="0">
                  <a:ln>
                    <a:noFill/>
                  </a:ln>
                  <a:solidFill>
                    <a:prstClr val="black"/>
                  </a:solidFill>
                  <a:effectLst/>
                  <a:uLnTx/>
                  <a:uFillTx/>
                  <a:latin typeface="Tw Cen MT"/>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a:ea typeface="+mn-ea"/>
                  <a:cs typeface="+mn-cs"/>
                </a:rPr>
                <a:t>bencana</a:t>
              </a:r>
              <a:endParaRPr kumimoji="0" lang="en-US" sz="2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7" name="TextBox 6">
              <a:extLst>
                <a:ext uri="{FF2B5EF4-FFF2-40B4-BE49-F238E27FC236}">
                  <a16:creationId xmlns="" xmlns:a16="http://schemas.microsoft.com/office/drawing/2014/main" id="{88167D49-914D-4008-B0F7-3281705787F8}"/>
                </a:ext>
              </a:extLst>
            </p:cNvPr>
            <p:cNvSpPr txBox="1"/>
            <p:nvPr/>
          </p:nvSpPr>
          <p:spPr>
            <a:xfrm>
              <a:off x="6459552" y="5950710"/>
              <a:ext cx="20746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SEHAT</a:t>
              </a:r>
            </a:p>
          </p:txBody>
        </p:sp>
        <p:sp>
          <p:nvSpPr>
            <p:cNvPr id="16" name="Rectangle 15">
              <a:extLst>
                <a:ext uri="{FF2B5EF4-FFF2-40B4-BE49-F238E27FC236}">
                  <a16:creationId xmlns="" xmlns:a16="http://schemas.microsoft.com/office/drawing/2014/main" id="{D80EA1E7-261F-49C0-8F4D-E2D547BED158}"/>
                </a:ext>
              </a:extLst>
            </p:cNvPr>
            <p:cNvSpPr/>
            <p:nvPr/>
          </p:nvSpPr>
          <p:spPr>
            <a:xfrm>
              <a:off x="148459" y="3104820"/>
              <a:ext cx="5688632" cy="1380694"/>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a:ea typeface="+mn-ea"/>
                  <a:cs typeface="+mn-cs"/>
                </a:rPr>
                <a:t>Program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terstruktur</a:t>
              </a:r>
              <a:r>
                <a:rPr kumimoji="0" lang="en-US" sz="2400" b="0" i="0" u="none" strike="noStrike" kern="1200" cap="none" spc="0" normalizeH="0" baseline="0" noProof="0" dirty="0">
                  <a:ln>
                    <a:noFill/>
                  </a:ln>
                  <a:solidFill>
                    <a:prstClr val="white"/>
                  </a:solidFill>
                  <a:effectLst/>
                  <a:uLnTx/>
                  <a:uFillTx/>
                  <a:latin typeface="Tw Cen MT"/>
                  <a:ea typeface="+mn-ea"/>
                  <a:cs typeface="+mn-cs"/>
                </a:rPr>
                <a:t> masing2 sector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dgn</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indikator</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masing-masing</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terutama</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menuju</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kesehatan</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dan</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kesejahteraan</a:t>
              </a:r>
              <a:r>
                <a:rPr kumimoji="0" lang="en-US" sz="2400" b="0" i="0" u="none" strike="noStrike" kern="1200" cap="none" spc="0" normalizeH="0" baseline="0" noProof="0" dirty="0">
                  <a:ln>
                    <a:noFill/>
                  </a:ln>
                  <a:solidFill>
                    <a:prstClr val="white"/>
                  </a:solidFill>
                  <a:effectLst/>
                  <a:uLnTx/>
                  <a:uFillTx/>
                  <a:latin typeface="Tw Cen MT"/>
                  <a:ea typeface="+mn-ea"/>
                  <a:cs typeface="+mn-cs"/>
                </a:rPr>
                <a:t> </a:t>
              </a:r>
              <a:r>
                <a:rPr kumimoji="0" lang="en-US" sz="2400" b="0" i="0" u="none" strike="noStrike" kern="1200" cap="none" spc="0" normalizeH="0" baseline="0" noProof="0" dirty="0" err="1">
                  <a:ln>
                    <a:noFill/>
                  </a:ln>
                  <a:solidFill>
                    <a:prstClr val="white"/>
                  </a:solidFill>
                  <a:effectLst/>
                  <a:uLnTx/>
                  <a:uFillTx/>
                  <a:latin typeface="Tw Cen MT"/>
                  <a:ea typeface="+mn-ea"/>
                  <a:cs typeface="+mn-cs"/>
                </a:rPr>
                <a:t>keluarga</a:t>
              </a:r>
              <a:endParaRPr kumimoji="0" lang="en-US" sz="24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6" name="Picture 5">
              <a:extLst>
                <a:ext uri="{FF2B5EF4-FFF2-40B4-BE49-F238E27FC236}">
                  <a16:creationId xmlns="" xmlns:a16="http://schemas.microsoft.com/office/drawing/2014/main" id="{D060E6B4-53BE-4D5D-9E2A-F826A3A63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9220">
              <a:off x="4404678" y="1333772"/>
              <a:ext cx="2864826" cy="4597584"/>
            </a:xfrm>
            <a:prstGeom prst="rect">
              <a:avLst/>
            </a:prstGeom>
          </p:spPr>
        </p:pic>
        <p:pic>
          <p:nvPicPr>
            <p:cNvPr id="20" name="Picture 2">
              <a:extLst>
                <a:ext uri="{FF2B5EF4-FFF2-40B4-BE49-F238E27FC236}">
                  <a16:creationId xmlns="" xmlns:a16="http://schemas.microsoft.com/office/drawing/2014/main" id="{F0ACEF7C-D92A-4E6C-A9F4-141FACEABA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633" r="99684">
                          <a14:foregroundMark x1="48734" y1="26131" x2="48734" y2="26131"/>
                        </a14:backgroundRemoval>
                      </a14:imgEffect>
                    </a14:imgLayer>
                  </a14:imgProps>
                </a:ext>
                <a:ext uri="{28A0092B-C50C-407E-A947-70E740481C1C}">
                  <a14:useLocalDpi xmlns:a14="http://schemas.microsoft.com/office/drawing/2010/main" val="0"/>
                </a:ext>
              </a:extLst>
            </a:blip>
            <a:srcRect/>
            <a:stretch>
              <a:fillRect/>
            </a:stretch>
          </p:blipFill>
          <p:spPr bwMode="auto">
            <a:xfrm>
              <a:off x="1911919" y="1417830"/>
              <a:ext cx="1228104" cy="194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a:extLst>
              <a:ext uri="{FF2B5EF4-FFF2-40B4-BE49-F238E27FC236}">
                <a16:creationId xmlns="" xmlns:a16="http://schemas.microsoft.com/office/drawing/2014/main" id="{86FF5B7D-BB66-45BE-B924-66203031EB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00" b="11816"/>
          <a:stretch/>
        </p:blipFill>
        <p:spPr>
          <a:xfrm>
            <a:off x="508492" y="4781493"/>
            <a:ext cx="4225353" cy="1169217"/>
          </a:xfrm>
          <a:prstGeom prst="rect">
            <a:avLst/>
          </a:prstGeom>
        </p:spPr>
      </p:pic>
    </p:spTree>
    <p:extLst>
      <p:ext uri="{BB962C8B-B14F-4D97-AF65-F5344CB8AC3E}">
        <p14:creationId xmlns:p14="http://schemas.microsoft.com/office/powerpoint/2010/main" val="40365249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8195" name="Trapezoid 8194">
            <a:extLst>
              <a:ext uri="{FF2B5EF4-FFF2-40B4-BE49-F238E27FC236}">
                <a16:creationId xmlns="" xmlns:a16="http://schemas.microsoft.com/office/drawing/2014/main" id="{A74B8636-D706-46E1-9453-4D423F725085}"/>
              </a:ext>
            </a:extLst>
          </p:cNvPr>
          <p:cNvSpPr/>
          <p:nvPr/>
        </p:nvSpPr>
        <p:spPr>
          <a:xfrm>
            <a:off x="3002391" y="0"/>
            <a:ext cx="9214732" cy="6846222"/>
          </a:xfrm>
          <a:custGeom>
            <a:avLst/>
            <a:gdLst>
              <a:gd name="connsiteX0" fmla="*/ 0 w 7374457"/>
              <a:gd name="connsiteY0" fmla="*/ 6832574 h 6832574"/>
              <a:gd name="connsiteX1" fmla="*/ 1708144 w 7374457"/>
              <a:gd name="connsiteY1" fmla="*/ 0 h 6832574"/>
              <a:gd name="connsiteX2" fmla="*/ 5666314 w 7374457"/>
              <a:gd name="connsiteY2" fmla="*/ 0 h 6832574"/>
              <a:gd name="connsiteX3" fmla="*/ 7374457 w 7374457"/>
              <a:gd name="connsiteY3" fmla="*/ 6832574 h 6832574"/>
              <a:gd name="connsiteX4" fmla="*/ 0 w 7374457"/>
              <a:gd name="connsiteY4" fmla="*/ 6832574 h 6832574"/>
              <a:gd name="connsiteX0" fmla="*/ 161599 w 7536056"/>
              <a:gd name="connsiteY0" fmla="*/ 6832574 h 6832574"/>
              <a:gd name="connsiteX1" fmla="*/ 0 w 7536056"/>
              <a:gd name="connsiteY1" fmla="*/ 0 h 6832574"/>
              <a:gd name="connsiteX2" fmla="*/ 5827913 w 7536056"/>
              <a:gd name="connsiteY2" fmla="*/ 0 h 6832574"/>
              <a:gd name="connsiteX3" fmla="*/ 7536056 w 7536056"/>
              <a:gd name="connsiteY3" fmla="*/ 6832574 h 6832574"/>
              <a:gd name="connsiteX4" fmla="*/ 161599 w 7536056"/>
              <a:gd name="connsiteY4" fmla="*/ 6832574 h 6832574"/>
              <a:gd name="connsiteX0" fmla="*/ 161599 w 7561179"/>
              <a:gd name="connsiteY0" fmla="*/ 6832574 h 6832574"/>
              <a:gd name="connsiteX1" fmla="*/ 0 w 7561179"/>
              <a:gd name="connsiteY1" fmla="*/ 0 h 6832574"/>
              <a:gd name="connsiteX2" fmla="*/ 7561179 w 7561179"/>
              <a:gd name="connsiteY2" fmla="*/ 0 h 6832574"/>
              <a:gd name="connsiteX3" fmla="*/ 7536056 w 7561179"/>
              <a:gd name="connsiteY3" fmla="*/ 6832574 h 6832574"/>
              <a:gd name="connsiteX4" fmla="*/ 161599 w 7561179"/>
              <a:gd name="connsiteY4" fmla="*/ 6832574 h 6832574"/>
              <a:gd name="connsiteX0" fmla="*/ 0 w 9146493"/>
              <a:gd name="connsiteY0" fmla="*/ 6900813 h 6900813"/>
              <a:gd name="connsiteX1" fmla="*/ 1585314 w 9146493"/>
              <a:gd name="connsiteY1" fmla="*/ 0 h 6900813"/>
              <a:gd name="connsiteX2" fmla="*/ 9146493 w 9146493"/>
              <a:gd name="connsiteY2" fmla="*/ 0 h 6900813"/>
              <a:gd name="connsiteX3" fmla="*/ 9121370 w 9146493"/>
              <a:gd name="connsiteY3" fmla="*/ 6832574 h 6900813"/>
              <a:gd name="connsiteX4" fmla="*/ 0 w 9146493"/>
              <a:gd name="connsiteY4" fmla="*/ 6900813 h 6900813"/>
              <a:gd name="connsiteX0" fmla="*/ 0 w 9146493"/>
              <a:gd name="connsiteY0" fmla="*/ 6900813 h 6900813"/>
              <a:gd name="connsiteX1" fmla="*/ 1460427 w 9146493"/>
              <a:gd name="connsiteY1" fmla="*/ 3452884 h 6900813"/>
              <a:gd name="connsiteX2" fmla="*/ 1585314 w 9146493"/>
              <a:gd name="connsiteY2" fmla="*/ 0 h 6900813"/>
              <a:gd name="connsiteX3" fmla="*/ 9146493 w 9146493"/>
              <a:gd name="connsiteY3" fmla="*/ 0 h 6900813"/>
              <a:gd name="connsiteX4" fmla="*/ 9121370 w 9146493"/>
              <a:gd name="connsiteY4" fmla="*/ 6832574 h 6900813"/>
              <a:gd name="connsiteX5" fmla="*/ 0 w 9146493"/>
              <a:gd name="connsiteY5" fmla="*/ 6900813 h 6900813"/>
              <a:gd name="connsiteX0" fmla="*/ 0 w 9146493"/>
              <a:gd name="connsiteY0" fmla="*/ 6900813 h 6900813"/>
              <a:gd name="connsiteX1" fmla="*/ 1515018 w 9146493"/>
              <a:gd name="connsiteY1" fmla="*/ 3657601 h 6900813"/>
              <a:gd name="connsiteX2" fmla="*/ 1585314 w 9146493"/>
              <a:gd name="connsiteY2" fmla="*/ 0 h 6900813"/>
              <a:gd name="connsiteX3" fmla="*/ 9146493 w 9146493"/>
              <a:gd name="connsiteY3" fmla="*/ 0 h 6900813"/>
              <a:gd name="connsiteX4" fmla="*/ 9121370 w 9146493"/>
              <a:gd name="connsiteY4" fmla="*/ 6832574 h 6900813"/>
              <a:gd name="connsiteX5" fmla="*/ 0 w 9146493"/>
              <a:gd name="connsiteY5" fmla="*/ 6900813 h 6900813"/>
              <a:gd name="connsiteX0" fmla="*/ 0 w 9214732"/>
              <a:gd name="connsiteY0" fmla="*/ 6846222 h 6846222"/>
              <a:gd name="connsiteX1" fmla="*/ 1583257 w 9214732"/>
              <a:gd name="connsiteY1" fmla="*/ 3657601 h 6846222"/>
              <a:gd name="connsiteX2" fmla="*/ 1653553 w 9214732"/>
              <a:gd name="connsiteY2" fmla="*/ 0 h 6846222"/>
              <a:gd name="connsiteX3" fmla="*/ 9214732 w 9214732"/>
              <a:gd name="connsiteY3" fmla="*/ 0 h 6846222"/>
              <a:gd name="connsiteX4" fmla="*/ 9189609 w 9214732"/>
              <a:gd name="connsiteY4" fmla="*/ 6832574 h 6846222"/>
              <a:gd name="connsiteX5" fmla="*/ 0 w 9214732"/>
              <a:gd name="connsiteY5" fmla="*/ 6846222 h 684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4732" h="6846222">
                <a:moveTo>
                  <a:pt x="0" y="6846222"/>
                </a:moveTo>
                <a:cubicBezTo>
                  <a:pt x="291191" y="5596829"/>
                  <a:pt x="1292066" y="4906994"/>
                  <a:pt x="1583257" y="3657601"/>
                </a:cubicBezTo>
                <a:lnTo>
                  <a:pt x="1653553" y="0"/>
                </a:lnTo>
                <a:lnTo>
                  <a:pt x="9214732" y="0"/>
                </a:lnTo>
                <a:cubicBezTo>
                  <a:pt x="9206358" y="2277525"/>
                  <a:pt x="9197983" y="4555049"/>
                  <a:pt x="9189609" y="6832574"/>
                </a:cubicBezTo>
                <a:lnTo>
                  <a:pt x="0" y="6846222"/>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13" name="Picture 2" descr="C:\Users\Lenovo\Pictures\Logo Baru Kementerian Kesehat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2419" y="25426"/>
            <a:ext cx="1397048" cy="81028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 xmlns:a16="http://schemas.microsoft.com/office/drawing/2014/main" id="{8CC3F359-8DFA-4B93-995C-5F147ED5A936}"/>
              </a:ext>
            </a:extLst>
          </p:cNvPr>
          <p:cNvGrpSpPr/>
          <p:nvPr/>
        </p:nvGrpSpPr>
        <p:grpSpPr>
          <a:xfrm>
            <a:off x="402648" y="430570"/>
            <a:ext cx="3810000" cy="2286000"/>
            <a:chOff x="1029517" y="829647"/>
            <a:chExt cx="3810000" cy="2286000"/>
          </a:xfrm>
        </p:grpSpPr>
        <p:grpSp>
          <p:nvGrpSpPr>
            <p:cNvPr id="22" name="Group 21">
              <a:extLst>
                <a:ext uri="{FF2B5EF4-FFF2-40B4-BE49-F238E27FC236}">
                  <a16:creationId xmlns="" xmlns:a16="http://schemas.microsoft.com/office/drawing/2014/main" id="{2F642918-68DF-43C6-996D-FC32B02696A9}"/>
                </a:ext>
              </a:extLst>
            </p:cNvPr>
            <p:cNvGrpSpPr/>
            <p:nvPr/>
          </p:nvGrpSpPr>
          <p:grpSpPr>
            <a:xfrm>
              <a:off x="1029517" y="829647"/>
              <a:ext cx="3810000" cy="2286000"/>
              <a:chOff x="1029517" y="829647"/>
              <a:chExt cx="3810000" cy="2286000"/>
            </a:xfrm>
          </p:grpSpPr>
          <p:pic>
            <p:nvPicPr>
              <p:cNvPr id="21" name="Picture 20">
                <a:extLst>
                  <a:ext uri="{FF2B5EF4-FFF2-40B4-BE49-F238E27FC236}">
                    <a16:creationId xmlns="" xmlns:a16="http://schemas.microsoft.com/office/drawing/2014/main" id="{31DBB195-7949-4652-ABD4-FD4B828811AD}"/>
                  </a:ext>
                </a:extLst>
              </p:cNvPr>
              <p:cNvPicPr>
                <a:picLocks noChangeAspect="1"/>
              </p:cNvPicPr>
              <p:nvPr/>
            </p:nvPicPr>
            <p:blipFill rotWithShape="1">
              <a:blip r:embed="rId4"/>
              <a:srcRect l="3125" t="11451" r="21875" b="8509"/>
              <a:stretch/>
            </p:blipFill>
            <p:spPr>
              <a:xfrm>
                <a:off x="1029517" y="829647"/>
                <a:ext cx="3810000" cy="2286000"/>
              </a:xfrm>
              <a:prstGeom prst="rect">
                <a:avLst/>
              </a:prstGeom>
            </p:spPr>
          </p:pic>
          <p:pic>
            <p:nvPicPr>
              <p:cNvPr id="819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633" r="99684">
                            <a14:foregroundMark x1="48734" y1="26131" x2="48734" y2="26131"/>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1328455"/>
                <a:ext cx="685800" cy="108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Picture 22">
              <a:extLst>
                <a:ext uri="{FF2B5EF4-FFF2-40B4-BE49-F238E27FC236}">
                  <a16:creationId xmlns="" xmlns:a16="http://schemas.microsoft.com/office/drawing/2014/main" id="{391667AD-3349-4F4C-903D-D7512EC9D077}"/>
                </a:ext>
              </a:extLst>
            </p:cNvPr>
            <p:cNvPicPr>
              <a:picLocks noChangeAspect="1"/>
            </p:cNvPicPr>
            <p:nvPr/>
          </p:nvPicPr>
          <p:blipFill rotWithShape="1">
            <a:blip r:embed="rId7" cstate="print">
              <a:clrChange>
                <a:clrFrom>
                  <a:srgbClr val="FFFFFF"/>
                </a:clrFrom>
                <a:clrTo>
                  <a:srgbClr val="FFFFFF">
                    <a:alpha val="0"/>
                  </a:srgbClr>
                </a:clrTo>
              </a:clrChange>
            </a:blip>
            <a:srcRect l="35000" t="28556" r="37500" b="45851"/>
            <a:stretch/>
          </p:blipFill>
          <p:spPr>
            <a:xfrm rot="910507">
              <a:off x="3608057" y="1089940"/>
              <a:ext cx="1142414" cy="597759"/>
            </a:xfrm>
            <a:prstGeom prst="rect">
              <a:avLst/>
            </a:prstGeom>
          </p:spPr>
        </p:pic>
      </p:grpSp>
      <p:sp>
        <p:nvSpPr>
          <p:cNvPr id="28" name="Rectangle 27">
            <a:extLst>
              <a:ext uri="{FF2B5EF4-FFF2-40B4-BE49-F238E27FC236}">
                <a16:creationId xmlns="" xmlns:a16="http://schemas.microsoft.com/office/drawing/2014/main" id="{7683B6AF-4D9D-47F9-A53F-CEA644148C95}"/>
              </a:ext>
            </a:extLst>
          </p:cNvPr>
          <p:cNvSpPr/>
          <p:nvPr/>
        </p:nvSpPr>
        <p:spPr>
          <a:xfrm>
            <a:off x="609600" y="3048000"/>
            <a:ext cx="381000" cy="533400"/>
          </a:xfrm>
          <a:prstGeom prst="rect">
            <a:avLst/>
          </a:prstGeom>
          <a:solidFill>
            <a:srgbClr val="00FF99"/>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1</a:t>
            </a:r>
          </a:p>
        </p:txBody>
      </p:sp>
      <p:sp>
        <p:nvSpPr>
          <p:cNvPr id="29" name="Rectangle 28">
            <a:extLst>
              <a:ext uri="{FF2B5EF4-FFF2-40B4-BE49-F238E27FC236}">
                <a16:creationId xmlns="" xmlns:a16="http://schemas.microsoft.com/office/drawing/2014/main" id="{44CBF3A6-AFBF-44D3-919F-EC5D3C1AAC70}"/>
              </a:ext>
            </a:extLst>
          </p:cNvPr>
          <p:cNvSpPr/>
          <p:nvPr/>
        </p:nvSpPr>
        <p:spPr>
          <a:xfrm>
            <a:off x="999798" y="2958548"/>
            <a:ext cx="32128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entSchbkCyrill BT" panose="02040603050705020303" pitchFamily="18" charset="-52"/>
                <a:ea typeface="+mn-ea"/>
                <a:cs typeface="+mn-cs"/>
              </a:rPr>
              <a:t>Melakukan</a:t>
            </a:r>
            <a:r>
              <a:rPr kumimoji="0" lang="en-US"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 </a:t>
            </a:r>
            <a:r>
              <a:rPr kumimoji="0" lang="en-US" sz="2000" b="0" i="0" u="none" strike="noStrike" kern="1200" cap="none" spc="0" normalizeH="0" baseline="0" noProof="0" dirty="0" err="1">
                <a:ln>
                  <a:noFill/>
                </a:ln>
                <a:solidFill>
                  <a:prstClr val="black"/>
                </a:solidFill>
                <a:effectLst/>
                <a:uLnTx/>
                <a:uFillTx/>
                <a:latin typeface="CentSchbkCyrill BT" panose="02040603050705020303" pitchFamily="18" charset="-52"/>
                <a:ea typeface="+mn-ea"/>
                <a:cs typeface="+mn-cs"/>
              </a:rPr>
              <a:t>aktivitas</a:t>
            </a:r>
            <a:r>
              <a:rPr kumimoji="0" lang="en-US"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 </a:t>
            </a:r>
            <a:r>
              <a:rPr kumimoji="0" lang="en-US" sz="2000" b="0" i="0" u="none" strike="noStrike" kern="1200" cap="none" spc="0" normalizeH="0" baseline="0" noProof="0" dirty="0" err="1">
                <a:ln>
                  <a:noFill/>
                </a:ln>
                <a:solidFill>
                  <a:prstClr val="black"/>
                </a:solidFill>
                <a:effectLst/>
                <a:uLnTx/>
                <a:uFillTx/>
                <a:latin typeface="CentSchbkCyrill BT" panose="02040603050705020303" pitchFamily="18" charset="-52"/>
                <a:ea typeface="+mn-ea"/>
                <a:cs typeface="+mn-cs"/>
              </a:rPr>
              <a:t>fisik</a:t>
            </a:r>
            <a:r>
              <a:rPr kumimoji="0" lang="en-US"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 30 </a:t>
            </a:r>
            <a:r>
              <a:rPr kumimoji="0" lang="en-US" sz="2000" b="0" i="0" u="none" strike="noStrike" kern="1200" cap="none" spc="0" normalizeH="0" baseline="0" noProof="0" dirty="0" err="1">
                <a:ln>
                  <a:noFill/>
                </a:ln>
                <a:solidFill>
                  <a:prstClr val="black"/>
                </a:solidFill>
                <a:effectLst/>
                <a:uLnTx/>
                <a:uFillTx/>
                <a:latin typeface="CentSchbkCyrill BT" panose="02040603050705020303" pitchFamily="18" charset="-52"/>
                <a:ea typeface="+mn-ea"/>
                <a:cs typeface="+mn-cs"/>
              </a:rPr>
              <a:t>menit</a:t>
            </a:r>
            <a:r>
              <a:rPr kumimoji="0" lang="en-US"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 per </a:t>
            </a:r>
            <a:r>
              <a:rPr kumimoji="0" lang="en-US" sz="2000" b="0" i="0" u="none" strike="noStrike" kern="1200" cap="none" spc="0" normalizeH="0" baseline="0" noProof="0" dirty="0" err="1">
                <a:ln>
                  <a:noFill/>
                </a:ln>
                <a:solidFill>
                  <a:prstClr val="black"/>
                </a:solidFill>
                <a:effectLst/>
                <a:uLnTx/>
                <a:uFillTx/>
                <a:latin typeface="CentSchbkCyrill BT" panose="02040603050705020303" pitchFamily="18" charset="-52"/>
                <a:ea typeface="+mn-ea"/>
                <a:cs typeface="+mn-cs"/>
              </a:rPr>
              <a:t>hari</a:t>
            </a:r>
            <a:r>
              <a:rPr kumimoji="0" lang="en-US"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 </a:t>
            </a:r>
          </a:p>
        </p:txBody>
      </p:sp>
      <p:sp>
        <p:nvSpPr>
          <p:cNvPr id="31" name="Rectangle 30">
            <a:extLst>
              <a:ext uri="{FF2B5EF4-FFF2-40B4-BE49-F238E27FC236}">
                <a16:creationId xmlns="" xmlns:a16="http://schemas.microsoft.com/office/drawing/2014/main" id="{8E8CA7FA-1CCB-4273-B801-1E931075ED08}"/>
              </a:ext>
            </a:extLst>
          </p:cNvPr>
          <p:cNvSpPr/>
          <p:nvPr/>
        </p:nvSpPr>
        <p:spPr>
          <a:xfrm>
            <a:off x="600402" y="3812692"/>
            <a:ext cx="381000" cy="533400"/>
          </a:xfrm>
          <a:prstGeom prst="rect">
            <a:avLst/>
          </a:prstGeom>
          <a:solidFill>
            <a:srgbClr val="00FF99"/>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2</a:t>
            </a:r>
          </a:p>
        </p:txBody>
      </p:sp>
      <p:sp>
        <p:nvSpPr>
          <p:cNvPr id="32" name="Rectangle 31">
            <a:extLst>
              <a:ext uri="{FF2B5EF4-FFF2-40B4-BE49-F238E27FC236}">
                <a16:creationId xmlns="" xmlns:a16="http://schemas.microsoft.com/office/drawing/2014/main" id="{9D8F60D1-9A6D-4104-AE5F-4F3BA4CAFB31}"/>
              </a:ext>
            </a:extLst>
          </p:cNvPr>
          <p:cNvSpPr/>
          <p:nvPr/>
        </p:nvSpPr>
        <p:spPr>
          <a:xfrm>
            <a:off x="990600" y="3723240"/>
            <a:ext cx="32128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Mengonsumsi buah dan sayur; dan </a:t>
            </a:r>
          </a:p>
        </p:txBody>
      </p:sp>
      <p:sp>
        <p:nvSpPr>
          <p:cNvPr id="33" name="Rectangle 32">
            <a:extLst>
              <a:ext uri="{FF2B5EF4-FFF2-40B4-BE49-F238E27FC236}">
                <a16:creationId xmlns="" xmlns:a16="http://schemas.microsoft.com/office/drawing/2014/main" id="{48730647-9ADE-42E3-8FAF-DE5A991ECB94}"/>
              </a:ext>
            </a:extLst>
          </p:cNvPr>
          <p:cNvSpPr/>
          <p:nvPr/>
        </p:nvSpPr>
        <p:spPr>
          <a:xfrm>
            <a:off x="609600" y="4577384"/>
            <a:ext cx="381000" cy="533400"/>
          </a:xfrm>
          <a:prstGeom prst="rect">
            <a:avLst/>
          </a:prstGeom>
          <a:solidFill>
            <a:srgbClr val="00FF99"/>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3</a:t>
            </a:r>
          </a:p>
        </p:txBody>
      </p:sp>
      <p:sp>
        <p:nvSpPr>
          <p:cNvPr id="34" name="Rectangle 33">
            <a:extLst>
              <a:ext uri="{FF2B5EF4-FFF2-40B4-BE49-F238E27FC236}">
                <a16:creationId xmlns="" xmlns:a16="http://schemas.microsoft.com/office/drawing/2014/main" id="{B38A7150-B3C0-4380-B3AC-904E7EBFC7D3}"/>
              </a:ext>
            </a:extLst>
          </p:cNvPr>
          <p:cNvSpPr/>
          <p:nvPr/>
        </p:nvSpPr>
        <p:spPr>
          <a:xfrm>
            <a:off x="999798" y="4487932"/>
            <a:ext cx="3212850"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entSchbkCyrill BT" panose="02040603050705020303" pitchFamily="18" charset="-52"/>
                <a:ea typeface="+mn-ea"/>
                <a:cs typeface="+mn-cs"/>
              </a:rPr>
              <a:t>Memeriksakan kesehatan secara rutin minimal 6 bulan sekali sebagai upaya deteksi dini penyakit</a:t>
            </a:r>
          </a:p>
        </p:txBody>
      </p:sp>
      <p:sp>
        <p:nvSpPr>
          <p:cNvPr id="37" name="Rectangle 36">
            <a:extLst>
              <a:ext uri="{FF2B5EF4-FFF2-40B4-BE49-F238E27FC236}">
                <a16:creationId xmlns="" xmlns:a16="http://schemas.microsoft.com/office/drawing/2014/main" id="{EDE30486-789B-427E-A27E-28388738F8B9}"/>
              </a:ext>
            </a:extLst>
          </p:cNvPr>
          <p:cNvSpPr/>
          <p:nvPr/>
        </p:nvSpPr>
        <p:spPr>
          <a:xfrm>
            <a:off x="5849377" y="2018183"/>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1</a:t>
            </a:r>
          </a:p>
        </p:txBody>
      </p:sp>
      <p:pic>
        <p:nvPicPr>
          <p:cNvPr id="38" name="Picture 37">
            <a:extLst>
              <a:ext uri="{FF2B5EF4-FFF2-40B4-BE49-F238E27FC236}">
                <a16:creationId xmlns="" xmlns:a16="http://schemas.microsoft.com/office/drawing/2014/main" id="{FB9BBD73-9FD8-4762-B4D9-A569846BC5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5820" y="1056791"/>
            <a:ext cx="1585302" cy="88776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39" name="Rectangle 38">
            <a:extLst>
              <a:ext uri="{FF2B5EF4-FFF2-40B4-BE49-F238E27FC236}">
                <a16:creationId xmlns="" xmlns:a16="http://schemas.microsoft.com/office/drawing/2014/main" id="{CEF31B40-E560-4155-BDC3-D71CE0CB7CD4}"/>
              </a:ext>
            </a:extLst>
          </p:cNvPr>
          <p:cNvSpPr/>
          <p:nvPr/>
        </p:nvSpPr>
        <p:spPr>
          <a:xfrm>
            <a:off x="5311976" y="2357066"/>
            <a:ext cx="275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Melakukan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aktifitas</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fisik</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p>
        </p:txBody>
      </p:sp>
      <p:sp>
        <p:nvSpPr>
          <p:cNvPr id="41" name="Rectangle 40">
            <a:extLst>
              <a:ext uri="{FF2B5EF4-FFF2-40B4-BE49-F238E27FC236}">
                <a16:creationId xmlns="" xmlns:a16="http://schemas.microsoft.com/office/drawing/2014/main" id="{F9383D78-D1EC-49E2-9FA7-ADC70CDB37C2}"/>
              </a:ext>
            </a:extLst>
          </p:cNvPr>
          <p:cNvSpPr/>
          <p:nvPr/>
        </p:nvSpPr>
        <p:spPr>
          <a:xfrm>
            <a:off x="9224201" y="2008355"/>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2</a:t>
            </a:r>
          </a:p>
        </p:txBody>
      </p:sp>
      <p:sp>
        <p:nvSpPr>
          <p:cNvPr id="43" name="Rectangle 42">
            <a:extLst>
              <a:ext uri="{FF2B5EF4-FFF2-40B4-BE49-F238E27FC236}">
                <a16:creationId xmlns="" xmlns:a16="http://schemas.microsoft.com/office/drawing/2014/main" id="{14CAC73A-57B7-453F-B2D1-F297BBDB12A0}"/>
              </a:ext>
            </a:extLst>
          </p:cNvPr>
          <p:cNvSpPr/>
          <p:nvPr/>
        </p:nvSpPr>
        <p:spPr>
          <a:xfrm>
            <a:off x="8686800" y="2347238"/>
            <a:ext cx="32664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Mengonsumsi</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sayur</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dan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buah</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a:t>
            </a:r>
          </a:p>
        </p:txBody>
      </p:sp>
      <p:sp>
        <p:nvSpPr>
          <p:cNvPr id="44" name="Rectangle 43">
            <a:extLst>
              <a:ext uri="{FF2B5EF4-FFF2-40B4-BE49-F238E27FC236}">
                <a16:creationId xmlns="" xmlns:a16="http://schemas.microsoft.com/office/drawing/2014/main" id="{252EA270-4249-4302-9345-2726661BFDD5}"/>
              </a:ext>
            </a:extLst>
          </p:cNvPr>
          <p:cNvSpPr/>
          <p:nvPr/>
        </p:nvSpPr>
        <p:spPr>
          <a:xfrm>
            <a:off x="5849377" y="3998699"/>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3</a:t>
            </a:r>
          </a:p>
        </p:txBody>
      </p:sp>
      <p:sp>
        <p:nvSpPr>
          <p:cNvPr id="46" name="Rectangle 45">
            <a:extLst>
              <a:ext uri="{FF2B5EF4-FFF2-40B4-BE49-F238E27FC236}">
                <a16:creationId xmlns="" xmlns:a16="http://schemas.microsoft.com/office/drawing/2014/main" id="{86502FF8-8680-4873-8BB5-D927165FC5A6}"/>
              </a:ext>
            </a:extLst>
          </p:cNvPr>
          <p:cNvSpPr/>
          <p:nvPr/>
        </p:nvSpPr>
        <p:spPr>
          <a:xfrm>
            <a:off x="5311976" y="4337582"/>
            <a:ext cx="275120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Tidak</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merokok</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p>
        </p:txBody>
      </p:sp>
      <p:sp>
        <p:nvSpPr>
          <p:cNvPr id="47" name="Rectangle 46">
            <a:extLst>
              <a:ext uri="{FF2B5EF4-FFF2-40B4-BE49-F238E27FC236}">
                <a16:creationId xmlns="" xmlns:a16="http://schemas.microsoft.com/office/drawing/2014/main" id="{F5CDA1BB-0EF7-4BF0-9A5B-8DF3A0F4DCAD}"/>
              </a:ext>
            </a:extLst>
          </p:cNvPr>
          <p:cNvSpPr/>
          <p:nvPr/>
        </p:nvSpPr>
        <p:spPr>
          <a:xfrm>
            <a:off x="9224201" y="3988871"/>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4</a:t>
            </a:r>
          </a:p>
        </p:txBody>
      </p:sp>
      <p:sp>
        <p:nvSpPr>
          <p:cNvPr id="49" name="Rectangle 48">
            <a:extLst>
              <a:ext uri="{FF2B5EF4-FFF2-40B4-BE49-F238E27FC236}">
                <a16:creationId xmlns="" xmlns:a16="http://schemas.microsoft.com/office/drawing/2014/main" id="{ECAF6682-76CB-42D9-8A17-C43E4FDEDF38}"/>
              </a:ext>
            </a:extLst>
          </p:cNvPr>
          <p:cNvSpPr/>
          <p:nvPr/>
        </p:nvSpPr>
        <p:spPr>
          <a:xfrm>
            <a:off x="8686800" y="4327754"/>
            <a:ext cx="31872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Tidak</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mengkonsumsi</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alkohol</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a:t>
            </a:r>
          </a:p>
        </p:txBody>
      </p:sp>
      <p:sp>
        <p:nvSpPr>
          <p:cNvPr id="50" name="Oval 49">
            <a:extLst>
              <a:ext uri="{FF2B5EF4-FFF2-40B4-BE49-F238E27FC236}">
                <a16:creationId xmlns="" xmlns:a16="http://schemas.microsoft.com/office/drawing/2014/main" id="{DF926FBA-D6AD-4DBC-BE17-017F8A2E465A}"/>
              </a:ext>
            </a:extLst>
          </p:cNvPr>
          <p:cNvSpPr/>
          <p:nvPr/>
        </p:nvSpPr>
        <p:spPr>
          <a:xfrm>
            <a:off x="6038596" y="2944413"/>
            <a:ext cx="1297706" cy="1019535"/>
          </a:xfrm>
          <a:prstGeom prst="ellipse">
            <a:avLst/>
          </a:prstGeom>
          <a:blipFill rotWithShape="0">
            <a:blip r:embed="rId9"/>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Tw Cen MT"/>
              <a:ea typeface="+mn-ea"/>
              <a:cs typeface="+mn-cs"/>
            </a:endParaRPr>
          </a:p>
        </p:txBody>
      </p:sp>
      <p:sp>
        <p:nvSpPr>
          <p:cNvPr id="51" name="Oval 50">
            <a:extLst>
              <a:ext uri="{FF2B5EF4-FFF2-40B4-BE49-F238E27FC236}">
                <a16:creationId xmlns="" xmlns:a16="http://schemas.microsoft.com/office/drawing/2014/main" id="{56A0AC59-6041-4B1A-91CA-8619816E60C5}"/>
              </a:ext>
            </a:extLst>
          </p:cNvPr>
          <p:cNvSpPr/>
          <p:nvPr/>
        </p:nvSpPr>
        <p:spPr>
          <a:xfrm>
            <a:off x="9546645" y="2960948"/>
            <a:ext cx="1165515" cy="964323"/>
          </a:xfrm>
          <a:prstGeom prst="ellipse">
            <a:avLst/>
          </a:prstGeom>
          <a:blipFill rotWithShape="0">
            <a:blip r:embed="rId10"/>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2" name="Rectangle 51">
            <a:extLst>
              <a:ext uri="{FF2B5EF4-FFF2-40B4-BE49-F238E27FC236}">
                <a16:creationId xmlns="" xmlns:a16="http://schemas.microsoft.com/office/drawing/2014/main" id="{6131E212-9D44-4A71-99AA-3B4F6D56190E}"/>
              </a:ext>
            </a:extLst>
          </p:cNvPr>
          <p:cNvSpPr/>
          <p:nvPr/>
        </p:nvSpPr>
        <p:spPr>
          <a:xfrm>
            <a:off x="3979343" y="5944050"/>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5</a:t>
            </a:r>
          </a:p>
        </p:txBody>
      </p:sp>
      <p:sp>
        <p:nvSpPr>
          <p:cNvPr id="53" name="Rectangle 52">
            <a:extLst>
              <a:ext uri="{FF2B5EF4-FFF2-40B4-BE49-F238E27FC236}">
                <a16:creationId xmlns="" xmlns:a16="http://schemas.microsoft.com/office/drawing/2014/main" id="{8C5EAC7C-29B2-4611-936F-9F5E20DFB336}"/>
              </a:ext>
            </a:extLst>
          </p:cNvPr>
          <p:cNvSpPr/>
          <p:nvPr/>
        </p:nvSpPr>
        <p:spPr>
          <a:xfrm>
            <a:off x="3441942" y="6203029"/>
            <a:ext cx="27512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Memeriksa</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kesehatan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secara</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rutin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p>
        </p:txBody>
      </p:sp>
      <p:sp>
        <p:nvSpPr>
          <p:cNvPr id="54" name="Rectangle 53">
            <a:extLst>
              <a:ext uri="{FF2B5EF4-FFF2-40B4-BE49-F238E27FC236}">
                <a16:creationId xmlns="" xmlns:a16="http://schemas.microsoft.com/office/drawing/2014/main" id="{3A5FBF7E-2948-4128-B741-9E00635CA44B}"/>
              </a:ext>
            </a:extLst>
          </p:cNvPr>
          <p:cNvSpPr/>
          <p:nvPr/>
        </p:nvSpPr>
        <p:spPr>
          <a:xfrm>
            <a:off x="6565920" y="5979215"/>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6</a:t>
            </a:r>
          </a:p>
        </p:txBody>
      </p:sp>
      <p:sp>
        <p:nvSpPr>
          <p:cNvPr id="55" name="Rectangle 54">
            <a:extLst>
              <a:ext uri="{FF2B5EF4-FFF2-40B4-BE49-F238E27FC236}">
                <a16:creationId xmlns="" xmlns:a16="http://schemas.microsoft.com/office/drawing/2014/main" id="{B49B779F-A8FE-4D09-9784-FBEE014FD47F}"/>
              </a:ext>
            </a:extLst>
          </p:cNvPr>
          <p:cNvSpPr/>
          <p:nvPr/>
        </p:nvSpPr>
        <p:spPr>
          <a:xfrm>
            <a:off x="6028519" y="6318098"/>
            <a:ext cx="29317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Membersihkan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lingkungan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a:t>
            </a:r>
          </a:p>
        </p:txBody>
      </p:sp>
      <p:sp>
        <p:nvSpPr>
          <p:cNvPr id="58" name="Rectangle 57">
            <a:extLst>
              <a:ext uri="{FF2B5EF4-FFF2-40B4-BE49-F238E27FC236}">
                <a16:creationId xmlns="" xmlns:a16="http://schemas.microsoft.com/office/drawing/2014/main" id="{26EFA00D-FF8B-4527-A37D-3F9FCB577644}"/>
              </a:ext>
            </a:extLst>
          </p:cNvPr>
          <p:cNvSpPr/>
          <p:nvPr/>
        </p:nvSpPr>
        <p:spPr>
          <a:xfrm>
            <a:off x="9626051" y="5969387"/>
            <a:ext cx="1676400" cy="228600"/>
          </a:xfrm>
          <a:prstGeom prst="rect">
            <a:avLst/>
          </a:prstGeom>
          <a:solidFill>
            <a:srgbClr val="00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7</a:t>
            </a:r>
          </a:p>
        </p:txBody>
      </p:sp>
      <p:sp>
        <p:nvSpPr>
          <p:cNvPr id="59" name="Rectangle 58">
            <a:extLst>
              <a:ext uri="{FF2B5EF4-FFF2-40B4-BE49-F238E27FC236}">
                <a16:creationId xmlns="" xmlns:a16="http://schemas.microsoft.com/office/drawing/2014/main" id="{79D6DE71-9DFC-4052-B557-CEA571D93852}"/>
              </a:ext>
            </a:extLst>
          </p:cNvPr>
          <p:cNvSpPr/>
          <p:nvPr/>
        </p:nvSpPr>
        <p:spPr>
          <a:xfrm>
            <a:off x="9088650" y="6308270"/>
            <a:ext cx="252998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Menggunakan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r>
              <a:rPr kumimoji="0" lang="en-US" sz="1800" b="0" i="0" u="none" strike="noStrike" kern="1200" cap="none" spc="0" normalizeH="0" baseline="0" noProof="0" dirty="0" err="1">
                <a:ln>
                  <a:noFill/>
                </a:ln>
                <a:solidFill>
                  <a:prstClr val="black"/>
                </a:solidFill>
                <a:effectLst/>
                <a:uLnTx/>
                <a:uFillTx/>
                <a:latin typeface="Constantia" pitchFamily="18" charset="0"/>
                <a:ea typeface="Arial Unicode MS" pitchFamily="34" charset="-128"/>
                <a:cs typeface="Arial Unicode MS" pitchFamily="34" charset="-128"/>
              </a:rPr>
              <a:t>jamban</a:t>
            </a:r>
            <a:r>
              <a:rPr kumimoji="0" lang="en-US" sz="1800" b="0" i="0" u="none" strike="noStrike" kern="1200" cap="none" spc="0" normalizeH="0" baseline="0" noProof="0" dirty="0">
                <a:ln>
                  <a:noFill/>
                </a:ln>
                <a:solidFill>
                  <a:prstClr val="black"/>
                </a:solidFill>
                <a:effectLst/>
                <a:uLnTx/>
                <a:uFillTx/>
                <a:latin typeface="Constantia" pitchFamily="18" charset="0"/>
                <a:ea typeface="Arial Unicode MS" pitchFamily="34" charset="-128"/>
                <a:cs typeface="Arial Unicode MS" pitchFamily="34" charset="-128"/>
              </a:rPr>
              <a:t>. </a:t>
            </a:r>
          </a:p>
        </p:txBody>
      </p:sp>
      <p:sp>
        <p:nvSpPr>
          <p:cNvPr id="61" name="Oval 60">
            <a:extLst>
              <a:ext uri="{FF2B5EF4-FFF2-40B4-BE49-F238E27FC236}">
                <a16:creationId xmlns="" xmlns:a16="http://schemas.microsoft.com/office/drawing/2014/main" id="{E51FC7EA-0187-45A9-8C8C-BAD5A657831B}"/>
              </a:ext>
            </a:extLst>
          </p:cNvPr>
          <p:cNvSpPr/>
          <p:nvPr/>
        </p:nvSpPr>
        <p:spPr>
          <a:xfrm>
            <a:off x="4203450" y="4897835"/>
            <a:ext cx="1251417" cy="991459"/>
          </a:xfrm>
          <a:prstGeom prst="ellipse">
            <a:avLst/>
          </a:prstGeom>
          <a:blipFill rotWithShape="0">
            <a:blip r:embed="rId1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Tw Cen MT"/>
              <a:ea typeface="+mn-ea"/>
              <a:cs typeface="+mn-cs"/>
            </a:endParaRPr>
          </a:p>
        </p:txBody>
      </p:sp>
      <p:sp>
        <p:nvSpPr>
          <p:cNvPr id="62" name="Oval 61">
            <a:extLst>
              <a:ext uri="{FF2B5EF4-FFF2-40B4-BE49-F238E27FC236}">
                <a16:creationId xmlns="" xmlns:a16="http://schemas.microsoft.com/office/drawing/2014/main" id="{22504744-38A9-494B-AA36-A6768657DC3A}"/>
              </a:ext>
            </a:extLst>
          </p:cNvPr>
          <p:cNvSpPr/>
          <p:nvPr/>
        </p:nvSpPr>
        <p:spPr>
          <a:xfrm>
            <a:off x="6778736" y="4956045"/>
            <a:ext cx="1250767" cy="991459"/>
          </a:xfrm>
          <a:prstGeom prst="ellipse">
            <a:avLst/>
          </a:prstGeom>
          <a:blipFill rotWithShape="0">
            <a:blip r:embed="rId1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3" name="Oval 62">
            <a:extLst>
              <a:ext uri="{FF2B5EF4-FFF2-40B4-BE49-F238E27FC236}">
                <a16:creationId xmlns="" xmlns:a16="http://schemas.microsoft.com/office/drawing/2014/main" id="{5DDFAD3E-768F-4309-A9CB-CAE31166907A}"/>
              </a:ext>
            </a:extLst>
          </p:cNvPr>
          <p:cNvSpPr/>
          <p:nvPr/>
        </p:nvSpPr>
        <p:spPr>
          <a:xfrm>
            <a:off x="9858840" y="4973273"/>
            <a:ext cx="1210821" cy="980455"/>
          </a:xfrm>
          <a:prstGeom prst="ellipse">
            <a:avLst/>
          </a:prstGeom>
          <a:blipFill rotWithShape="0">
            <a:blip r:embed="rId13"/>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8193" name="Picture 8192">
            <a:extLst>
              <a:ext uri="{FF2B5EF4-FFF2-40B4-BE49-F238E27FC236}">
                <a16:creationId xmlns="" xmlns:a16="http://schemas.microsoft.com/office/drawing/2014/main" id="{BB7DD431-6E55-487E-8420-ECAEAFE12B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4200" y="1042430"/>
            <a:ext cx="1676400" cy="8928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197" name="Rectangle 8196">
            <a:extLst>
              <a:ext uri="{FF2B5EF4-FFF2-40B4-BE49-F238E27FC236}">
                <a16:creationId xmlns="" xmlns:a16="http://schemas.microsoft.com/office/drawing/2014/main" id="{362A8714-568E-487F-B0B1-261E1042EA7C}"/>
              </a:ext>
            </a:extLst>
          </p:cNvPr>
          <p:cNvSpPr/>
          <p:nvPr/>
        </p:nvSpPr>
        <p:spPr>
          <a:xfrm>
            <a:off x="6309782" y="334495"/>
            <a:ext cx="421634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mn-ea"/>
                <a:cs typeface="+mn-cs"/>
              </a:rPr>
              <a:t>GERMAS MELIPUTI KEGIATAN: </a:t>
            </a:r>
          </a:p>
        </p:txBody>
      </p:sp>
    </p:spTree>
    <p:extLst>
      <p:ext uri="{BB962C8B-B14F-4D97-AF65-F5344CB8AC3E}">
        <p14:creationId xmlns:p14="http://schemas.microsoft.com/office/powerpoint/2010/main" val="14291252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C08E26-9394-473F-BB2B-E5DBA4013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0"/>
            <a:ext cx="9448800" cy="6858000"/>
          </a:xfrm>
          <a:prstGeom prst="rect">
            <a:avLst/>
          </a:prstGeom>
        </p:spPr>
      </p:pic>
      <p:pic>
        <p:nvPicPr>
          <p:cNvPr id="9" name="Picture 8">
            <a:extLst>
              <a:ext uri="{FF2B5EF4-FFF2-40B4-BE49-F238E27FC236}">
                <a16:creationId xmlns="" xmlns:a16="http://schemas.microsoft.com/office/drawing/2014/main" id="{0C2D4360-D58C-4A15-9ABD-E9C066F96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948" y="2531165"/>
            <a:ext cx="1378226" cy="1186854"/>
          </a:xfrm>
          <a:prstGeom prst="rect">
            <a:avLst/>
          </a:prstGeom>
        </p:spPr>
      </p:pic>
      <p:pic>
        <p:nvPicPr>
          <p:cNvPr id="12" name="Picture 11">
            <a:extLst>
              <a:ext uri="{FF2B5EF4-FFF2-40B4-BE49-F238E27FC236}">
                <a16:creationId xmlns="" xmlns:a16="http://schemas.microsoft.com/office/drawing/2014/main" id="{4D16FE27-51B7-4366-81FA-88DA81452F4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145" b="18793"/>
          <a:stretch/>
        </p:blipFill>
        <p:spPr>
          <a:xfrm>
            <a:off x="300038" y="253471"/>
            <a:ext cx="2143125" cy="1394344"/>
          </a:xfrm>
          <a:prstGeom prst="rect">
            <a:avLst/>
          </a:prstGeom>
        </p:spPr>
      </p:pic>
      <p:pic>
        <p:nvPicPr>
          <p:cNvPr id="14" name="Picture 13">
            <a:extLst>
              <a:ext uri="{FF2B5EF4-FFF2-40B4-BE49-F238E27FC236}">
                <a16:creationId xmlns="" xmlns:a16="http://schemas.microsoft.com/office/drawing/2014/main" id="{8591E274-8EF3-448B-8343-6F313C4C6DA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772" y="2238373"/>
            <a:ext cx="2143125" cy="4366155"/>
          </a:xfrm>
          <a:prstGeom prst="rect">
            <a:avLst/>
          </a:prstGeom>
        </p:spPr>
      </p:pic>
      <p:sp>
        <p:nvSpPr>
          <p:cNvPr id="15" name="TextBox 14">
            <a:extLst>
              <a:ext uri="{FF2B5EF4-FFF2-40B4-BE49-F238E27FC236}">
                <a16:creationId xmlns="" xmlns:a16="http://schemas.microsoft.com/office/drawing/2014/main" id="{30C199BB-B62C-4A8F-80AC-4B601DC938DF}"/>
              </a:ext>
            </a:extLst>
          </p:cNvPr>
          <p:cNvSpPr txBox="1"/>
          <p:nvPr/>
        </p:nvSpPr>
        <p:spPr>
          <a:xfrm>
            <a:off x="739849" y="1381956"/>
            <a:ext cx="1200970" cy="769441"/>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C84"/>
                </a:solidFill>
                <a:effectLst/>
                <a:uLnTx/>
                <a:uFillTx/>
                <a:latin typeface="Berlin Sans FB" panose="020E0602020502020306" pitchFamily="34" charset="0"/>
                <a:ea typeface="+mn-ea"/>
                <a:cs typeface="+mn-cs"/>
              </a:rPr>
              <a:t>2017</a:t>
            </a:r>
          </a:p>
        </p:txBody>
      </p:sp>
    </p:spTree>
    <p:extLst>
      <p:ext uri="{BB962C8B-B14F-4D97-AF65-F5344CB8AC3E}">
        <p14:creationId xmlns:p14="http://schemas.microsoft.com/office/powerpoint/2010/main" val="1929527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28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8B772FA9-BE3E-4A84-93F1-96D3FC238060}"/>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flipH="1">
            <a:off x="11689" y="0"/>
            <a:ext cx="12180310" cy="6858000"/>
          </a:xfrm>
          <a:prstGeom prst="rect">
            <a:avLst/>
          </a:prstGeom>
        </p:spPr>
      </p:pic>
      <p:grpSp>
        <p:nvGrpSpPr>
          <p:cNvPr id="8" name="Group 7">
            <a:extLst>
              <a:ext uri="{FF2B5EF4-FFF2-40B4-BE49-F238E27FC236}">
                <a16:creationId xmlns="" xmlns:a16="http://schemas.microsoft.com/office/drawing/2014/main" id="{0663D1C9-1D09-4BFF-ADFA-B942393B9DCC}"/>
              </a:ext>
            </a:extLst>
          </p:cNvPr>
          <p:cNvGrpSpPr/>
          <p:nvPr/>
        </p:nvGrpSpPr>
        <p:grpSpPr>
          <a:xfrm>
            <a:off x="1236459" y="1973239"/>
            <a:ext cx="9719081" cy="4579961"/>
            <a:chOff x="1243086" y="1592239"/>
            <a:chExt cx="9719081" cy="4579961"/>
          </a:xfrm>
        </p:grpSpPr>
        <p:sp>
          <p:nvSpPr>
            <p:cNvPr id="3" name="Rectangle 2">
              <a:extLst>
                <a:ext uri="{FF2B5EF4-FFF2-40B4-BE49-F238E27FC236}">
                  <a16:creationId xmlns="" xmlns:a16="http://schemas.microsoft.com/office/drawing/2014/main" id="{C9696F12-B9B0-4590-9604-D14F94BBB23A}"/>
                </a:ext>
              </a:extLst>
            </p:cNvPr>
            <p:cNvSpPr/>
            <p:nvPr/>
          </p:nvSpPr>
          <p:spPr>
            <a:xfrm>
              <a:off x="1243086" y="1600200"/>
              <a:ext cx="2233684" cy="419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Tidak</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Merokok</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Makan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Sayur</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&amp;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Buah</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Melakukan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Aktivitas</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Fisik</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Tidak</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Konsumsi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Minuman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Beralkohol</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Kelola</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Stres</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CTPS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Konsumsi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Makanan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Bergizi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Seimbang</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Buang</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Sampah</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pada</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Tempatnya</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4">
              <a:extLst>
                <a:ext uri="{FF2B5EF4-FFF2-40B4-BE49-F238E27FC236}">
                  <a16:creationId xmlns="" xmlns:a16="http://schemas.microsoft.com/office/drawing/2014/main" id="{996FC20F-07E7-41B1-A71D-6DE6BBFFF210}"/>
                </a:ext>
              </a:extLst>
            </p:cNvPr>
            <p:cNvSpPr/>
            <p:nvPr/>
          </p:nvSpPr>
          <p:spPr>
            <a:xfrm>
              <a:off x="3733801" y="1592239"/>
              <a:ext cx="2233684" cy="419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Memiliki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&amp;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Menggunakan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Air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Bersih</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Memiliki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&amp;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Menggunakan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jamban</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Melakukan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Pemberantasan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Jentik</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Memiliki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JKN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Menjaga</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Kebersihan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Lingkungan</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Rectangle 5">
              <a:extLst>
                <a:ext uri="{FF2B5EF4-FFF2-40B4-BE49-F238E27FC236}">
                  <a16:creationId xmlns="" xmlns:a16="http://schemas.microsoft.com/office/drawing/2014/main" id="{E4B5E3F8-99E4-4199-BC9E-665E4685659A}"/>
                </a:ext>
              </a:extLst>
            </p:cNvPr>
            <p:cNvSpPr/>
            <p:nvPr/>
          </p:nvSpPr>
          <p:spPr>
            <a:xfrm>
              <a:off x="6224516" y="1592239"/>
              <a:ext cx="2246936" cy="419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Sepeda</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Peduli</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Sampah</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Indo Runner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Jalan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Anti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Rokok</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Anti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Narkoba</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Rumah</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Jamban</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Jakarta Marathon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Senam</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Netizen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Blogger</a:t>
              </a:r>
            </a:p>
          </p:txBody>
        </p:sp>
        <p:sp>
          <p:nvSpPr>
            <p:cNvPr id="7" name="Rectangle 6">
              <a:extLst>
                <a:ext uri="{FF2B5EF4-FFF2-40B4-BE49-F238E27FC236}">
                  <a16:creationId xmlns="" xmlns:a16="http://schemas.microsoft.com/office/drawing/2014/main" id="{EF2BCA1C-09C1-43AE-806F-70C66FF4D1E4}"/>
                </a:ext>
              </a:extLst>
            </p:cNvPr>
            <p:cNvSpPr/>
            <p:nvPr/>
          </p:nvSpPr>
          <p:spPr>
            <a:xfrm>
              <a:off x="8715231" y="1592239"/>
              <a:ext cx="2246936" cy="41989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Kawasan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Tanpa</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Rokok</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Pojok</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ASI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Pasar</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Sekolah</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Mushola</a:t>
              </a: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Car Free Day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Taman </a:t>
              </a:r>
              <a:r>
                <a:rPr kumimoji="0" lang="en-US" sz="1800" b="0" i="0" u="none" strike="noStrike" kern="1200" cap="none" spc="0" normalizeH="0" baseline="0" noProof="0" dirty="0" err="1">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Sehat</a:t>
              </a: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 xmlns:a16="http://schemas.microsoft.com/office/drawing/2014/main" id="{5F57FC6A-B8D2-40AD-87E7-BBA172C3EE88}"/>
                </a:ext>
              </a:extLst>
            </p:cNvPr>
            <p:cNvSpPr/>
            <p:nvPr/>
          </p:nvSpPr>
          <p:spPr>
            <a:xfrm>
              <a:off x="1243086" y="5783239"/>
              <a:ext cx="2233684" cy="388961"/>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INDIVIDU</a:t>
              </a:r>
            </a:p>
          </p:txBody>
        </p:sp>
        <p:sp>
          <p:nvSpPr>
            <p:cNvPr id="9" name="Rectangle 8">
              <a:extLst>
                <a:ext uri="{FF2B5EF4-FFF2-40B4-BE49-F238E27FC236}">
                  <a16:creationId xmlns="" xmlns:a16="http://schemas.microsoft.com/office/drawing/2014/main" id="{E84DD923-DE18-4B14-B59E-07DE3F386CBA}"/>
                </a:ext>
              </a:extLst>
            </p:cNvPr>
            <p:cNvSpPr/>
            <p:nvPr/>
          </p:nvSpPr>
          <p:spPr>
            <a:xfrm>
              <a:off x="3733801" y="5783238"/>
              <a:ext cx="2233684" cy="3889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w Cen MT"/>
                  <a:ea typeface="+mn-ea"/>
                  <a:cs typeface="+mn-cs"/>
                </a:rPr>
                <a:t>KELUARGA</a:t>
              </a:r>
            </a:p>
          </p:txBody>
        </p:sp>
        <p:sp>
          <p:nvSpPr>
            <p:cNvPr id="10" name="Rectangle 9">
              <a:extLst>
                <a:ext uri="{FF2B5EF4-FFF2-40B4-BE49-F238E27FC236}">
                  <a16:creationId xmlns="" xmlns:a16="http://schemas.microsoft.com/office/drawing/2014/main" id="{8979DDC5-3E18-485C-9574-069B1DD29222}"/>
                </a:ext>
              </a:extLst>
            </p:cNvPr>
            <p:cNvSpPr/>
            <p:nvPr/>
          </p:nvSpPr>
          <p:spPr>
            <a:xfrm>
              <a:off x="6231142" y="5783238"/>
              <a:ext cx="2233684" cy="388961"/>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KOMUNITAS</a:t>
              </a:r>
            </a:p>
          </p:txBody>
        </p:sp>
        <p:sp>
          <p:nvSpPr>
            <p:cNvPr id="11" name="Rectangle 10">
              <a:extLst>
                <a:ext uri="{FF2B5EF4-FFF2-40B4-BE49-F238E27FC236}">
                  <a16:creationId xmlns="" xmlns:a16="http://schemas.microsoft.com/office/drawing/2014/main" id="{A15C51B6-032E-4C6E-8581-474A6AF5ADE1}"/>
                </a:ext>
              </a:extLst>
            </p:cNvPr>
            <p:cNvSpPr/>
            <p:nvPr/>
          </p:nvSpPr>
          <p:spPr>
            <a:xfrm>
              <a:off x="8721857" y="5783237"/>
              <a:ext cx="2233684" cy="3889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w Cen MT"/>
                  <a:ea typeface="+mn-ea"/>
                  <a:cs typeface="+mn-cs"/>
                </a:rPr>
                <a:t>INSTITUSI</a:t>
              </a:r>
            </a:p>
          </p:txBody>
        </p:sp>
      </p:grpSp>
      <p:pic>
        <p:nvPicPr>
          <p:cNvPr id="19" name="Picture 18">
            <a:extLst>
              <a:ext uri="{FF2B5EF4-FFF2-40B4-BE49-F238E27FC236}">
                <a16:creationId xmlns="" xmlns:a16="http://schemas.microsoft.com/office/drawing/2014/main" id="{A1BC8A20-63C5-43CF-AC87-5BE22F44F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994" y="406376"/>
            <a:ext cx="2286000" cy="1762125"/>
          </a:xfrm>
          <a:prstGeom prst="rect">
            <a:avLst/>
          </a:prstGeom>
        </p:spPr>
      </p:pic>
      <p:pic>
        <p:nvPicPr>
          <p:cNvPr id="23" name="Picture 22">
            <a:extLst>
              <a:ext uri="{FF2B5EF4-FFF2-40B4-BE49-F238E27FC236}">
                <a16:creationId xmlns="" xmlns:a16="http://schemas.microsoft.com/office/drawing/2014/main" id="{32A5D31C-0E88-44E5-B7AD-E74BD79FC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534" y="693761"/>
            <a:ext cx="1977466" cy="1470281"/>
          </a:xfrm>
          <a:prstGeom prst="rect">
            <a:avLst/>
          </a:prstGeom>
        </p:spPr>
      </p:pic>
      <p:pic>
        <p:nvPicPr>
          <p:cNvPr id="29" name="Picture 28">
            <a:extLst>
              <a:ext uri="{FF2B5EF4-FFF2-40B4-BE49-F238E27FC236}">
                <a16:creationId xmlns="" xmlns:a16="http://schemas.microsoft.com/office/drawing/2014/main" id="{8025F640-F070-428A-85A6-D32E24BCC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2280" y="601639"/>
            <a:ext cx="1359584" cy="1731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a:extLst>
              <a:ext uri="{FF2B5EF4-FFF2-40B4-BE49-F238E27FC236}">
                <a16:creationId xmlns="" xmlns:a16="http://schemas.microsoft.com/office/drawing/2014/main" id="{68142B5F-7208-4F38-AB90-D7773EB23C7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9771" y="642938"/>
            <a:ext cx="1540435" cy="1338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 xmlns:a16="http://schemas.microsoft.com/office/drawing/2014/main" id="{57EC14E3-2EFA-4AA1-987D-F810ED3FF400}"/>
              </a:ext>
            </a:extLst>
          </p:cNvPr>
          <p:cNvSpPr/>
          <p:nvPr/>
        </p:nvSpPr>
        <p:spPr>
          <a:xfrm>
            <a:off x="5056095" y="139551"/>
            <a:ext cx="64814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nstantia" pitchFamily="18" charset="0"/>
                <a:ea typeface="+mn-ea"/>
                <a:cs typeface="+mn-cs"/>
              </a:rPr>
              <a:t>UPAYA-UPAYA GERMAS YANG DAPAT DILAKUKAN</a:t>
            </a:r>
          </a:p>
        </p:txBody>
      </p:sp>
    </p:spTree>
    <p:extLst>
      <p:ext uri="{BB962C8B-B14F-4D97-AF65-F5344CB8AC3E}">
        <p14:creationId xmlns:p14="http://schemas.microsoft.com/office/powerpoint/2010/main" val="2555930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964" y="1432170"/>
            <a:ext cx="5480697" cy="1176142"/>
          </a:xfrm>
        </p:spPr>
        <p:txBody>
          <a:bodyPr>
            <a:noAutofit/>
          </a:bodyPr>
          <a:lstStyle/>
          <a:p>
            <a:pPr algn="just"/>
            <a:r>
              <a:rPr lang="en-US" sz="2400" b="0" spc="0" dirty="0" err="1">
                <a:ln>
                  <a:noFill/>
                </a:ln>
                <a:solidFill>
                  <a:sysClr val="windowText" lastClr="000000"/>
                </a:solidFill>
                <a:latin typeface="Cambria" panose="02040503050406030204" pitchFamily="18" charset="0"/>
              </a:rPr>
              <a:t>Kebijakan</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lainnya</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adalah</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melaksanakan</a:t>
            </a:r>
            <a:r>
              <a:rPr lang="en-US" sz="2400" b="0" spc="0" dirty="0">
                <a:ln>
                  <a:noFill/>
                </a:ln>
                <a:solidFill>
                  <a:sysClr val="windowText" lastClr="000000"/>
                </a:solidFill>
                <a:latin typeface="Cambria" panose="02040503050406030204" pitchFamily="18" charset="0"/>
              </a:rPr>
              <a:t> Program </a:t>
            </a:r>
            <a:r>
              <a:rPr lang="en-US" sz="2400" b="0" spc="0" dirty="0" err="1">
                <a:ln>
                  <a:noFill/>
                </a:ln>
                <a:solidFill>
                  <a:sysClr val="windowText" lastClr="000000"/>
                </a:solidFill>
                <a:latin typeface="Cambria" panose="02040503050406030204" pitchFamily="18" charset="0"/>
              </a:rPr>
              <a:t>Keluarga</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Sehat</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melalui</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pendekatan</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keluarga</a:t>
            </a:r>
            <a:r>
              <a:rPr lang="en-US" sz="2400" b="0" spc="0" dirty="0">
                <a:ln>
                  <a:noFill/>
                </a:ln>
                <a:solidFill>
                  <a:sysClr val="windowText" lastClr="000000"/>
                </a:solidFill>
                <a:latin typeface="Cambria" panose="02040503050406030204" pitchFamily="18" charset="0"/>
              </a:rPr>
              <a:t>, </a:t>
            </a:r>
            <a:r>
              <a:rPr lang="en-US" sz="2400" b="0" spc="0" dirty="0" err="1">
                <a:ln>
                  <a:noFill/>
                </a:ln>
                <a:solidFill>
                  <a:sysClr val="windowText" lastClr="000000"/>
                </a:solidFill>
                <a:latin typeface="Cambria" panose="02040503050406030204" pitchFamily="18" charset="0"/>
              </a:rPr>
              <a:t>dengan</a:t>
            </a:r>
            <a:r>
              <a:rPr lang="en-US" sz="2400" b="0" spc="0" dirty="0">
                <a:ln>
                  <a:noFill/>
                </a:ln>
                <a:solidFill>
                  <a:sysClr val="windowText" lastClr="000000"/>
                </a:solidFill>
                <a:latin typeface="Cambria" panose="02040503050406030204" pitchFamily="18" charset="0"/>
              </a:rPr>
              <a:t> 4 </a:t>
            </a:r>
            <a:r>
              <a:rPr lang="en-US" sz="2400" b="0" spc="0" dirty="0" err="1">
                <a:ln>
                  <a:noFill/>
                </a:ln>
                <a:solidFill>
                  <a:sysClr val="windowText" lastClr="000000"/>
                </a:solidFill>
                <a:latin typeface="Cambria" panose="02040503050406030204" pitchFamily="18" charset="0"/>
              </a:rPr>
              <a:t>strategi</a:t>
            </a:r>
            <a:r>
              <a:rPr lang="en-US" sz="2400" b="0" spc="0" dirty="0">
                <a:ln>
                  <a:noFill/>
                </a:ln>
                <a:solidFill>
                  <a:sysClr val="windowText" lastClr="000000"/>
                </a:solidFill>
                <a:latin typeface="Cambria" panose="02040503050406030204" pitchFamily="18" charset="0"/>
              </a:rPr>
              <a:t> :</a:t>
            </a:r>
          </a:p>
        </p:txBody>
      </p:sp>
      <p:sp>
        <p:nvSpPr>
          <p:cNvPr id="9" name="Oval 8">
            <a:extLst>
              <a:ext uri="{FF2B5EF4-FFF2-40B4-BE49-F238E27FC236}">
                <a16:creationId xmlns="" xmlns:a16="http://schemas.microsoft.com/office/drawing/2014/main" id="{302422E7-3D7E-4F32-884C-C26809F66F01}"/>
              </a:ext>
            </a:extLst>
          </p:cNvPr>
          <p:cNvSpPr/>
          <p:nvPr/>
        </p:nvSpPr>
        <p:spPr>
          <a:xfrm>
            <a:off x="233639" y="2844444"/>
            <a:ext cx="698095" cy="685800"/>
          </a:xfrm>
          <a:prstGeom prst="ellipse">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7" name="Rectangle 6">
            <a:extLst>
              <a:ext uri="{FF2B5EF4-FFF2-40B4-BE49-F238E27FC236}">
                <a16:creationId xmlns="" xmlns:a16="http://schemas.microsoft.com/office/drawing/2014/main" id="{7FF8AC8C-822A-4936-859E-D4174F934749}"/>
              </a:ext>
            </a:extLst>
          </p:cNvPr>
          <p:cNvSpPr/>
          <p:nvPr/>
        </p:nvSpPr>
        <p:spPr>
          <a:xfrm>
            <a:off x="1009135" y="2727314"/>
            <a:ext cx="469325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Diutamakan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Promotif</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dan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Preventif</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disertai</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penguatan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Upaya</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Kesehatan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Berbasis</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Masyarakat (UKBM)</a:t>
            </a:r>
          </a:p>
        </p:txBody>
      </p:sp>
      <p:sp>
        <p:nvSpPr>
          <p:cNvPr id="12" name="Rectangle 11">
            <a:extLst>
              <a:ext uri="{FF2B5EF4-FFF2-40B4-BE49-F238E27FC236}">
                <a16:creationId xmlns="" xmlns:a16="http://schemas.microsoft.com/office/drawing/2014/main" id="{87DBB63C-8B77-494F-B70D-5F4B0A5E098E}"/>
              </a:ext>
            </a:extLst>
          </p:cNvPr>
          <p:cNvSpPr/>
          <p:nvPr/>
        </p:nvSpPr>
        <p:spPr>
          <a:xfrm>
            <a:off x="1015497" y="3990768"/>
            <a:ext cx="47631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Sasaran</a:t>
            </a:r>
            <a:r>
              <a:rPr kumimoji="0" lang="en-US" sz="24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utama</a:t>
            </a:r>
            <a:r>
              <a:rPr kumimoji="0" lang="en-US" sz="24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adalah</a:t>
            </a:r>
            <a:r>
              <a:rPr kumimoji="0" lang="en-US" sz="24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keluarga</a:t>
            </a:r>
            <a:endParaRPr kumimoji="0" lang="en-US" sz="24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 xmlns:a16="http://schemas.microsoft.com/office/drawing/2014/main" id="{188C6288-568A-45AE-A97B-1C1583E3FCFD}"/>
              </a:ext>
            </a:extLst>
          </p:cNvPr>
          <p:cNvSpPr/>
          <p:nvPr/>
        </p:nvSpPr>
        <p:spPr>
          <a:xfrm>
            <a:off x="233639" y="3847923"/>
            <a:ext cx="698095" cy="685800"/>
          </a:xfrm>
          <a:prstGeom prst="ellipse">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 name="Oval 14">
            <a:extLst>
              <a:ext uri="{FF2B5EF4-FFF2-40B4-BE49-F238E27FC236}">
                <a16:creationId xmlns="" xmlns:a16="http://schemas.microsoft.com/office/drawing/2014/main" id="{64C31067-F212-49DF-BDE3-4EF44246E4DA}"/>
              </a:ext>
            </a:extLst>
          </p:cNvPr>
          <p:cNvSpPr/>
          <p:nvPr/>
        </p:nvSpPr>
        <p:spPr>
          <a:xfrm>
            <a:off x="238286" y="4861904"/>
            <a:ext cx="698095" cy="685800"/>
          </a:xfrm>
          <a:prstGeom prst="ellipse">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6" name="Rectangle 15">
            <a:extLst>
              <a:ext uri="{FF2B5EF4-FFF2-40B4-BE49-F238E27FC236}">
                <a16:creationId xmlns="" xmlns:a16="http://schemas.microsoft.com/office/drawing/2014/main" id="{EFD6FC35-B92B-44B9-A6AA-CC52577BD602}"/>
              </a:ext>
            </a:extLst>
          </p:cNvPr>
          <p:cNvSpPr/>
          <p:nvPr/>
        </p:nvSpPr>
        <p:spPr>
          <a:xfrm>
            <a:off x="943192" y="4827794"/>
            <a:ext cx="476318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Kunjungan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rumah</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secara</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aktif</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untuk</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peningkatan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outreach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dan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total coverage</a:t>
            </a:r>
          </a:p>
        </p:txBody>
      </p:sp>
      <p:sp>
        <p:nvSpPr>
          <p:cNvPr id="17" name="Oval 16">
            <a:extLst>
              <a:ext uri="{FF2B5EF4-FFF2-40B4-BE49-F238E27FC236}">
                <a16:creationId xmlns="" xmlns:a16="http://schemas.microsoft.com/office/drawing/2014/main" id="{9AFFF844-0FDE-435B-BD6B-1465F302BBEF}"/>
              </a:ext>
            </a:extLst>
          </p:cNvPr>
          <p:cNvSpPr/>
          <p:nvPr/>
        </p:nvSpPr>
        <p:spPr>
          <a:xfrm>
            <a:off x="225652" y="5926370"/>
            <a:ext cx="698095" cy="685800"/>
          </a:xfrm>
          <a:prstGeom prst="ellipse">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8" name="Rectangle 17">
            <a:extLst>
              <a:ext uri="{FF2B5EF4-FFF2-40B4-BE49-F238E27FC236}">
                <a16:creationId xmlns="" xmlns:a16="http://schemas.microsoft.com/office/drawing/2014/main" id="{77B4BA16-C20F-4511-AA00-350357A94E8A}"/>
              </a:ext>
            </a:extLst>
          </p:cNvPr>
          <p:cNvSpPr/>
          <p:nvPr/>
        </p:nvSpPr>
        <p:spPr>
          <a:xfrm>
            <a:off x="943864" y="5921006"/>
            <a:ext cx="479278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Pendekatan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siklus</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kehidupan</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32433"/>
                </a:solidFill>
                <a:effectLst/>
                <a:uLnTx/>
                <a:uFillTx/>
                <a:latin typeface="Arial" panose="020B0604020202020204" pitchFamily="34" charset="0"/>
                <a:ea typeface="+mn-ea"/>
                <a:cs typeface="Arial" panose="020B0604020202020204" pitchFamily="34" charset="0"/>
              </a:rPr>
              <a:t>atau</a:t>
            </a:r>
            <a:r>
              <a:rPr kumimoji="0" lang="en-US" sz="2000" b="0" i="0" u="none" strike="noStrike" kern="1200" cap="none" spc="0" normalizeH="0" baseline="0" noProof="0" dirty="0">
                <a:ln>
                  <a:noFill/>
                </a:ln>
                <a:solidFill>
                  <a:srgbClr val="032433"/>
                </a:solidFill>
                <a:effectLst/>
                <a:uLnTx/>
                <a:uFillTx/>
                <a:latin typeface="Arial" panose="020B0604020202020204" pitchFamily="34" charset="0"/>
                <a:ea typeface="+mn-ea"/>
                <a:cs typeface="Arial" panose="020B0604020202020204" pitchFamily="34" charset="0"/>
              </a:rPr>
              <a:t> life cycle approach.</a:t>
            </a:r>
          </a:p>
        </p:txBody>
      </p:sp>
      <p:pic>
        <p:nvPicPr>
          <p:cNvPr id="921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690" b="69279" l="26176" r="74765"/>
                    </a14:imgEffect>
                  </a14:imgLayer>
                </a14:imgProps>
              </a:ext>
              <a:ext uri="{28A0092B-C50C-407E-A947-70E740481C1C}">
                <a14:useLocalDpi xmlns:a14="http://schemas.microsoft.com/office/drawing/2010/main" val="0"/>
              </a:ext>
            </a:extLst>
          </a:blip>
          <a:srcRect l="26237" t="20996" r="25539" b="31014"/>
          <a:stretch/>
        </p:blipFill>
        <p:spPr bwMode="auto">
          <a:xfrm>
            <a:off x="2371131" y="10900"/>
            <a:ext cx="1219199" cy="161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 xmlns:a16="http://schemas.microsoft.com/office/drawing/2014/main" id="{DD6B83BF-C369-4D51-8AE2-54827D6A00FC}"/>
              </a:ext>
            </a:extLst>
          </p:cNvPr>
          <p:cNvSpPr txBox="1"/>
          <p:nvPr/>
        </p:nvSpPr>
        <p:spPr>
          <a:xfrm>
            <a:off x="5785497" y="437436"/>
            <a:ext cx="64336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Perdesaan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Sehat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10" name="Straight Connector 9">
            <a:extLst>
              <a:ext uri="{FF2B5EF4-FFF2-40B4-BE49-F238E27FC236}">
                <a16:creationId xmlns="" xmlns:a16="http://schemas.microsoft.com/office/drawing/2014/main" id="{6ED1BC05-DF97-4967-9BAC-0FCB561D1334}"/>
              </a:ext>
            </a:extLst>
          </p:cNvPr>
          <p:cNvCxnSpPr>
            <a:cxnSpLocks/>
          </p:cNvCxnSpPr>
          <p:nvPr/>
        </p:nvCxnSpPr>
        <p:spPr>
          <a:xfrm flipH="1">
            <a:off x="5785497" y="0"/>
            <a:ext cx="5703" cy="68580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 xmlns:a16="http://schemas.microsoft.com/office/drawing/2014/main" id="{94794750-3F9F-40CE-9CBE-DDB61B2BA6E3}"/>
              </a:ext>
            </a:extLst>
          </p:cNvPr>
          <p:cNvSpPr/>
          <p:nvPr/>
        </p:nvSpPr>
        <p:spPr>
          <a:xfrm>
            <a:off x="6005166" y="1244298"/>
            <a:ext cx="549206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adalah</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suatu</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kebijakan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yang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disertai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dengan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instrumen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koordinasi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dan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fasilitasi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pelaksanaan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percepatan</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pembangunan</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kualitas</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kesehatan</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berbasis</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perdesaan</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di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daerah</a:t>
            </a:r>
            <a:r>
              <a:rPr kumimoji="0" lang="en-US" sz="20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mn-cs"/>
              </a:rPr>
              <a:t>tertinggal</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dalam</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kerangka</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mempercepat</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keterjangkauan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pelayanan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kesehatan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dasar</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yang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berkualitas</a:t>
            </a:r>
            <a:endPar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pic>
        <p:nvPicPr>
          <p:cNvPr id="8" name="Picture 7">
            <a:extLst>
              <a:ext uri="{FF2B5EF4-FFF2-40B4-BE49-F238E27FC236}">
                <a16:creationId xmlns="" xmlns:a16="http://schemas.microsoft.com/office/drawing/2014/main" id="{4AB401E0-26ED-4313-B2CF-3FEA17174CA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0741" y="3008994"/>
            <a:ext cx="4564850" cy="3849006"/>
          </a:xfrm>
          <a:prstGeom prst="rect">
            <a:avLst/>
          </a:prstGeom>
        </p:spPr>
      </p:pic>
    </p:spTree>
    <p:extLst>
      <p:ext uri="{BB962C8B-B14F-4D97-AF65-F5344CB8AC3E}">
        <p14:creationId xmlns:p14="http://schemas.microsoft.com/office/powerpoint/2010/main" val="3096152285"/>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CAA3AAA-39DA-4054-80E2-09D18D377A9F}"/>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flipH="1">
            <a:off x="-30029" y="0"/>
            <a:ext cx="7315668" cy="6858000"/>
          </a:xfrm>
          <a:prstGeom prst="rect">
            <a:avLst/>
          </a:prstGeom>
        </p:spPr>
      </p:pic>
      <p:sp>
        <p:nvSpPr>
          <p:cNvPr id="5" name="Rectangle 4">
            <a:extLst>
              <a:ext uri="{FF2B5EF4-FFF2-40B4-BE49-F238E27FC236}">
                <a16:creationId xmlns="" xmlns:a16="http://schemas.microsoft.com/office/drawing/2014/main" id="{0C0A29B1-1A60-4ADE-91F0-B88DFEDFE3C2}"/>
              </a:ext>
            </a:extLst>
          </p:cNvPr>
          <p:cNvSpPr/>
          <p:nvPr/>
        </p:nvSpPr>
        <p:spPr>
          <a:xfrm>
            <a:off x="-109353" y="620256"/>
            <a:ext cx="501571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Rounded MT Bold" panose="020F0704030504030204" pitchFamily="34" charset="0"/>
                <a:ea typeface="Cambria Math" panose="02040503050406030204" pitchFamily="18" charset="0"/>
                <a:cs typeface="+mn-cs"/>
              </a:rPr>
              <a:t>Partisipasi</a:t>
            </a:r>
            <a:r>
              <a:rPr kumimoji="0" lang="en-US" sz="4000" b="0" i="0" u="none" strike="noStrike" kern="1200" cap="none" spc="0" normalizeH="0" baseline="0" noProof="0" dirty="0">
                <a:ln>
                  <a:noFill/>
                </a:ln>
                <a:solidFill>
                  <a:prstClr val="black"/>
                </a:solidFill>
                <a:effectLst/>
                <a:uLnTx/>
                <a:uFillTx/>
                <a:latin typeface="Arial Rounded MT Bold" panose="020F0704030504030204" pitchFamily="34" charset="0"/>
                <a:ea typeface="Cambria Math" panose="02040503050406030204" pitchFamily="18" charset="0"/>
                <a:cs typeface="+mn-cs"/>
              </a:rPr>
              <a:t> Masyarakat</a:t>
            </a:r>
          </a:p>
        </p:txBody>
      </p:sp>
      <p:grpSp>
        <p:nvGrpSpPr>
          <p:cNvPr id="11" name="Group 10">
            <a:extLst>
              <a:ext uri="{FF2B5EF4-FFF2-40B4-BE49-F238E27FC236}">
                <a16:creationId xmlns="" xmlns:a16="http://schemas.microsoft.com/office/drawing/2014/main" id="{4B85474C-CF45-4157-A086-14238085FA06}"/>
              </a:ext>
            </a:extLst>
          </p:cNvPr>
          <p:cNvGrpSpPr/>
          <p:nvPr/>
        </p:nvGrpSpPr>
        <p:grpSpPr>
          <a:xfrm>
            <a:off x="4871864" y="-747464"/>
            <a:ext cx="7452828" cy="8460940"/>
            <a:chOff x="5267908" y="-600994"/>
            <a:chExt cx="6759253" cy="8059985"/>
          </a:xfrm>
        </p:grpSpPr>
        <p:sp>
          <p:nvSpPr>
            <p:cNvPr id="7" name="Rectangle 6">
              <a:extLst>
                <a:ext uri="{FF2B5EF4-FFF2-40B4-BE49-F238E27FC236}">
                  <a16:creationId xmlns="" xmlns:a16="http://schemas.microsoft.com/office/drawing/2014/main" id="{8ADD3228-11A1-4FCE-975E-6C46ABC83DE7}"/>
                </a:ext>
              </a:extLst>
            </p:cNvPr>
            <p:cNvSpPr/>
            <p:nvPr/>
          </p:nvSpPr>
          <p:spPr>
            <a:xfrm>
              <a:off x="5267908" y="116632"/>
              <a:ext cx="6759253" cy="6590354"/>
            </a:xfrm>
            <a:custGeom>
              <a:avLst/>
              <a:gdLst>
                <a:gd name="connsiteX0" fmla="*/ 0 w 3852428"/>
                <a:gd name="connsiteY0" fmla="*/ 0 h 4284476"/>
                <a:gd name="connsiteX1" fmla="*/ 3852428 w 3852428"/>
                <a:gd name="connsiteY1" fmla="*/ 0 h 4284476"/>
                <a:gd name="connsiteX2" fmla="*/ 3852428 w 3852428"/>
                <a:gd name="connsiteY2" fmla="*/ 4284476 h 4284476"/>
                <a:gd name="connsiteX3" fmla="*/ 0 w 3852428"/>
                <a:gd name="connsiteY3" fmla="*/ 4284476 h 4284476"/>
                <a:gd name="connsiteX4" fmla="*/ 0 w 3852428"/>
                <a:gd name="connsiteY4" fmla="*/ 0 h 4284476"/>
                <a:gd name="connsiteX0" fmla="*/ 0 w 4515037"/>
                <a:gd name="connsiteY0" fmla="*/ 0 h 4284476"/>
                <a:gd name="connsiteX1" fmla="*/ 4515037 w 4515037"/>
                <a:gd name="connsiteY1" fmla="*/ 0 h 4284476"/>
                <a:gd name="connsiteX2" fmla="*/ 4515037 w 4515037"/>
                <a:gd name="connsiteY2" fmla="*/ 4284476 h 4284476"/>
                <a:gd name="connsiteX3" fmla="*/ 662609 w 4515037"/>
                <a:gd name="connsiteY3" fmla="*/ 4284476 h 4284476"/>
                <a:gd name="connsiteX4" fmla="*/ 0 w 4515037"/>
                <a:gd name="connsiteY4" fmla="*/ 0 h 4284476"/>
                <a:gd name="connsiteX0" fmla="*/ 0 w 4515037"/>
                <a:gd name="connsiteY0" fmla="*/ 0 h 6577102"/>
                <a:gd name="connsiteX1" fmla="*/ 4515037 w 4515037"/>
                <a:gd name="connsiteY1" fmla="*/ 0 h 6577102"/>
                <a:gd name="connsiteX2" fmla="*/ 4515037 w 4515037"/>
                <a:gd name="connsiteY2" fmla="*/ 4284476 h 6577102"/>
                <a:gd name="connsiteX3" fmla="*/ 1709531 w 4515037"/>
                <a:gd name="connsiteY3" fmla="*/ 6577102 h 6577102"/>
                <a:gd name="connsiteX4" fmla="*/ 0 w 4515037"/>
                <a:gd name="connsiteY4" fmla="*/ 0 h 6577102"/>
                <a:gd name="connsiteX0" fmla="*/ 0 w 4541542"/>
                <a:gd name="connsiteY0" fmla="*/ 0 h 6590354"/>
                <a:gd name="connsiteX1" fmla="*/ 4515037 w 4541542"/>
                <a:gd name="connsiteY1" fmla="*/ 0 h 6590354"/>
                <a:gd name="connsiteX2" fmla="*/ 4541542 w 4541542"/>
                <a:gd name="connsiteY2" fmla="*/ 6590354 h 6590354"/>
                <a:gd name="connsiteX3" fmla="*/ 1709531 w 4541542"/>
                <a:gd name="connsiteY3" fmla="*/ 6577102 h 6590354"/>
                <a:gd name="connsiteX4" fmla="*/ 0 w 4541542"/>
                <a:gd name="connsiteY4" fmla="*/ 0 h 6590354"/>
                <a:gd name="connsiteX0" fmla="*/ 0 w 4541542"/>
                <a:gd name="connsiteY0" fmla="*/ 0 h 6590354"/>
                <a:gd name="connsiteX1" fmla="*/ 4515037 w 4541542"/>
                <a:gd name="connsiteY1" fmla="*/ 0 h 6590354"/>
                <a:gd name="connsiteX2" fmla="*/ 4541542 w 4541542"/>
                <a:gd name="connsiteY2" fmla="*/ 6590354 h 6590354"/>
                <a:gd name="connsiteX3" fmla="*/ 1709531 w 4541542"/>
                <a:gd name="connsiteY3" fmla="*/ 6590354 h 6590354"/>
                <a:gd name="connsiteX4" fmla="*/ 0 w 4541542"/>
                <a:gd name="connsiteY4" fmla="*/ 0 h 659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542" h="6590354">
                  <a:moveTo>
                    <a:pt x="0" y="0"/>
                  </a:moveTo>
                  <a:lnTo>
                    <a:pt x="4515037" y="0"/>
                  </a:lnTo>
                  <a:lnTo>
                    <a:pt x="4541542" y="6590354"/>
                  </a:lnTo>
                  <a:lnTo>
                    <a:pt x="1709531" y="6590354"/>
                  </a:lnTo>
                  <a:lnTo>
                    <a:pt x="0" y="0"/>
                  </a:lnTo>
                  <a:close/>
                </a:path>
              </a:pathLst>
            </a:custGeom>
            <a:solidFill>
              <a:srgbClr val="0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6" name="Parallelogram 5">
              <a:extLst>
                <a:ext uri="{FF2B5EF4-FFF2-40B4-BE49-F238E27FC236}">
                  <a16:creationId xmlns="" xmlns:a16="http://schemas.microsoft.com/office/drawing/2014/main" id="{5B6DE048-4853-4E0B-BC86-0E2938B96015}"/>
                </a:ext>
              </a:extLst>
            </p:cNvPr>
            <p:cNvSpPr/>
            <p:nvPr/>
          </p:nvSpPr>
          <p:spPr>
            <a:xfrm rot="20431511" flipH="1">
              <a:off x="6213037" y="-600994"/>
              <a:ext cx="616498" cy="8059985"/>
            </a:xfrm>
            <a:prstGeom prst="parallelogram">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t="100000" r="100000"/>
              </a:path>
              <a:tileRect l="-100000" b="-100000"/>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grpSp>
      <p:sp>
        <p:nvSpPr>
          <p:cNvPr id="10" name="Content Placeholder 2">
            <a:extLst>
              <a:ext uri="{FF2B5EF4-FFF2-40B4-BE49-F238E27FC236}">
                <a16:creationId xmlns="" xmlns:a16="http://schemas.microsoft.com/office/drawing/2014/main" id="{B4CFF24D-5D09-4D8F-A820-C91AE8318F07}"/>
              </a:ext>
            </a:extLst>
          </p:cNvPr>
          <p:cNvSpPr>
            <a:spLocks noGrp="1"/>
          </p:cNvSpPr>
          <p:nvPr>
            <p:ph idx="1"/>
          </p:nvPr>
        </p:nvSpPr>
        <p:spPr>
          <a:xfrm>
            <a:off x="1165719" y="5389358"/>
            <a:ext cx="4423842" cy="830997"/>
          </a:xfrm>
        </p:spPr>
        <p:txBody>
          <a:bodyPr>
            <a:normAutofit/>
          </a:bodyPr>
          <a:lstStyle/>
          <a:p>
            <a:pPr marL="0" indent="0">
              <a:buNone/>
              <a:defRPr/>
            </a:pPr>
            <a:r>
              <a:rPr lang="en-US" dirty="0" err="1">
                <a:solidFill>
                  <a:schemeClr val="bg1"/>
                </a:solidFill>
                <a:latin typeface="Constantia" pitchFamily="18" charset="0"/>
              </a:rPr>
              <a:t>Semua</a:t>
            </a:r>
            <a:r>
              <a:rPr lang="en-US" dirty="0">
                <a:solidFill>
                  <a:schemeClr val="bg1"/>
                </a:solidFill>
                <a:latin typeface="Constantia" pitchFamily="18" charset="0"/>
              </a:rPr>
              <a:t> </a:t>
            </a:r>
            <a:r>
              <a:rPr lang="en-US" dirty="0" err="1">
                <a:solidFill>
                  <a:schemeClr val="bg1"/>
                </a:solidFill>
                <a:latin typeface="Constantia" pitchFamily="18" charset="0"/>
              </a:rPr>
              <a:t>sektor</a:t>
            </a:r>
            <a:r>
              <a:rPr lang="en-US" dirty="0">
                <a:solidFill>
                  <a:schemeClr val="bg1"/>
                </a:solidFill>
                <a:latin typeface="Constantia" pitchFamily="18" charset="0"/>
              </a:rPr>
              <a:t> </a:t>
            </a:r>
            <a:r>
              <a:rPr lang="en-US" dirty="0" err="1">
                <a:solidFill>
                  <a:schemeClr val="bg1"/>
                </a:solidFill>
                <a:latin typeface="Constantia" pitchFamily="18" charset="0"/>
              </a:rPr>
              <a:t>perlu</a:t>
            </a:r>
            <a:r>
              <a:rPr lang="en-US" dirty="0">
                <a:solidFill>
                  <a:schemeClr val="bg1"/>
                </a:solidFill>
                <a:latin typeface="Constantia" pitchFamily="18" charset="0"/>
              </a:rPr>
              <a:t> </a:t>
            </a:r>
            <a:r>
              <a:rPr lang="en-US" dirty="0" err="1">
                <a:solidFill>
                  <a:schemeClr val="bg1"/>
                </a:solidFill>
                <a:latin typeface="Constantia" pitchFamily="18" charset="0"/>
              </a:rPr>
              <a:t>bersinergi</a:t>
            </a:r>
            <a:r>
              <a:rPr lang="en-US" dirty="0">
                <a:solidFill>
                  <a:schemeClr val="bg1"/>
                </a:solidFill>
                <a:latin typeface="Constantia" pitchFamily="18" charset="0"/>
              </a:rPr>
              <a:t> </a:t>
            </a:r>
            <a:r>
              <a:rPr lang="en-US" dirty="0" err="1">
                <a:solidFill>
                  <a:schemeClr val="bg1"/>
                </a:solidFill>
                <a:latin typeface="Constantia" pitchFamily="18" charset="0"/>
              </a:rPr>
              <a:t>untuk</a:t>
            </a:r>
            <a:r>
              <a:rPr lang="en-US" dirty="0">
                <a:solidFill>
                  <a:schemeClr val="bg1"/>
                </a:solidFill>
                <a:latin typeface="Constantia" pitchFamily="18" charset="0"/>
              </a:rPr>
              <a:t> GERMAS</a:t>
            </a:r>
          </a:p>
        </p:txBody>
      </p:sp>
      <p:pic>
        <p:nvPicPr>
          <p:cNvPr id="4" name="Picture 3">
            <a:extLst>
              <a:ext uri="{FF2B5EF4-FFF2-40B4-BE49-F238E27FC236}">
                <a16:creationId xmlns="" xmlns:a16="http://schemas.microsoft.com/office/drawing/2014/main" id="{D87BD3A5-92C7-4673-91DD-A7633C4FE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461" y="190002"/>
            <a:ext cx="2428893" cy="18059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Arrow: Right 11">
            <a:extLst>
              <a:ext uri="{FF2B5EF4-FFF2-40B4-BE49-F238E27FC236}">
                <a16:creationId xmlns="" xmlns:a16="http://schemas.microsoft.com/office/drawing/2014/main" id="{B5D6B0D7-5EF2-4842-921E-163C26DB7114}"/>
              </a:ext>
            </a:extLst>
          </p:cNvPr>
          <p:cNvSpPr/>
          <p:nvPr/>
        </p:nvSpPr>
        <p:spPr>
          <a:xfrm>
            <a:off x="790166" y="2288512"/>
            <a:ext cx="375553" cy="3240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3" name="Rectangle 12">
            <a:extLst>
              <a:ext uri="{FF2B5EF4-FFF2-40B4-BE49-F238E27FC236}">
                <a16:creationId xmlns="" xmlns:a16="http://schemas.microsoft.com/office/drawing/2014/main" id="{9BDC5ED6-83C8-4660-8BD4-1502C0C0465A}"/>
              </a:ext>
            </a:extLst>
          </p:cNvPr>
          <p:cNvSpPr/>
          <p:nvPr/>
        </p:nvSpPr>
        <p:spPr>
          <a:xfrm>
            <a:off x="1165719" y="2235355"/>
            <a:ext cx="26891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UKBM yang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efektif</a:t>
            </a:r>
            <a:endPar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endParaRPr>
          </a:p>
        </p:txBody>
      </p:sp>
      <p:sp>
        <p:nvSpPr>
          <p:cNvPr id="14" name="Rectangle 13">
            <a:extLst>
              <a:ext uri="{FF2B5EF4-FFF2-40B4-BE49-F238E27FC236}">
                <a16:creationId xmlns="" xmlns:a16="http://schemas.microsoft.com/office/drawing/2014/main" id="{290EE952-8E1E-4B69-8D48-3A085E507959}"/>
              </a:ext>
            </a:extLst>
          </p:cNvPr>
          <p:cNvSpPr/>
          <p:nvPr/>
        </p:nvSpPr>
        <p:spPr>
          <a:xfrm>
            <a:off x="806917" y="2641451"/>
            <a:ext cx="4448782" cy="1631216"/>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Format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banyak</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Desa</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Sehat</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 PAUD;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Posyandu</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dst</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Kampung KB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Keluarga</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sejahtera</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PKH (</a:t>
            </a:r>
            <a:r>
              <a:rPr kumimoji="0" lang="en-US" sz="2000" b="0" i="0" u="none" strike="noStrike" kern="1200" cap="none" spc="0" normalizeH="0" baseline="0" noProof="0" dirty="0" err="1">
                <a:ln>
                  <a:noFill/>
                </a:ln>
                <a:solidFill>
                  <a:prstClr val="black"/>
                </a:solidFill>
                <a:effectLst/>
                <a:uLnTx/>
                <a:uFillTx/>
                <a:latin typeface="Constantia" pitchFamily="18" charset="0"/>
                <a:ea typeface="+mn-ea"/>
                <a:cs typeface="+mn-cs"/>
              </a:rPr>
              <a:t>Kemsos</a:t>
            </a:r>
            <a:r>
              <a:rPr kumimoji="0" lang="en-US" sz="2000" b="0" i="0" u="none" strike="noStrike" kern="1200" cap="none" spc="0" normalizeH="0" baseline="0" noProof="0" dirty="0">
                <a:ln>
                  <a:noFill/>
                </a:ln>
                <a:solidFill>
                  <a:prstClr val="black"/>
                </a:solidFill>
                <a:effectLst/>
                <a:uLnTx/>
                <a:uFillTx/>
                <a:latin typeface="Constantia" pitchFamily="18" charset="0"/>
                <a:ea typeface="+mn-ea"/>
                <a:cs typeface="+mn-cs"/>
              </a:rPr>
              <a:t>)</a:t>
            </a:r>
          </a:p>
        </p:txBody>
      </p:sp>
      <p:sp>
        <p:nvSpPr>
          <p:cNvPr id="15" name="Arrow: Right 14">
            <a:extLst>
              <a:ext uri="{FF2B5EF4-FFF2-40B4-BE49-F238E27FC236}">
                <a16:creationId xmlns="" xmlns:a16="http://schemas.microsoft.com/office/drawing/2014/main" id="{35666252-D2EA-49BD-83B0-183AFED65BBD}"/>
              </a:ext>
            </a:extLst>
          </p:cNvPr>
          <p:cNvSpPr/>
          <p:nvPr/>
        </p:nvSpPr>
        <p:spPr>
          <a:xfrm>
            <a:off x="806917" y="4478222"/>
            <a:ext cx="375553" cy="3240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Rectangle 15">
            <a:extLst>
              <a:ext uri="{FF2B5EF4-FFF2-40B4-BE49-F238E27FC236}">
                <a16:creationId xmlns="" xmlns:a16="http://schemas.microsoft.com/office/drawing/2014/main" id="{BAF2CD6A-263C-4C0C-B102-CA0D42ABC6E5}"/>
              </a:ext>
            </a:extLst>
          </p:cNvPr>
          <p:cNvSpPr/>
          <p:nvPr/>
        </p:nvSpPr>
        <p:spPr>
          <a:xfrm>
            <a:off x="1157530" y="4352806"/>
            <a:ext cx="449317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Upaya</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berbasis</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masyarakat</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untuk</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terdidik</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dan</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sejahtera</a:t>
            </a:r>
            <a:endPar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endParaRPr>
          </a:p>
        </p:txBody>
      </p:sp>
      <p:sp>
        <p:nvSpPr>
          <p:cNvPr id="17" name="Arrow: Right 16">
            <a:extLst>
              <a:ext uri="{FF2B5EF4-FFF2-40B4-BE49-F238E27FC236}">
                <a16:creationId xmlns="" xmlns:a16="http://schemas.microsoft.com/office/drawing/2014/main" id="{0FFB4BC3-701D-42AF-A2A2-3D394C348BFD}"/>
              </a:ext>
            </a:extLst>
          </p:cNvPr>
          <p:cNvSpPr/>
          <p:nvPr/>
        </p:nvSpPr>
        <p:spPr>
          <a:xfrm>
            <a:off x="806917" y="5483125"/>
            <a:ext cx="375553" cy="3240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nvGrpSpPr>
          <p:cNvPr id="22" name="Group 21">
            <a:extLst>
              <a:ext uri="{FF2B5EF4-FFF2-40B4-BE49-F238E27FC236}">
                <a16:creationId xmlns="" xmlns:a16="http://schemas.microsoft.com/office/drawing/2014/main" id="{FD51D1CB-EDE3-41D9-914D-749919A2AEA1}"/>
              </a:ext>
            </a:extLst>
          </p:cNvPr>
          <p:cNvGrpSpPr/>
          <p:nvPr/>
        </p:nvGrpSpPr>
        <p:grpSpPr>
          <a:xfrm>
            <a:off x="8532214" y="15298"/>
            <a:ext cx="3433820" cy="1751248"/>
            <a:chOff x="8636717" y="183674"/>
            <a:chExt cx="3433820" cy="1751248"/>
          </a:xfrm>
        </p:grpSpPr>
        <p:sp>
          <p:nvSpPr>
            <p:cNvPr id="18" name="Rectangle 17">
              <a:extLst>
                <a:ext uri="{FF2B5EF4-FFF2-40B4-BE49-F238E27FC236}">
                  <a16:creationId xmlns="" xmlns:a16="http://schemas.microsoft.com/office/drawing/2014/main" id="{1A7F2947-95A3-4472-86CC-3B369A86236F}"/>
                </a:ext>
              </a:extLst>
            </p:cNvPr>
            <p:cNvSpPr/>
            <p:nvPr/>
          </p:nvSpPr>
          <p:spPr>
            <a:xfrm>
              <a:off x="9931329" y="233566"/>
              <a:ext cx="213920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FE6D0"/>
                  </a:solidFill>
                  <a:effectLst/>
                  <a:uLnTx/>
                  <a:uFillTx/>
                  <a:latin typeface="Century Gothic" pitchFamily="34" charset="0"/>
                  <a:ea typeface="+mn-ea"/>
                  <a:cs typeface="+mn-cs"/>
                </a:rPr>
                <a:t>Terampil</a:t>
              </a:r>
              <a:r>
                <a:rPr kumimoji="0" lang="en-US" sz="3200" b="1" i="0" u="none" strike="noStrike" kern="1200" cap="none" spc="0" normalizeH="0" baseline="0" noProof="0" dirty="0">
                  <a:ln>
                    <a:noFill/>
                  </a:ln>
                  <a:solidFill>
                    <a:srgbClr val="DFE6D0"/>
                  </a:solidFill>
                  <a:effectLst/>
                  <a:uLnTx/>
                  <a:uFillTx/>
                  <a:latin typeface="Century Gothic" pitchFamily="34" charset="0"/>
                  <a:ea typeface="+mn-ea"/>
                  <a:cs typeface="+mn-cs"/>
                </a:rPr>
                <a:t> </a:t>
              </a:r>
              <a:r>
                <a:rPr kumimoji="0" lang="en-US" sz="3200" b="1" i="0" u="none" strike="noStrike" kern="1200" cap="none" spc="0" normalizeH="0" baseline="0" noProof="0" dirty="0" err="1">
                  <a:ln>
                    <a:noFill/>
                  </a:ln>
                  <a:solidFill>
                    <a:srgbClr val="DFE6D0"/>
                  </a:solidFill>
                  <a:effectLst/>
                  <a:uLnTx/>
                  <a:uFillTx/>
                  <a:latin typeface="Century Gothic" pitchFamily="34" charset="0"/>
                  <a:ea typeface="+mn-ea"/>
                  <a:cs typeface="+mn-cs"/>
                </a:rPr>
                <a:t>Hidup</a:t>
              </a:r>
              <a:endParaRPr kumimoji="0" lang="en-US" sz="32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21" name="Picture 20">
              <a:extLst>
                <a:ext uri="{FF2B5EF4-FFF2-40B4-BE49-F238E27FC236}">
                  <a16:creationId xmlns="" xmlns:a16="http://schemas.microsoft.com/office/drawing/2014/main" id="{3922B2D9-8C08-4CA2-A19F-CC740957D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717" y="183674"/>
              <a:ext cx="3433820" cy="1751248"/>
            </a:xfrm>
            <a:prstGeom prst="rect">
              <a:avLst/>
            </a:prstGeom>
          </p:spPr>
        </p:pic>
      </p:grpSp>
      <p:sp>
        <p:nvSpPr>
          <p:cNvPr id="23" name="Rectangle 22">
            <a:extLst>
              <a:ext uri="{FF2B5EF4-FFF2-40B4-BE49-F238E27FC236}">
                <a16:creationId xmlns="" xmlns:a16="http://schemas.microsoft.com/office/drawing/2014/main" id="{9B25570C-5517-4DE1-AFF6-26D6A4201AD2}"/>
              </a:ext>
            </a:extLst>
          </p:cNvPr>
          <p:cNvSpPr/>
          <p:nvPr/>
        </p:nvSpPr>
        <p:spPr>
          <a:xfrm>
            <a:off x="5866259" y="1995927"/>
            <a:ext cx="6096000" cy="24622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onstantia"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Keberdayaan</a:t>
            </a: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masyarakat</a:t>
            </a: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yang </a:t>
            </a:r>
            <a:r>
              <a:rPr kumimoji="0" lang="en-US" sz="28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terukur</a:t>
            </a:r>
            <a:endPar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Pemahaman</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hidup</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sehat</a:t>
            </a:r>
            <a:endPar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Praktek</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hidup</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sehat</a:t>
            </a:r>
            <a:endPar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Inovasi</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dan</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ketahanan</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keluarga</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masyarakat</a:t>
            </a:r>
            <a:endPar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endParaRPr>
          </a:p>
        </p:txBody>
      </p:sp>
      <p:sp>
        <p:nvSpPr>
          <p:cNvPr id="24" name="Rectangle 23">
            <a:extLst>
              <a:ext uri="{FF2B5EF4-FFF2-40B4-BE49-F238E27FC236}">
                <a16:creationId xmlns="" xmlns:a16="http://schemas.microsoft.com/office/drawing/2014/main" id="{E12433FB-D043-4FAC-BDE5-5DB2A10FDDFC}"/>
              </a:ext>
            </a:extLst>
          </p:cNvPr>
          <p:cNvSpPr/>
          <p:nvPr/>
        </p:nvSpPr>
        <p:spPr>
          <a:xfrm>
            <a:off x="6856157" y="4752591"/>
            <a:ext cx="6096000" cy="892552"/>
          </a:xfrm>
          <a:prstGeom prst="rect">
            <a:avLst/>
          </a:prstGeom>
        </p:spPr>
        <p:txBody>
          <a:bodyP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Indikator</a:t>
            </a: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sementara</a:t>
            </a: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ini</a:t>
            </a:r>
            <a:endPar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Indeks</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Keluarga</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Constantia" pitchFamily="18" charset="0"/>
                <a:ea typeface="+mn-ea"/>
                <a:cs typeface="+mn-cs"/>
              </a:rPr>
              <a:t>Sehat</a:t>
            </a:r>
            <a:r>
              <a:rPr kumimoji="0" lang="en-US" sz="2400" b="0" i="0" u="none" strike="noStrike" kern="1200" cap="none" spc="0" normalizeH="0" baseline="0" noProof="0" dirty="0">
                <a:ln>
                  <a:noFill/>
                </a:ln>
                <a:solidFill>
                  <a:prstClr val="white"/>
                </a:solidFill>
                <a:effectLst/>
                <a:uLnTx/>
                <a:uFillTx/>
                <a:latin typeface="Constantia" pitchFamily="18" charset="0"/>
                <a:ea typeface="+mn-ea"/>
                <a:cs typeface="+mn-cs"/>
              </a:rPr>
              <a:t> (IKS)</a:t>
            </a:r>
          </a:p>
        </p:txBody>
      </p:sp>
    </p:spTree>
    <p:extLst>
      <p:ext uri="{BB962C8B-B14F-4D97-AF65-F5344CB8AC3E}">
        <p14:creationId xmlns:p14="http://schemas.microsoft.com/office/powerpoint/2010/main" val="223429226"/>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1D15937-BEC7-4F0D-8B36-31C4C0ECFE91}"/>
              </a:ext>
            </a:extLst>
          </p:cNvPr>
          <p:cNvGrpSpPr/>
          <p:nvPr/>
        </p:nvGrpSpPr>
        <p:grpSpPr>
          <a:xfrm>
            <a:off x="594952" y="1162122"/>
            <a:ext cx="11002096" cy="5625657"/>
            <a:chOff x="785410" y="616171"/>
            <a:chExt cx="11002096" cy="5625657"/>
          </a:xfrm>
        </p:grpSpPr>
        <p:graphicFrame>
          <p:nvGraphicFramePr>
            <p:cNvPr id="5" name="Diagram 4">
              <a:extLst>
                <a:ext uri="{FF2B5EF4-FFF2-40B4-BE49-F238E27FC236}">
                  <a16:creationId xmlns="" xmlns:a16="http://schemas.microsoft.com/office/drawing/2014/main" id="{99DF2026-73C9-421F-BD0E-BB63AD32DD2A}"/>
                </a:ext>
              </a:extLst>
            </p:cNvPr>
            <p:cNvGraphicFramePr/>
            <p:nvPr>
              <p:extLst/>
            </p:nvPr>
          </p:nvGraphicFramePr>
          <p:xfrm>
            <a:off x="785410" y="616171"/>
            <a:ext cx="11002096" cy="5625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 xmlns:a16="http://schemas.microsoft.com/office/drawing/2014/main" id="{9603A170-5657-46E9-BF67-EE810A9D809D}"/>
                </a:ext>
              </a:extLst>
            </p:cNvPr>
            <p:cNvSpPr txBox="1"/>
            <p:nvPr/>
          </p:nvSpPr>
          <p:spPr>
            <a:xfrm>
              <a:off x="2747628" y="2780928"/>
              <a:ext cx="4680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1</a:t>
              </a:r>
            </a:p>
          </p:txBody>
        </p:sp>
        <p:sp>
          <p:nvSpPr>
            <p:cNvPr id="9" name="TextBox 8">
              <a:extLst>
                <a:ext uri="{FF2B5EF4-FFF2-40B4-BE49-F238E27FC236}">
                  <a16:creationId xmlns="" xmlns:a16="http://schemas.microsoft.com/office/drawing/2014/main" id="{BB3F339F-68BF-4DCF-AF75-74B18752191E}"/>
                </a:ext>
              </a:extLst>
            </p:cNvPr>
            <p:cNvSpPr txBox="1"/>
            <p:nvPr/>
          </p:nvSpPr>
          <p:spPr>
            <a:xfrm>
              <a:off x="6001998" y="3044278"/>
              <a:ext cx="4680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2</a:t>
              </a:r>
            </a:p>
          </p:txBody>
        </p:sp>
        <p:sp>
          <p:nvSpPr>
            <p:cNvPr id="10" name="TextBox 9">
              <a:extLst>
                <a:ext uri="{FF2B5EF4-FFF2-40B4-BE49-F238E27FC236}">
                  <a16:creationId xmlns="" xmlns:a16="http://schemas.microsoft.com/office/drawing/2014/main" id="{3BE27BE8-BAB8-428F-AE36-D4D8A508AB59}"/>
                </a:ext>
              </a:extLst>
            </p:cNvPr>
            <p:cNvSpPr txBox="1"/>
            <p:nvPr/>
          </p:nvSpPr>
          <p:spPr>
            <a:xfrm>
              <a:off x="9210346" y="3044278"/>
              <a:ext cx="4680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3</a:t>
              </a:r>
            </a:p>
          </p:txBody>
        </p:sp>
      </p:grpSp>
      <p:sp>
        <p:nvSpPr>
          <p:cNvPr id="13" name="Title 1">
            <a:extLst>
              <a:ext uri="{FF2B5EF4-FFF2-40B4-BE49-F238E27FC236}">
                <a16:creationId xmlns="" xmlns:a16="http://schemas.microsoft.com/office/drawing/2014/main" id="{6AF63466-CC76-42AC-92FA-670B44455CA6}"/>
              </a:ext>
            </a:extLst>
          </p:cNvPr>
          <p:cNvSpPr txBox="1">
            <a:spLocks/>
          </p:cNvSpPr>
          <p:nvPr/>
        </p:nvSpPr>
        <p:spPr>
          <a:xfrm>
            <a:off x="0" y="25820"/>
            <a:ext cx="7910101" cy="609600"/>
          </a:xfrm>
          <a:prstGeom prst="homePlate">
            <a:avLst/>
          </a:prstGeom>
          <a:solidFill>
            <a:srgbClr val="FF0000"/>
          </a:solidFill>
        </p:spPr>
        <p:style>
          <a:lnRef idx="3">
            <a:schemeClr val="lt1"/>
          </a:lnRef>
          <a:fillRef idx="1">
            <a:schemeClr val="accent1"/>
          </a:fillRef>
          <a:effectRef idx="1">
            <a:schemeClr val="accent1"/>
          </a:effectRef>
          <a:fontRef idx="minor">
            <a:schemeClr val="lt1"/>
          </a:fontRef>
        </p:style>
        <p:txBody>
          <a:bodyPr>
            <a:normAutofit fontScale="90000" lnSpcReduction="1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4000" b="1" i="0" u="none" strike="noStrike" kern="1200" cap="none" spc="50" normalizeH="0" baseline="0" noProof="0" dirty="0">
                <a:ln w="13335" cmpd="sng">
                  <a:solidFill>
                    <a:srgbClr val="759AA5">
                      <a:lumMod val="50000"/>
                    </a:srgbClr>
                  </a:solidFill>
                  <a:prstDash val="solid"/>
                </a:ln>
                <a:solidFill>
                  <a:srgbClr val="FFFF00"/>
                </a:solidFill>
                <a:effectLst/>
                <a:uLnTx/>
                <a:uFillTx/>
                <a:latin typeface="Tw Cen MT"/>
                <a:ea typeface="+mn-ea"/>
                <a:cs typeface="+mn-cs"/>
              </a:rPr>
              <a:t>SISTEM KESEHATAN NASIONAL</a:t>
            </a:r>
            <a:endParaRPr kumimoji="0" lang="en-US" sz="4000" b="1" i="0" u="none" strike="noStrike" kern="1200" cap="none" spc="50" normalizeH="0" baseline="0" noProof="0" dirty="0">
              <a:ln w="13335" cmpd="sng">
                <a:solidFill>
                  <a:srgbClr val="759AA5">
                    <a:lumMod val="50000"/>
                  </a:srgbClr>
                </a:solidFill>
                <a:prstDash val="solid"/>
              </a:ln>
              <a:solidFill>
                <a:prstClr val="white"/>
              </a:solidFill>
              <a:effectLst/>
              <a:uLnTx/>
              <a:uFillTx/>
              <a:latin typeface="Tw Cen MT"/>
              <a:ea typeface="+mn-ea"/>
              <a:cs typeface="+mn-cs"/>
            </a:endParaRPr>
          </a:p>
        </p:txBody>
      </p:sp>
      <p:pic>
        <p:nvPicPr>
          <p:cNvPr id="15" name="Picture 14">
            <a:extLst>
              <a:ext uri="{FF2B5EF4-FFF2-40B4-BE49-F238E27FC236}">
                <a16:creationId xmlns="" xmlns:a16="http://schemas.microsoft.com/office/drawing/2014/main" id="{AA95B4EB-CDAB-42F0-BA41-6CF0FA42B09D}"/>
              </a:ext>
            </a:extLst>
          </p:cNvPr>
          <p:cNvPicPr>
            <a:picLocks noChangeAspect="1"/>
          </p:cNvPicPr>
          <p:nvPr/>
        </p:nvPicPr>
        <p:blipFill>
          <a:blip r:embed="rId8" cstate="print">
            <a:clrChange>
              <a:clrFrom>
                <a:srgbClr val="FEFFFA"/>
              </a:clrFrom>
              <a:clrTo>
                <a:srgbClr val="FEFFFA">
                  <a:alpha val="0"/>
                </a:srgbClr>
              </a:clrTo>
            </a:clrChange>
            <a:extLst>
              <a:ext uri="{28A0092B-C50C-407E-A947-70E740481C1C}">
                <a14:useLocalDpi xmlns:a14="http://schemas.microsoft.com/office/drawing/2010/main" val="0"/>
              </a:ext>
            </a:extLst>
          </a:blip>
          <a:stretch>
            <a:fillRect/>
          </a:stretch>
        </p:blipFill>
        <p:spPr>
          <a:xfrm>
            <a:off x="875420" y="5013176"/>
            <a:ext cx="607195" cy="452477"/>
          </a:xfrm>
          <a:prstGeom prst="rect">
            <a:avLst/>
          </a:prstGeom>
        </p:spPr>
      </p:pic>
      <p:pic>
        <p:nvPicPr>
          <p:cNvPr id="14" name="Picture 13">
            <a:extLst>
              <a:ext uri="{FF2B5EF4-FFF2-40B4-BE49-F238E27FC236}">
                <a16:creationId xmlns="" xmlns:a16="http://schemas.microsoft.com/office/drawing/2014/main" id="{1E4BE10B-CD72-4E7B-93E6-AE64C299B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9748" y="4929070"/>
            <a:ext cx="866112" cy="620688"/>
          </a:xfrm>
          <a:prstGeom prst="rect">
            <a:avLst/>
          </a:prstGeom>
        </p:spPr>
      </p:pic>
      <p:pic>
        <p:nvPicPr>
          <p:cNvPr id="17" name="Picture 16">
            <a:extLst>
              <a:ext uri="{FF2B5EF4-FFF2-40B4-BE49-F238E27FC236}">
                <a16:creationId xmlns="" xmlns:a16="http://schemas.microsoft.com/office/drawing/2014/main" id="{993317DC-BC0B-4E97-ACDF-53382EEDDB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9071" y="5471333"/>
            <a:ext cx="549685" cy="549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 xmlns:a16="http://schemas.microsoft.com/office/drawing/2014/main" id="{A0B28D76-84CB-4EEC-8101-7533E0E680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6218" y="1219696"/>
            <a:ext cx="2233808" cy="1418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2624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DC506AC-FC15-4E55-9C7C-9AADB283FA94}"/>
              </a:ext>
            </a:extLst>
          </p:cNvPr>
          <p:cNvPicPr>
            <a:picLocks noChangeAspect="1"/>
          </p:cNvPicPr>
          <p:nvPr/>
        </p:nvPicPr>
        <p:blipFill rotWithShape="1">
          <a:blip r:embed="rId2">
            <a:extLst>
              <a:ext uri="{28A0092B-C50C-407E-A947-70E740481C1C}">
                <a14:useLocalDpi xmlns:a14="http://schemas.microsoft.com/office/drawing/2010/main" val="0"/>
              </a:ext>
            </a:extLst>
          </a:blip>
          <a:srcRect b="12904"/>
          <a:stretch/>
        </p:blipFill>
        <p:spPr>
          <a:xfrm>
            <a:off x="1" y="0"/>
            <a:ext cx="12192000" cy="6858000"/>
          </a:xfrm>
          <a:prstGeom prst="rect">
            <a:avLst/>
          </a:prstGeom>
        </p:spPr>
      </p:pic>
      <p:graphicFrame>
        <p:nvGraphicFramePr>
          <p:cNvPr id="5" name="Table 4"/>
          <p:cNvGraphicFramePr>
            <a:graphicFrameLocks noGrp="1"/>
          </p:cNvGraphicFramePr>
          <p:nvPr>
            <p:extLst/>
          </p:nvPr>
        </p:nvGraphicFramePr>
        <p:xfrm>
          <a:off x="2594008" y="685800"/>
          <a:ext cx="7441516" cy="5973020"/>
        </p:xfrm>
        <a:graphic>
          <a:graphicData uri="http://schemas.openxmlformats.org/drawingml/2006/table">
            <a:tbl>
              <a:tblPr firstRow="1" bandRow="1">
                <a:tableStyleId>{C083E6E3-FA7D-4D7B-A595-EF9225AFEA82}</a:tableStyleId>
              </a:tblPr>
              <a:tblGrid>
                <a:gridCol w="597945">
                  <a:extLst>
                    <a:ext uri="{9D8B030D-6E8A-4147-A177-3AD203B41FA5}">
                      <a16:colId xmlns="" xmlns:a16="http://schemas.microsoft.com/office/drawing/2014/main" val="20000"/>
                    </a:ext>
                  </a:extLst>
                </a:gridCol>
                <a:gridCol w="6843571">
                  <a:extLst>
                    <a:ext uri="{9D8B030D-6E8A-4147-A177-3AD203B41FA5}">
                      <a16:colId xmlns="" xmlns:a16="http://schemas.microsoft.com/office/drawing/2014/main" val="20001"/>
                    </a:ext>
                  </a:extLst>
                </a:gridCol>
              </a:tblGrid>
              <a:tr h="353675">
                <a:tc>
                  <a:txBody>
                    <a:bodyPr/>
                    <a:lstStyle/>
                    <a:p>
                      <a:pPr algn="ctr" fontAlgn="b"/>
                      <a:r>
                        <a:rPr lang="en-US" sz="2000" u="none" strike="noStrike" dirty="0">
                          <a:solidFill>
                            <a:schemeClr val="bg1"/>
                          </a:solidFill>
                          <a:effectLst/>
                        </a:rPr>
                        <a:t>A</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967" marR="6967" marT="9289"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l" fontAlgn="ctr"/>
                      <a:r>
                        <a:rPr lang="en-US" sz="2000" u="none" strike="noStrike" dirty="0">
                          <a:solidFill>
                            <a:schemeClr val="bg1"/>
                          </a:solidFill>
                          <a:effectLst/>
                        </a:rPr>
                        <a:t> Program </a:t>
                      </a:r>
                      <a:r>
                        <a:rPr lang="en-US" sz="2000" u="none" strike="noStrike" dirty="0" err="1">
                          <a:solidFill>
                            <a:schemeClr val="bg1"/>
                          </a:solidFill>
                          <a:effectLst/>
                        </a:rPr>
                        <a:t>Gizi</a:t>
                      </a:r>
                      <a:r>
                        <a:rPr lang="en-US" sz="2000" u="none" strike="noStrike" dirty="0">
                          <a:solidFill>
                            <a:schemeClr val="bg1"/>
                          </a:solidFill>
                          <a:effectLst/>
                        </a:rPr>
                        <a:t>, </a:t>
                      </a:r>
                      <a:r>
                        <a:rPr lang="en-US" sz="2000" u="none" strike="noStrike" dirty="0" err="1">
                          <a:solidFill>
                            <a:schemeClr val="bg1"/>
                          </a:solidFill>
                          <a:effectLst/>
                        </a:rPr>
                        <a:t>Kesehatan</a:t>
                      </a:r>
                      <a:r>
                        <a:rPr lang="en-US" sz="2000" u="none" strike="noStrike" dirty="0">
                          <a:solidFill>
                            <a:schemeClr val="bg1"/>
                          </a:solidFill>
                          <a:effectLst/>
                        </a:rPr>
                        <a:t> </a:t>
                      </a:r>
                      <a:r>
                        <a:rPr lang="en-US" sz="2000" u="none" strike="noStrike" dirty="0" err="1">
                          <a:solidFill>
                            <a:schemeClr val="bg1"/>
                          </a:solidFill>
                          <a:effectLst/>
                        </a:rPr>
                        <a:t>Ibu</a:t>
                      </a:r>
                      <a:r>
                        <a:rPr lang="en-US" sz="2000" u="none" strike="noStrike" dirty="0">
                          <a:solidFill>
                            <a:schemeClr val="bg1"/>
                          </a:solidFill>
                          <a:effectLst/>
                        </a:rPr>
                        <a:t> &amp; </a:t>
                      </a:r>
                      <a:r>
                        <a:rPr lang="en-US" sz="2000" u="none" strike="noStrike" dirty="0" err="1">
                          <a:solidFill>
                            <a:schemeClr val="bg1"/>
                          </a:solidFill>
                          <a:effectLst/>
                        </a:rPr>
                        <a:t>Anak</a:t>
                      </a:r>
                      <a:r>
                        <a:rPr lang="en-US" sz="2000" u="none" strike="noStrike" dirty="0">
                          <a:solidFill>
                            <a:schemeClr val="bg1"/>
                          </a:solidFill>
                          <a:effectLst/>
                        </a:rPr>
                        <a:t>:</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967" marR="6967" marT="9289"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0"/>
                  </a:ext>
                </a:extLst>
              </a:tr>
              <a:tr h="404080">
                <a:tc>
                  <a:txBody>
                    <a:bodyPr/>
                    <a:lstStyle/>
                    <a:p>
                      <a:pPr algn="ctr"/>
                      <a:r>
                        <a:rPr lang="en-US" sz="2000" dirty="0">
                          <a:solidFill>
                            <a:schemeClr val="bg1"/>
                          </a:solidFill>
                        </a:rPr>
                        <a:t>1</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indent="0" algn="l" fontAlgn="ctr">
                        <a:buFont typeface="Arial" panose="020B0604020202020204" pitchFamily="34" charset="0"/>
                        <a:buNone/>
                      </a:pPr>
                      <a:r>
                        <a:rPr lang="en-US" sz="2000" u="none" strike="noStrike" baseline="0" noProof="0" dirty="0">
                          <a:solidFill>
                            <a:schemeClr val="bg1"/>
                          </a:solidFill>
                          <a:effectLst/>
                        </a:rPr>
                        <a:t> </a:t>
                      </a:r>
                      <a:r>
                        <a:rPr lang="id-ID" sz="2000" u="none" strike="noStrike" noProof="0" dirty="0">
                          <a:solidFill>
                            <a:schemeClr val="bg1"/>
                          </a:solidFill>
                          <a:effectLst/>
                        </a:rPr>
                        <a:t>Keluarga</a:t>
                      </a:r>
                      <a:r>
                        <a:rPr lang="id-ID" sz="2000" u="none" strike="noStrike" baseline="0" noProof="0" dirty="0">
                          <a:solidFill>
                            <a:schemeClr val="bg1"/>
                          </a:solidFill>
                          <a:effectLst/>
                        </a:rPr>
                        <a:t> </a:t>
                      </a:r>
                      <a:r>
                        <a:rPr lang="id-ID" sz="2000" u="none" strike="noStrike" noProof="0" dirty="0">
                          <a:solidFill>
                            <a:schemeClr val="bg1"/>
                          </a:solidFill>
                          <a:effectLst/>
                        </a:rPr>
                        <a:t>mengikuti KB</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404080">
                <a:tc>
                  <a:txBody>
                    <a:bodyPr/>
                    <a:lstStyle/>
                    <a:p>
                      <a:pPr algn="ctr"/>
                      <a:r>
                        <a:rPr lang="en-US" sz="2000" dirty="0">
                          <a:solidFill>
                            <a:schemeClr val="bg1"/>
                          </a:solidFill>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tcPr>
                </a:tc>
                <a:tc>
                  <a:txBody>
                    <a:bodyPr/>
                    <a:lstStyle/>
                    <a:p>
                      <a:pPr marL="0" algn="l" fontAlgn="ctr"/>
                      <a:r>
                        <a:rPr lang="id-ID" sz="2000" u="none" strike="noStrike" noProof="0" dirty="0">
                          <a:solidFill>
                            <a:schemeClr val="bg1"/>
                          </a:solidFill>
                          <a:effectLst/>
                        </a:rPr>
                        <a:t> Ibu bersalin di fas</a:t>
                      </a:r>
                      <a:r>
                        <a:rPr lang="en-US" sz="2000" u="none" strike="noStrike" noProof="0" dirty="0" err="1">
                          <a:solidFill>
                            <a:schemeClr val="bg1"/>
                          </a:solidFill>
                          <a:effectLst/>
                        </a:rPr>
                        <a:t>kes</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404080">
                <a:tc>
                  <a:txBody>
                    <a:bodyPr/>
                    <a:lstStyle/>
                    <a:p>
                      <a:pPr algn="ctr"/>
                      <a:r>
                        <a:rPr lang="en-US" sz="2000" dirty="0">
                          <a:solidFill>
                            <a:schemeClr val="bg1"/>
                          </a:solidFill>
                        </a:rPr>
                        <a:t>3</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tcPr>
                </a:tc>
                <a:tc>
                  <a:txBody>
                    <a:bodyPr/>
                    <a:lstStyle/>
                    <a:p>
                      <a:pPr marL="0" algn="l" fontAlgn="b"/>
                      <a:r>
                        <a:rPr lang="id-ID" sz="2000" u="none" strike="noStrike" noProof="0" dirty="0">
                          <a:solidFill>
                            <a:schemeClr val="bg1"/>
                          </a:solidFill>
                          <a:effectLst/>
                        </a:rPr>
                        <a:t> Bayi mendapat imunisasi dasar lengkap</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404080">
                <a:tc>
                  <a:txBody>
                    <a:bodyPr/>
                    <a:lstStyle/>
                    <a:p>
                      <a:pPr algn="ctr"/>
                      <a:r>
                        <a:rPr lang="en-US" sz="2000" dirty="0">
                          <a:solidFill>
                            <a:schemeClr val="bg1"/>
                          </a:solidFill>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tcPr>
                </a:tc>
                <a:tc>
                  <a:txBody>
                    <a:bodyPr/>
                    <a:lstStyle/>
                    <a:p>
                      <a:pPr marL="0" algn="l" fontAlgn="b"/>
                      <a:r>
                        <a:rPr lang="id-ID" sz="2000" u="none" strike="noStrike" noProof="0" dirty="0">
                          <a:solidFill>
                            <a:schemeClr val="bg1"/>
                          </a:solidFill>
                          <a:effectLst/>
                        </a:rPr>
                        <a:t> Bayi diberi ASI eksklusif selama</a:t>
                      </a:r>
                      <a:r>
                        <a:rPr lang="id-ID" sz="2000" u="none" strike="noStrike" baseline="0" noProof="0" dirty="0">
                          <a:solidFill>
                            <a:schemeClr val="bg1"/>
                          </a:solidFill>
                          <a:effectLst/>
                        </a:rPr>
                        <a:t> </a:t>
                      </a:r>
                      <a:r>
                        <a:rPr lang="id-ID" sz="2000" u="none" strike="noStrike" noProof="0" dirty="0">
                          <a:solidFill>
                            <a:schemeClr val="bg1"/>
                          </a:solidFill>
                          <a:effectLst/>
                        </a:rPr>
                        <a:t>6 bulan</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404080">
                <a:tc>
                  <a:txBody>
                    <a:bodyPr/>
                    <a:lstStyle/>
                    <a:p>
                      <a:pPr algn="ctr"/>
                      <a:r>
                        <a:rPr lang="en-US" sz="2000" dirty="0">
                          <a:solidFill>
                            <a:schemeClr val="bg1"/>
                          </a:solidFill>
                        </a:rPr>
                        <a:t>5</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algn="l" fontAlgn="b"/>
                      <a:r>
                        <a:rPr lang="id-ID" sz="2000" u="none" strike="noStrike" noProof="0" dirty="0">
                          <a:solidFill>
                            <a:schemeClr val="bg1"/>
                          </a:solidFill>
                          <a:effectLst/>
                        </a:rPr>
                        <a:t> Pertumbuhan balita dipantau</a:t>
                      </a:r>
                      <a:r>
                        <a:rPr lang="en-US" sz="2000" u="none" strike="noStrike" noProof="0" dirty="0">
                          <a:solidFill>
                            <a:schemeClr val="bg1"/>
                          </a:solidFill>
                          <a:effectLst/>
                        </a:rPr>
                        <a:t> </a:t>
                      </a:r>
                      <a:r>
                        <a:rPr lang="en-US" sz="2000" u="none" strike="noStrike" noProof="0" dirty="0" err="1">
                          <a:solidFill>
                            <a:schemeClr val="bg1"/>
                          </a:solidFill>
                          <a:effectLst/>
                        </a:rPr>
                        <a:t>tiap</a:t>
                      </a:r>
                      <a:r>
                        <a:rPr lang="en-US" sz="2000" u="none" strike="noStrike" noProof="0" dirty="0">
                          <a:solidFill>
                            <a:schemeClr val="bg1"/>
                          </a:solidFill>
                          <a:effectLst/>
                        </a:rPr>
                        <a:t> </a:t>
                      </a:r>
                      <a:r>
                        <a:rPr lang="en-US" sz="2000" u="none" strike="noStrike" noProof="0" dirty="0" err="1">
                          <a:solidFill>
                            <a:schemeClr val="bg1"/>
                          </a:solidFill>
                          <a:effectLst/>
                        </a:rPr>
                        <a:t>bulan</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66305">
                <a:tc>
                  <a:txBody>
                    <a:bodyPr/>
                    <a:lstStyle/>
                    <a:p>
                      <a:pPr algn="ctr" fontAlgn="b"/>
                      <a:r>
                        <a:rPr lang="en-US" sz="2000" u="none" strike="noStrike" dirty="0">
                          <a:solidFill>
                            <a:schemeClr val="bg1"/>
                          </a:solidFill>
                          <a:effectLst/>
                        </a:rPr>
                        <a:t>B</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967" marR="6967" marT="9289"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l" fontAlgn="b"/>
                      <a:r>
                        <a:rPr lang="en-US" sz="2000" u="none" strike="noStrike" dirty="0">
                          <a:solidFill>
                            <a:schemeClr val="bg1"/>
                          </a:solidFill>
                          <a:effectLst/>
                        </a:rPr>
                        <a:t> </a:t>
                      </a:r>
                      <a:r>
                        <a:rPr lang="en-US" sz="2000" u="none" strike="noStrike" dirty="0" err="1">
                          <a:solidFill>
                            <a:schemeClr val="bg1"/>
                          </a:solidFill>
                          <a:effectLst/>
                        </a:rPr>
                        <a:t>Pengendalian</a:t>
                      </a:r>
                      <a:r>
                        <a:rPr lang="en-US" sz="2000" u="none" strike="noStrike" dirty="0">
                          <a:solidFill>
                            <a:schemeClr val="bg1"/>
                          </a:solidFill>
                          <a:effectLst/>
                        </a:rPr>
                        <a:t> </a:t>
                      </a:r>
                      <a:r>
                        <a:rPr lang="en-US" sz="2000" u="none" strike="noStrike" dirty="0" err="1">
                          <a:solidFill>
                            <a:schemeClr val="bg1"/>
                          </a:solidFill>
                          <a:effectLst/>
                        </a:rPr>
                        <a:t>Peny</a:t>
                      </a:r>
                      <a:r>
                        <a:rPr lang="en-US" sz="2000" u="none" strike="noStrike" dirty="0">
                          <a:solidFill>
                            <a:schemeClr val="bg1"/>
                          </a:solidFill>
                          <a:effectLst/>
                        </a:rPr>
                        <a:t>. </a:t>
                      </a:r>
                      <a:r>
                        <a:rPr lang="en-US" sz="2000" u="none" strike="noStrike" dirty="0" err="1">
                          <a:solidFill>
                            <a:schemeClr val="bg1"/>
                          </a:solidFill>
                          <a:effectLst/>
                        </a:rPr>
                        <a:t>Menular</a:t>
                      </a:r>
                      <a:r>
                        <a:rPr lang="en-US" sz="2000" u="none" strike="noStrike" dirty="0">
                          <a:solidFill>
                            <a:schemeClr val="bg1"/>
                          </a:solidFill>
                          <a:effectLst/>
                        </a:rPr>
                        <a:t> &amp; </a:t>
                      </a:r>
                      <a:r>
                        <a:rPr lang="en-US" sz="2000" u="none" strike="noStrike" dirty="0" err="1">
                          <a:solidFill>
                            <a:schemeClr val="bg1"/>
                          </a:solidFill>
                          <a:effectLst/>
                        </a:rPr>
                        <a:t>Tidak</a:t>
                      </a:r>
                      <a:r>
                        <a:rPr lang="en-US" sz="2000" u="none" strike="noStrike" dirty="0">
                          <a:solidFill>
                            <a:schemeClr val="bg1"/>
                          </a:solidFill>
                          <a:effectLst/>
                        </a:rPr>
                        <a:t> </a:t>
                      </a:r>
                      <a:r>
                        <a:rPr lang="en-US" sz="2000" u="none" strike="noStrike" dirty="0" err="1">
                          <a:solidFill>
                            <a:schemeClr val="bg1"/>
                          </a:solidFill>
                          <a:effectLst/>
                        </a:rPr>
                        <a:t>Menular</a:t>
                      </a:r>
                      <a:r>
                        <a:rPr lang="en-US" sz="2000" u="none" strike="noStrike" dirty="0">
                          <a:solidFill>
                            <a:schemeClr val="bg1"/>
                          </a:solidFill>
                          <a:effectLst/>
                        </a:rPr>
                        <a:t>:</a:t>
                      </a:r>
                      <a:endParaRPr lang="en-US" sz="20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967" marR="6967" marT="9289"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6"/>
                  </a:ext>
                </a:extLst>
              </a:tr>
              <a:tr h="404080">
                <a:tc>
                  <a:txBody>
                    <a:bodyPr/>
                    <a:lstStyle/>
                    <a:p>
                      <a:pPr algn="ctr"/>
                      <a:r>
                        <a:rPr lang="en-US" sz="2000" dirty="0">
                          <a:solidFill>
                            <a:schemeClr val="bg1"/>
                          </a:solidFill>
                        </a:rPr>
                        <a:t>6</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algn="l" fontAlgn="b"/>
                      <a:r>
                        <a:rPr lang="id-ID" sz="2000" u="none" strike="noStrike" noProof="0" dirty="0">
                          <a:solidFill>
                            <a:schemeClr val="bg1"/>
                          </a:solidFill>
                          <a:effectLst/>
                        </a:rPr>
                        <a:t> Penderita TB Paru berobat sesuai standar</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7"/>
                  </a:ext>
                </a:extLst>
              </a:tr>
              <a:tr h="404080">
                <a:tc>
                  <a:txBody>
                    <a:bodyPr/>
                    <a:lstStyle/>
                    <a:p>
                      <a:pPr algn="ctr"/>
                      <a:r>
                        <a:rPr lang="en-US" sz="2000" dirty="0">
                          <a:solidFill>
                            <a:schemeClr val="bg1"/>
                          </a:solidFill>
                        </a:rPr>
                        <a:t>7</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tcPr>
                </a:tc>
                <a:tc>
                  <a:txBody>
                    <a:bodyPr/>
                    <a:lstStyle/>
                    <a:p>
                      <a:pPr marL="0" algn="l" fontAlgn="b"/>
                      <a:r>
                        <a:rPr lang="id-ID" sz="2000" u="none" strike="noStrike" noProof="0" dirty="0">
                          <a:solidFill>
                            <a:schemeClr val="bg1"/>
                          </a:solidFill>
                          <a:effectLst/>
                        </a:rPr>
                        <a:t> Penderita hipertensi berobat teratur</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404080">
                <a:tc>
                  <a:txBody>
                    <a:bodyPr/>
                    <a:lstStyle/>
                    <a:p>
                      <a:pPr algn="ctr"/>
                      <a:r>
                        <a:rPr lang="en-US" sz="2000" dirty="0">
                          <a:solidFill>
                            <a:schemeClr val="bg1"/>
                          </a:solidFill>
                        </a:rPr>
                        <a:t>8</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algn="l" fontAlgn="b"/>
                      <a:r>
                        <a:rPr lang="id-ID" sz="2000" u="none" strike="noStrike" noProof="0" dirty="0">
                          <a:solidFill>
                            <a:schemeClr val="bg1"/>
                          </a:solidFill>
                          <a:effectLst/>
                        </a:rPr>
                        <a:t> </a:t>
                      </a:r>
                      <a:r>
                        <a:rPr lang="en-US" sz="2000" u="none" strike="noStrike" noProof="0" dirty="0">
                          <a:solidFill>
                            <a:schemeClr val="bg1"/>
                          </a:solidFill>
                          <a:effectLst/>
                        </a:rPr>
                        <a:t>G</a:t>
                      </a:r>
                      <a:r>
                        <a:rPr lang="id-ID" sz="2000" u="none" strike="noStrike" noProof="0" dirty="0">
                          <a:solidFill>
                            <a:schemeClr val="bg1"/>
                          </a:solidFill>
                          <a:effectLst/>
                        </a:rPr>
                        <a:t>angguan jiwa berat </a:t>
                      </a:r>
                      <a:r>
                        <a:rPr lang="en-US" sz="2000" u="none" strike="noStrike" noProof="0" dirty="0">
                          <a:solidFill>
                            <a:schemeClr val="bg1"/>
                          </a:solidFill>
                          <a:effectLst/>
                        </a:rPr>
                        <a:t>yang</a:t>
                      </a:r>
                      <a:r>
                        <a:rPr lang="en-US" sz="2000" u="none" strike="noStrike" baseline="0" noProof="0" dirty="0">
                          <a:solidFill>
                            <a:schemeClr val="bg1"/>
                          </a:solidFill>
                          <a:effectLst/>
                        </a:rPr>
                        <a:t> </a:t>
                      </a:r>
                      <a:r>
                        <a:rPr lang="en-US" sz="2000" u="none" strike="noStrike" baseline="0" noProof="0" dirty="0" err="1">
                          <a:solidFill>
                            <a:schemeClr val="bg1"/>
                          </a:solidFill>
                          <a:effectLst/>
                        </a:rPr>
                        <a:t>diobati</a:t>
                      </a:r>
                      <a:r>
                        <a:rPr lang="en-US" sz="2000" u="none" strike="noStrike" baseline="0" noProof="0" dirty="0">
                          <a:solidFill>
                            <a:schemeClr val="bg1"/>
                          </a:solidFill>
                          <a:effectLst/>
                        </a:rPr>
                        <a:t> / </a:t>
                      </a:r>
                      <a:r>
                        <a:rPr lang="id-ID" sz="2000" u="none" strike="noStrike" noProof="0" dirty="0">
                          <a:solidFill>
                            <a:schemeClr val="bg1"/>
                          </a:solidFill>
                          <a:effectLst/>
                        </a:rPr>
                        <a:t>tidak ditelantarkan</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404080">
                <a:tc>
                  <a:txBody>
                    <a:bodyPr/>
                    <a:lstStyle/>
                    <a:p>
                      <a:pPr algn="ctr"/>
                      <a:r>
                        <a:rPr lang="en-US" sz="2000" dirty="0">
                          <a:solidFill>
                            <a:schemeClr val="bg1"/>
                          </a:solidFill>
                        </a:rPr>
                        <a:t>C</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l" fontAlgn="b"/>
                      <a:r>
                        <a:rPr lang="en-US" sz="2000" u="none" strike="noStrike" noProof="0" dirty="0">
                          <a:solidFill>
                            <a:schemeClr val="bg1"/>
                          </a:solidFill>
                          <a:effectLst/>
                        </a:rPr>
                        <a:t> </a:t>
                      </a:r>
                      <a:r>
                        <a:rPr lang="en-US" sz="2000" u="none" strike="noStrike" noProof="0" dirty="0" err="1">
                          <a:solidFill>
                            <a:schemeClr val="bg1"/>
                          </a:solidFill>
                          <a:effectLst/>
                        </a:rPr>
                        <a:t>Perilaku</a:t>
                      </a:r>
                      <a:r>
                        <a:rPr lang="en-US" sz="2000" u="none" strike="noStrike" baseline="0" noProof="0" dirty="0">
                          <a:solidFill>
                            <a:schemeClr val="bg1"/>
                          </a:solidFill>
                          <a:effectLst/>
                        </a:rPr>
                        <a:t> </a:t>
                      </a:r>
                      <a:r>
                        <a:rPr lang="en-US" sz="2000" u="none" strike="noStrike" baseline="0" noProof="0" dirty="0" err="1">
                          <a:solidFill>
                            <a:schemeClr val="bg1"/>
                          </a:solidFill>
                          <a:effectLst/>
                        </a:rPr>
                        <a:t>dan</a:t>
                      </a:r>
                      <a:r>
                        <a:rPr lang="en-US" sz="2000" u="none" strike="noStrike" baseline="0" noProof="0" dirty="0">
                          <a:solidFill>
                            <a:schemeClr val="bg1"/>
                          </a:solidFill>
                          <a:effectLst/>
                        </a:rPr>
                        <a:t> </a:t>
                      </a:r>
                      <a:r>
                        <a:rPr lang="en-US" sz="2000" u="none" strike="noStrike" baseline="0" noProof="0" dirty="0" err="1">
                          <a:solidFill>
                            <a:schemeClr val="bg1"/>
                          </a:solidFill>
                          <a:effectLst/>
                        </a:rPr>
                        <a:t>kesehatan</a:t>
                      </a:r>
                      <a:r>
                        <a:rPr lang="en-US" sz="2000" u="none" strike="noStrike" baseline="0" noProof="0" dirty="0">
                          <a:solidFill>
                            <a:schemeClr val="bg1"/>
                          </a:solidFill>
                          <a:effectLst/>
                        </a:rPr>
                        <a:t> </a:t>
                      </a:r>
                      <a:r>
                        <a:rPr lang="en-US" sz="2000" u="none" strike="noStrike" baseline="0" noProof="0" dirty="0" err="1">
                          <a:solidFill>
                            <a:schemeClr val="bg1"/>
                          </a:solidFill>
                          <a:effectLst/>
                        </a:rPr>
                        <a:t>lingkungan</a:t>
                      </a:r>
                      <a:r>
                        <a:rPr lang="en-US" sz="2000" u="none" strike="noStrike" baseline="0" noProof="0" dirty="0">
                          <a:solidFill>
                            <a:schemeClr val="bg1"/>
                          </a:solidFill>
                          <a:effectLst/>
                        </a:rPr>
                        <a:t>:</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10"/>
                  </a:ext>
                </a:extLst>
              </a:tr>
              <a:tr h="404080">
                <a:tc>
                  <a:txBody>
                    <a:bodyPr/>
                    <a:lstStyle/>
                    <a:p>
                      <a:pPr algn="ctr"/>
                      <a:r>
                        <a:rPr lang="en-US" sz="2000" dirty="0">
                          <a:solidFill>
                            <a:schemeClr val="bg1"/>
                          </a:solidFill>
                        </a:rPr>
                        <a:t>9</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algn="l" fontAlgn="b"/>
                      <a:r>
                        <a:rPr lang="id-ID" sz="2000" u="none" strike="noStrike" noProof="0" dirty="0">
                          <a:solidFill>
                            <a:schemeClr val="bg1"/>
                          </a:solidFill>
                          <a:effectLst/>
                        </a:rPr>
                        <a:t> </a:t>
                      </a:r>
                      <a:r>
                        <a:rPr lang="en-US" sz="2000" u="none" strike="noStrike" noProof="0" dirty="0">
                          <a:solidFill>
                            <a:schemeClr val="bg1"/>
                          </a:solidFill>
                          <a:effectLst/>
                        </a:rPr>
                        <a:t>T</a:t>
                      </a:r>
                      <a:r>
                        <a:rPr lang="id-ID" sz="2000" u="none" strike="noStrike" noProof="0" dirty="0">
                          <a:solidFill>
                            <a:schemeClr val="bg1"/>
                          </a:solidFill>
                          <a:effectLst/>
                        </a:rPr>
                        <a:t>idak ada anggota keluarga yang merokok</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11"/>
                  </a:ext>
                </a:extLst>
              </a:tr>
              <a:tr h="404080">
                <a:tc>
                  <a:txBody>
                    <a:bodyPr/>
                    <a:lstStyle/>
                    <a:p>
                      <a:pPr algn="ctr"/>
                      <a:r>
                        <a:rPr lang="en-US" sz="2000" dirty="0">
                          <a:solidFill>
                            <a:schemeClr val="bg1"/>
                          </a:solidFill>
                        </a:rPr>
                        <a:t>10</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tcPr>
                </a:tc>
                <a:tc>
                  <a:txBody>
                    <a:bodyPr/>
                    <a:lstStyle/>
                    <a:p>
                      <a:pPr marL="0" algn="l" fontAlgn="b"/>
                      <a:r>
                        <a:rPr lang="id-ID" sz="2000" u="none" strike="noStrike" noProof="0" dirty="0">
                          <a:solidFill>
                            <a:schemeClr val="bg1"/>
                          </a:solidFill>
                          <a:effectLst/>
                        </a:rPr>
                        <a:t> Keluarga memiliki</a:t>
                      </a:r>
                      <a:r>
                        <a:rPr lang="en-US" sz="2000" u="none" strike="noStrike" noProof="0" dirty="0">
                          <a:solidFill>
                            <a:schemeClr val="bg1"/>
                          </a:solidFill>
                          <a:effectLst/>
                        </a:rPr>
                        <a:t>/</a:t>
                      </a:r>
                      <a:r>
                        <a:rPr lang="en-US" sz="2000" u="none" strike="noStrike" noProof="0" dirty="0" err="1">
                          <a:solidFill>
                            <a:schemeClr val="bg1"/>
                          </a:solidFill>
                          <a:effectLst/>
                        </a:rPr>
                        <a:t>memakai</a:t>
                      </a:r>
                      <a:r>
                        <a:rPr lang="en-US" sz="2000" u="none" strike="noStrike" noProof="0" dirty="0">
                          <a:solidFill>
                            <a:schemeClr val="bg1"/>
                          </a:solidFill>
                          <a:effectLst/>
                        </a:rPr>
                        <a:t> </a:t>
                      </a:r>
                      <a:r>
                        <a:rPr lang="id-ID" sz="2000" u="none" strike="noStrike" noProof="0" dirty="0">
                          <a:solidFill>
                            <a:schemeClr val="bg1"/>
                          </a:solidFill>
                          <a:effectLst/>
                        </a:rPr>
                        <a:t>air bersih</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2"/>
                  </a:ext>
                </a:extLst>
              </a:tr>
              <a:tr h="404080">
                <a:tc>
                  <a:txBody>
                    <a:bodyPr/>
                    <a:lstStyle/>
                    <a:p>
                      <a:pPr algn="ctr"/>
                      <a:r>
                        <a:rPr lang="en-US" sz="2000" dirty="0">
                          <a:solidFill>
                            <a:schemeClr val="bg1"/>
                          </a:solidFill>
                        </a:rPr>
                        <a:t>11</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tcPr>
                </a:tc>
                <a:tc>
                  <a:txBody>
                    <a:bodyPr/>
                    <a:lstStyle/>
                    <a:p>
                      <a:pPr marL="0" algn="l" fontAlgn="b"/>
                      <a:r>
                        <a:rPr lang="id-ID" sz="2000" u="none" strike="noStrike" noProof="0" dirty="0">
                          <a:solidFill>
                            <a:schemeClr val="bg1"/>
                          </a:solidFill>
                          <a:effectLst/>
                        </a:rPr>
                        <a:t> Keluarga memiliki/me</a:t>
                      </a:r>
                      <a:r>
                        <a:rPr lang="en-US" sz="2000" u="none" strike="noStrike" noProof="0" dirty="0" err="1">
                          <a:solidFill>
                            <a:schemeClr val="bg1"/>
                          </a:solidFill>
                          <a:effectLst/>
                        </a:rPr>
                        <a:t>makai</a:t>
                      </a:r>
                      <a:r>
                        <a:rPr lang="id-ID" sz="2000" u="none" strike="noStrike" noProof="0" dirty="0">
                          <a:solidFill>
                            <a:schemeClr val="bg1"/>
                          </a:solidFill>
                          <a:effectLst/>
                        </a:rPr>
                        <a:t> jamban </a:t>
                      </a:r>
                      <a:r>
                        <a:rPr lang="en-US" sz="2000" u="none" strike="noStrike" noProof="0" dirty="0" err="1">
                          <a:solidFill>
                            <a:schemeClr val="bg1"/>
                          </a:solidFill>
                          <a:effectLst/>
                        </a:rPr>
                        <a:t>sehat</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3"/>
                  </a:ext>
                </a:extLst>
              </a:tr>
              <a:tr h="404080">
                <a:tc>
                  <a:txBody>
                    <a:bodyPr/>
                    <a:lstStyle/>
                    <a:p>
                      <a:pPr algn="ctr"/>
                      <a:r>
                        <a:rPr lang="en-US" sz="2000" dirty="0">
                          <a:solidFill>
                            <a:schemeClr val="bg1"/>
                          </a:solidFill>
                        </a:rPr>
                        <a:t>12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8580" marR="6858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algn="l" fontAlgn="b"/>
                      <a:r>
                        <a:rPr lang="id-ID" sz="2000" u="none" strike="noStrike" noProof="0" dirty="0">
                          <a:solidFill>
                            <a:schemeClr val="bg1"/>
                          </a:solidFill>
                          <a:effectLst/>
                        </a:rPr>
                        <a:t> Sekeluarga menjadi anggota JKN/askes</a:t>
                      </a:r>
                      <a:endParaRPr lang="id-ID"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238" marR="6238" marT="8317"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pic>
        <p:nvPicPr>
          <p:cNvPr id="4"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690" b="69279" l="26176" r="74765"/>
                    </a14:imgEffect>
                  </a14:imgLayer>
                </a14:imgProps>
              </a:ext>
              <a:ext uri="{28A0092B-C50C-407E-A947-70E740481C1C}">
                <a14:useLocalDpi xmlns:a14="http://schemas.microsoft.com/office/drawing/2010/main" val="0"/>
              </a:ext>
            </a:extLst>
          </a:blip>
          <a:srcRect l="26237" t="20996" r="25539" b="31014"/>
          <a:stretch/>
        </p:blipFill>
        <p:spPr bwMode="auto">
          <a:xfrm>
            <a:off x="450050" y="2249910"/>
            <a:ext cx="2143958"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 xmlns:a16="http://schemas.microsoft.com/office/drawing/2014/main" id="{FE730224-8BF0-4D25-B03F-D090A069417E}"/>
              </a:ext>
            </a:extLst>
          </p:cNvPr>
          <p:cNvSpPr txBox="1">
            <a:spLocks/>
          </p:cNvSpPr>
          <p:nvPr/>
        </p:nvSpPr>
        <p:spPr>
          <a:xfrm>
            <a:off x="14698" y="0"/>
            <a:ext cx="7910101" cy="609600"/>
          </a:xfrm>
          <a:prstGeom prst="rect">
            <a:avLst/>
          </a:prstGeom>
          <a:solidFill>
            <a:srgbClr val="6716AA"/>
          </a:solidFill>
        </p:spPr>
        <p:style>
          <a:lnRef idx="3">
            <a:schemeClr val="lt1"/>
          </a:lnRef>
          <a:fillRef idx="1">
            <a:schemeClr val="accent1"/>
          </a:fillRef>
          <a:effectRef idx="1">
            <a:schemeClr val="accent1"/>
          </a:effectRef>
          <a:fontRef idx="minor">
            <a:schemeClr val="lt1"/>
          </a:fontRef>
        </p:style>
        <p:txBody>
          <a:bodyPr>
            <a:normAutofit fontScale="90000" lnSpcReduction="1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4000" b="1" i="0" u="none" strike="noStrike" kern="1200" cap="none" spc="50" normalizeH="0" baseline="0" noProof="0" dirty="0">
                <a:ln w="13335" cmpd="sng">
                  <a:solidFill>
                    <a:srgbClr val="759AA5">
                      <a:lumMod val="50000"/>
                    </a:srgbClr>
                  </a:solidFill>
                  <a:prstDash val="solid"/>
                </a:ln>
                <a:solidFill>
                  <a:srgbClr val="FFFF00"/>
                </a:solidFill>
                <a:effectLst/>
                <a:uLnTx/>
                <a:uFillTx/>
                <a:latin typeface="Tw Cen MT"/>
                <a:ea typeface="+mn-ea"/>
                <a:cs typeface="+mn-cs"/>
              </a:rPr>
              <a:t>INDIKATOR KELUARGA SEHAT</a:t>
            </a:r>
            <a:endParaRPr kumimoji="0" lang="en-US" sz="4000" b="1" i="0" u="none" strike="noStrike" kern="1200" cap="none" spc="50" normalizeH="0" baseline="0" noProof="0" dirty="0">
              <a:ln w="13335" cmpd="sng">
                <a:solidFill>
                  <a:srgbClr val="759AA5">
                    <a:lumMod val="50000"/>
                  </a:srgbClr>
                </a:solidFill>
                <a:prstDash val="solid"/>
              </a:ln>
              <a:solidFill>
                <a:prstClr val="white"/>
              </a:solidFill>
              <a:effectLst/>
              <a:uLnTx/>
              <a:uFillTx/>
              <a:latin typeface="Tw Cen MT"/>
              <a:ea typeface="+mn-ea"/>
              <a:cs typeface="+mn-cs"/>
            </a:endParaRPr>
          </a:p>
        </p:txBody>
      </p:sp>
      <p:pic>
        <p:nvPicPr>
          <p:cNvPr id="15" name="Picture 14">
            <a:extLst>
              <a:ext uri="{FF2B5EF4-FFF2-40B4-BE49-F238E27FC236}">
                <a16:creationId xmlns="" xmlns:a16="http://schemas.microsoft.com/office/drawing/2014/main" id="{6D002735-78EF-4506-9F2D-B1E261A22155}"/>
              </a:ext>
            </a:extLst>
          </p:cNvPr>
          <p:cNvPicPr>
            <a:picLocks noChangeAspect="1"/>
          </p:cNvPicPr>
          <p:nvPr/>
        </p:nvPicPr>
        <p:blipFill>
          <a:blip r:embed="rId5" cstate="print">
            <a:clrChange>
              <a:clrFrom>
                <a:srgbClr val="FEE8AF"/>
              </a:clrFrom>
              <a:clrTo>
                <a:srgbClr val="FEE8AF">
                  <a:alpha val="0"/>
                </a:srgbClr>
              </a:clrTo>
            </a:clrChange>
            <a:extLst>
              <a:ext uri="{28A0092B-C50C-407E-A947-70E740481C1C}">
                <a14:useLocalDpi xmlns:a14="http://schemas.microsoft.com/office/drawing/2010/main" val="0"/>
              </a:ext>
            </a:extLst>
          </a:blip>
          <a:stretch>
            <a:fillRect/>
          </a:stretch>
        </p:blipFill>
        <p:spPr>
          <a:xfrm>
            <a:off x="9272280" y="4790804"/>
            <a:ext cx="2902338" cy="1944216"/>
          </a:xfrm>
          <a:prstGeom prst="rect">
            <a:avLst/>
          </a:prstGeom>
        </p:spPr>
      </p:pic>
    </p:spTree>
    <p:extLst>
      <p:ext uri="{BB962C8B-B14F-4D97-AF65-F5344CB8AC3E}">
        <p14:creationId xmlns:p14="http://schemas.microsoft.com/office/powerpoint/2010/main" val="297123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tx1"/>
            </a:gs>
            <a:gs pos="100000">
              <a:srgbClr val="FF33CC"/>
            </a:gs>
          </a:gsLst>
          <a:path path="circle">
            <a:fillToRect l="15000" t="50000" r="85000" b="6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F5387DF-1AC6-4E24-8883-962995607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1443" name="Content Placeholder 2"/>
          <p:cNvSpPr>
            <a:spLocks noGrp="1"/>
          </p:cNvSpPr>
          <p:nvPr>
            <p:ph idx="1"/>
          </p:nvPr>
        </p:nvSpPr>
        <p:spPr>
          <a:xfrm>
            <a:off x="3635156" y="1106443"/>
            <a:ext cx="8113471" cy="4672007"/>
          </a:xfrm>
          <a:solidFill>
            <a:schemeClr val="accent5">
              <a:lumMod val="20000"/>
              <a:lumOff val="80000"/>
            </a:schemeClr>
          </a:solidFill>
          <a:effectLst>
            <a:softEdge rad="63500"/>
          </a:effectLst>
        </p:spPr>
        <p:txBody>
          <a:bodyPr>
            <a:noAutofit/>
          </a:bodyPr>
          <a:lstStyle/>
          <a:p>
            <a:pPr lvl="1"/>
            <a:r>
              <a:rPr lang="en-US" sz="3200" dirty="0">
                <a:solidFill>
                  <a:schemeClr val="bg1"/>
                </a:solidFill>
                <a:latin typeface="Baskerville Old Face" pitchFamily="18" charset="0"/>
              </a:rPr>
              <a:t>SDG </a:t>
            </a:r>
            <a:r>
              <a:rPr lang="en-US" sz="3200" dirty="0" err="1">
                <a:solidFill>
                  <a:schemeClr val="bg1"/>
                </a:solidFill>
                <a:latin typeface="Baskerville Old Face" pitchFamily="18" charset="0"/>
              </a:rPr>
              <a:t>sebagai</a:t>
            </a:r>
            <a:r>
              <a:rPr lang="en-US" sz="3200" dirty="0">
                <a:solidFill>
                  <a:schemeClr val="bg1"/>
                </a:solidFill>
                <a:latin typeface="Baskerville Old Face" pitchFamily="18" charset="0"/>
              </a:rPr>
              <a:t> </a:t>
            </a:r>
            <a:r>
              <a:rPr lang="en-US" sz="3200" dirty="0" err="1">
                <a:solidFill>
                  <a:schemeClr val="bg1"/>
                </a:solidFill>
                <a:latin typeface="Baskerville Old Face" pitchFamily="18" charset="0"/>
              </a:rPr>
              <a:t>payung</a:t>
            </a:r>
            <a:endParaRPr lang="en-US" sz="3200" dirty="0">
              <a:solidFill>
                <a:schemeClr val="bg1"/>
              </a:solidFill>
              <a:latin typeface="Baskerville Old Face" pitchFamily="18" charset="0"/>
            </a:endParaRPr>
          </a:p>
          <a:p>
            <a:pPr lvl="1"/>
            <a:r>
              <a:rPr lang="en-US" sz="3200" dirty="0" err="1">
                <a:solidFill>
                  <a:schemeClr val="bg1"/>
                </a:solidFill>
                <a:latin typeface="Baskerville Old Face" pitchFamily="18" charset="0"/>
              </a:rPr>
              <a:t>Indikator</a:t>
            </a:r>
            <a:r>
              <a:rPr lang="en-US" sz="3200" dirty="0">
                <a:solidFill>
                  <a:schemeClr val="bg1"/>
                </a:solidFill>
                <a:latin typeface="Baskerville Old Face" pitchFamily="18" charset="0"/>
              </a:rPr>
              <a:t> yang </a:t>
            </a:r>
            <a:r>
              <a:rPr lang="en-US" sz="3200" dirty="0" err="1">
                <a:solidFill>
                  <a:schemeClr val="bg1"/>
                </a:solidFill>
                <a:latin typeface="Baskerville Old Face" pitchFamily="18" charset="0"/>
              </a:rPr>
              <a:t>sedang</a:t>
            </a:r>
            <a:r>
              <a:rPr lang="en-US" sz="3200" dirty="0">
                <a:solidFill>
                  <a:schemeClr val="bg1"/>
                </a:solidFill>
                <a:latin typeface="Baskerville Old Face" pitchFamily="18" charset="0"/>
              </a:rPr>
              <a:t> </a:t>
            </a:r>
            <a:r>
              <a:rPr lang="en-US" sz="3200" dirty="0" err="1">
                <a:solidFill>
                  <a:schemeClr val="bg1"/>
                </a:solidFill>
                <a:latin typeface="Baskerville Old Face" pitchFamily="18" charset="0"/>
              </a:rPr>
              <a:t>disusun</a:t>
            </a:r>
            <a:r>
              <a:rPr lang="en-US" sz="3200" dirty="0">
                <a:solidFill>
                  <a:schemeClr val="bg1"/>
                </a:solidFill>
                <a:latin typeface="Baskerville Old Face" pitchFamily="18" charset="0"/>
              </a:rPr>
              <a:t> </a:t>
            </a:r>
            <a:r>
              <a:rPr lang="en-US" sz="3200" dirty="0" err="1">
                <a:solidFill>
                  <a:schemeClr val="bg1"/>
                </a:solidFill>
                <a:latin typeface="Baskerville Old Face" pitchFamily="18" charset="0"/>
              </a:rPr>
              <a:t>jangan</a:t>
            </a:r>
            <a:r>
              <a:rPr lang="en-US" sz="3200" dirty="0">
                <a:solidFill>
                  <a:schemeClr val="bg1"/>
                </a:solidFill>
                <a:latin typeface="Baskerville Old Face" pitchFamily="18" charset="0"/>
              </a:rPr>
              <a:t> </a:t>
            </a:r>
            <a:r>
              <a:rPr lang="en-US" sz="3200" dirty="0" err="1">
                <a:solidFill>
                  <a:schemeClr val="bg1"/>
                </a:solidFill>
                <a:latin typeface="Baskerville Old Face" pitchFamily="18" charset="0"/>
              </a:rPr>
              <a:t>terkotak-kotak</a:t>
            </a:r>
            <a:endParaRPr lang="en-US" sz="3200" dirty="0">
              <a:solidFill>
                <a:schemeClr val="bg1"/>
              </a:solidFill>
              <a:latin typeface="Baskerville Old Face" pitchFamily="18" charset="0"/>
            </a:endParaRPr>
          </a:p>
          <a:p>
            <a:pPr lvl="2"/>
            <a:r>
              <a:rPr lang="en-US" sz="2800" dirty="0" err="1">
                <a:solidFill>
                  <a:schemeClr val="bg1"/>
                </a:solidFill>
                <a:latin typeface="Baskerville Old Face" pitchFamily="18" charset="0"/>
              </a:rPr>
              <a:t>Teori</a:t>
            </a:r>
            <a:r>
              <a:rPr lang="en-US" sz="2800" dirty="0">
                <a:solidFill>
                  <a:schemeClr val="bg1"/>
                </a:solidFill>
                <a:latin typeface="Baskerville Old Face" pitchFamily="18" charset="0"/>
              </a:rPr>
              <a:t> system thinking </a:t>
            </a:r>
          </a:p>
          <a:p>
            <a:pPr lvl="3"/>
            <a:r>
              <a:rPr lang="en-US" sz="2400" dirty="0" err="1">
                <a:solidFill>
                  <a:schemeClr val="bg1"/>
                </a:solidFill>
                <a:latin typeface="Baskerville Old Face" pitchFamily="18" charset="0"/>
              </a:rPr>
              <a:t>Ekonomi</a:t>
            </a:r>
            <a:r>
              <a:rPr lang="en-US" sz="2400" dirty="0">
                <a:solidFill>
                  <a:schemeClr val="bg1"/>
                </a:solidFill>
                <a:latin typeface="Baskerville Old Face" pitchFamily="18" charset="0"/>
              </a:rPr>
              <a:t> yang </a:t>
            </a:r>
            <a:r>
              <a:rPr lang="en-US" sz="2400" dirty="0" err="1">
                <a:solidFill>
                  <a:schemeClr val="bg1"/>
                </a:solidFill>
                <a:latin typeface="Baskerville Old Face" pitchFamily="18" charset="0"/>
              </a:rPr>
              <a:t>menjaga</a:t>
            </a:r>
            <a:r>
              <a:rPr lang="en-US" sz="2400" dirty="0">
                <a:solidFill>
                  <a:schemeClr val="bg1"/>
                </a:solidFill>
                <a:latin typeface="Baskerville Old Face" pitchFamily="18" charset="0"/>
              </a:rPr>
              <a:t> </a:t>
            </a:r>
            <a:r>
              <a:rPr lang="en-US" sz="2400" dirty="0" err="1">
                <a:solidFill>
                  <a:schemeClr val="bg1"/>
                </a:solidFill>
                <a:latin typeface="Baskerville Old Face" pitchFamily="18" charset="0"/>
              </a:rPr>
              <a:t>kelestarian</a:t>
            </a:r>
            <a:r>
              <a:rPr lang="en-US" sz="2400" dirty="0">
                <a:solidFill>
                  <a:schemeClr val="bg1"/>
                </a:solidFill>
                <a:latin typeface="Baskerville Old Face" pitchFamily="18" charset="0"/>
              </a:rPr>
              <a:t> </a:t>
            </a:r>
            <a:r>
              <a:rPr lang="en-US" sz="2400" dirty="0" err="1">
                <a:solidFill>
                  <a:schemeClr val="bg1"/>
                </a:solidFill>
                <a:latin typeface="Baskerville Old Face" pitchFamily="18" charset="0"/>
              </a:rPr>
              <a:t>lingkungan</a:t>
            </a:r>
            <a:r>
              <a:rPr lang="en-US" sz="2400" dirty="0">
                <a:solidFill>
                  <a:schemeClr val="bg1"/>
                </a:solidFill>
                <a:latin typeface="Baskerville Old Face" pitchFamily="18" charset="0"/>
              </a:rPr>
              <a:t> yang </a:t>
            </a:r>
            <a:r>
              <a:rPr lang="en-US" sz="2400" dirty="0" err="1">
                <a:solidFill>
                  <a:schemeClr val="bg1"/>
                </a:solidFill>
                <a:latin typeface="Baskerville Old Face" pitchFamily="18" charset="0"/>
              </a:rPr>
              <a:t>memelihara</a:t>
            </a:r>
            <a:r>
              <a:rPr lang="en-US" sz="2400" dirty="0">
                <a:solidFill>
                  <a:schemeClr val="bg1"/>
                </a:solidFill>
                <a:latin typeface="Baskerville Old Face" pitchFamily="18" charset="0"/>
              </a:rPr>
              <a:t> HIDUP SEHAT-SEJAHTERA</a:t>
            </a:r>
          </a:p>
          <a:p>
            <a:pPr lvl="2"/>
            <a:r>
              <a:rPr lang="en-US" sz="2800" dirty="0">
                <a:solidFill>
                  <a:schemeClr val="bg1"/>
                </a:solidFill>
                <a:latin typeface="Baskerville Old Face" pitchFamily="18" charset="0"/>
              </a:rPr>
              <a:t>Health Prevention is contextual</a:t>
            </a:r>
          </a:p>
          <a:p>
            <a:pPr lvl="2"/>
            <a:r>
              <a:rPr lang="en-US" sz="2800" dirty="0">
                <a:solidFill>
                  <a:schemeClr val="bg1"/>
                </a:solidFill>
                <a:latin typeface="Baskerville Old Face" pitchFamily="18" charset="0"/>
              </a:rPr>
              <a:t>Health promotion is social engineering</a:t>
            </a:r>
          </a:p>
          <a:p>
            <a:pPr lvl="3"/>
            <a:r>
              <a:rPr lang="en-US" sz="2400" dirty="0">
                <a:solidFill>
                  <a:schemeClr val="bg1"/>
                </a:solidFill>
                <a:latin typeface="Baskerville Old Face" pitchFamily="18" charset="0"/>
              </a:rPr>
              <a:t>Go-</a:t>
            </a:r>
            <a:r>
              <a:rPr lang="en-US" sz="2400" dirty="0" err="1">
                <a:solidFill>
                  <a:schemeClr val="bg1"/>
                </a:solidFill>
                <a:latin typeface="Baskerville Old Face" pitchFamily="18" charset="0"/>
              </a:rPr>
              <a:t>CarPool</a:t>
            </a:r>
            <a:endParaRPr lang="en-US" sz="2400" dirty="0">
              <a:solidFill>
                <a:schemeClr val="bg1"/>
              </a:solidFill>
              <a:latin typeface="Baskerville Old Face" pitchFamily="18" charset="0"/>
            </a:endParaRPr>
          </a:p>
        </p:txBody>
      </p:sp>
      <p:pic>
        <p:nvPicPr>
          <p:cNvPr id="3" name="Picture 2">
            <a:extLst>
              <a:ext uri="{FF2B5EF4-FFF2-40B4-BE49-F238E27FC236}">
                <a16:creationId xmlns="" xmlns:a16="http://schemas.microsoft.com/office/drawing/2014/main" id="{098D6646-3F09-46AB-BA37-649F69D74316}"/>
              </a:ext>
            </a:extLst>
          </p:cNvPr>
          <p:cNvPicPr>
            <a:picLocks noChangeAspect="1"/>
          </p:cNvPicPr>
          <p:nvPr/>
        </p:nvPicPr>
        <p:blipFill rotWithShape="1">
          <a:blip r:embed="rId3"/>
          <a:srcRect l="24899" t="9338" r="24900" b="11131"/>
          <a:stretch/>
        </p:blipFill>
        <p:spPr>
          <a:xfrm>
            <a:off x="155340" y="1677376"/>
            <a:ext cx="3725009" cy="375933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5">
            <a:extLst>
              <a:ext uri="{FF2B5EF4-FFF2-40B4-BE49-F238E27FC236}">
                <a16:creationId xmlns="" xmlns:a16="http://schemas.microsoft.com/office/drawing/2014/main" id="{2F2B04C7-9FB6-4DE4-9BC9-C4A7AF3921C1}"/>
              </a:ext>
            </a:extLst>
          </p:cNvPr>
          <p:cNvSpPr/>
          <p:nvPr/>
        </p:nvSpPr>
        <p:spPr>
          <a:xfrm>
            <a:off x="443371" y="364195"/>
            <a:ext cx="1130525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Baskerville Old Face" pitchFamily="18" charset="0"/>
                <a:ea typeface="+mn-ea"/>
                <a:cs typeface="+mn-cs"/>
              </a:rPr>
              <a:t>Sektoral</a:t>
            </a:r>
            <a:r>
              <a:rPr kumimoji="0" lang="en-US" sz="2800" b="0" i="0" u="none" strike="noStrike" kern="1200" cap="none" spc="0" normalizeH="0" baseline="0" noProof="0" dirty="0">
                <a:ln>
                  <a:noFill/>
                </a:ln>
                <a:solidFill>
                  <a:prstClr val="black"/>
                </a:solidFill>
                <a:effectLst/>
                <a:uLnTx/>
                <a:uFillTx/>
                <a:latin typeface="Baskerville Old Face" pitchFamily="18" charset="0"/>
                <a:ea typeface="+mn-ea"/>
                <a:cs typeface="+mn-cs"/>
              </a:rPr>
              <a:t> yang </a:t>
            </a:r>
            <a:r>
              <a:rPr kumimoji="0" lang="en-US" sz="2800" b="0" i="0" u="none" strike="noStrike" kern="1200" cap="none" spc="0" normalizeH="0" baseline="0" noProof="0" dirty="0" err="1">
                <a:ln>
                  <a:noFill/>
                </a:ln>
                <a:solidFill>
                  <a:prstClr val="black"/>
                </a:solidFill>
                <a:effectLst/>
                <a:uLnTx/>
                <a:uFillTx/>
                <a:latin typeface="Baskerville Old Face" pitchFamily="18" charset="0"/>
                <a:ea typeface="+mn-ea"/>
                <a:cs typeface="+mn-cs"/>
              </a:rPr>
              <a:t>terlibat</a:t>
            </a:r>
            <a:r>
              <a:rPr kumimoji="0" lang="en-US" sz="2800" b="0" i="0" u="none" strike="noStrike" kern="1200" cap="none" spc="0" normalizeH="0" baseline="0" noProof="0" dirty="0">
                <a:ln>
                  <a:noFill/>
                </a:ln>
                <a:solidFill>
                  <a:prstClr val="black"/>
                </a:solidFill>
                <a:effectLst/>
                <a:uLnTx/>
                <a:uFillTx/>
                <a:latin typeface="Baskerville Old Face"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askerville Old Face" pitchFamily="18" charset="0"/>
                <a:ea typeface="+mn-ea"/>
                <a:cs typeface="+mn-cs"/>
              </a:rPr>
              <a:t>untuk</a:t>
            </a:r>
            <a:r>
              <a:rPr kumimoji="0" lang="en-US" sz="2800" b="0" i="0" u="none" strike="noStrike" kern="1200" cap="none" spc="0" normalizeH="0" baseline="0" noProof="0" dirty="0">
                <a:ln>
                  <a:noFill/>
                </a:ln>
                <a:solidFill>
                  <a:prstClr val="black"/>
                </a:solidFill>
                <a:effectLst/>
                <a:uLnTx/>
                <a:uFillTx/>
                <a:latin typeface="Baskerville Old Face"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askerville Old Face" pitchFamily="18" charset="0"/>
                <a:ea typeface="+mn-ea"/>
                <a:cs typeface="+mn-cs"/>
              </a:rPr>
              <a:t>hidup</a:t>
            </a:r>
            <a:r>
              <a:rPr kumimoji="0" lang="en-US" sz="2800" b="0" i="0" u="none" strike="noStrike" kern="1200" cap="none" spc="0" normalizeH="0" baseline="0" noProof="0" dirty="0">
                <a:ln>
                  <a:noFill/>
                </a:ln>
                <a:solidFill>
                  <a:prstClr val="black"/>
                </a:solidFill>
                <a:effectLst/>
                <a:uLnTx/>
                <a:uFillTx/>
                <a:latin typeface="Baskerville Old Face"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askerville Old Face" pitchFamily="18" charset="0"/>
                <a:ea typeface="+mn-ea"/>
                <a:cs typeface="+mn-cs"/>
              </a:rPr>
              <a:t>sehat</a:t>
            </a:r>
            <a:r>
              <a:rPr kumimoji="0" lang="en-US" sz="2800" b="0" i="0" u="none" strike="noStrike" kern="1200" cap="none" spc="0" normalizeH="0" baseline="0" noProof="0" dirty="0">
                <a:ln>
                  <a:noFill/>
                </a:ln>
                <a:solidFill>
                  <a:prstClr val="black"/>
                </a:solidFill>
                <a:effectLst/>
                <a:uLnTx/>
                <a:uFillTx/>
                <a:latin typeface="Baskerville Old Face"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Baskerville Old Face" pitchFamily="18" charset="0"/>
                <a:ea typeface="+mn-ea"/>
                <a:cs typeface="+mn-cs"/>
              </a:rPr>
              <a:t>TIDAK HANYA KEMKES</a:t>
            </a:r>
            <a:endParaRPr kumimoji="0" lang="en-US" sz="2800" b="0" i="0" u="none" strike="noStrike" kern="1200" cap="none" spc="0" normalizeH="0" baseline="0" noProof="0" dirty="0">
              <a:ln>
                <a:noFill/>
              </a:ln>
              <a:solidFill>
                <a:prstClr val="black"/>
              </a:solidFill>
              <a:effectLst/>
              <a:uLnTx/>
              <a:uFillTx/>
              <a:latin typeface="Baskerville Old Face" pitchFamily="18" charset="0"/>
              <a:ea typeface="+mn-ea"/>
              <a:cs typeface="+mn-cs"/>
            </a:endParaRPr>
          </a:p>
        </p:txBody>
      </p:sp>
      <p:pic>
        <p:nvPicPr>
          <p:cNvPr id="8" name="Picture 2">
            <a:extLst>
              <a:ext uri="{FF2B5EF4-FFF2-40B4-BE49-F238E27FC236}">
                <a16:creationId xmlns="" xmlns:a16="http://schemas.microsoft.com/office/drawing/2014/main" id="{858E4013-0078-4FF9-8D92-CD0553A516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633" r="99684">
                        <a14:foregroundMark x1="48734" y1="26131" x2="48734" y2="26131"/>
                      </a14:backgroundRemoval>
                    </a14:imgEffect>
                  </a14:imgLayer>
                </a14:imgProps>
              </a:ext>
              <a:ext uri="{28A0092B-C50C-407E-A947-70E740481C1C}">
                <a14:useLocalDpi xmlns:a14="http://schemas.microsoft.com/office/drawing/2010/main" val="0"/>
              </a:ext>
            </a:extLst>
          </a:blip>
          <a:srcRect/>
          <a:stretch>
            <a:fillRect/>
          </a:stretch>
        </p:blipFill>
        <p:spPr bwMode="auto">
          <a:xfrm>
            <a:off x="10200456" y="3941142"/>
            <a:ext cx="1836204" cy="291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6877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8EE54AFD-95B6-43CF-A974-EC652AB1C157}"/>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b="12738"/>
          <a:stretch/>
        </p:blipFill>
        <p:spPr>
          <a:xfrm flipH="1">
            <a:off x="-16794" y="0"/>
            <a:ext cx="7099519" cy="6963508"/>
          </a:xfrm>
          <a:prstGeom prst="rect">
            <a:avLst/>
          </a:prstGeom>
        </p:spPr>
      </p:pic>
      <p:sp>
        <p:nvSpPr>
          <p:cNvPr id="5" name="TextBox 4">
            <a:extLst>
              <a:ext uri="{FF2B5EF4-FFF2-40B4-BE49-F238E27FC236}">
                <a16:creationId xmlns="" xmlns:a16="http://schemas.microsoft.com/office/drawing/2014/main" id="{11774DF5-C50D-4A5B-A2C8-B76086E96E0E}"/>
              </a:ext>
            </a:extLst>
          </p:cNvPr>
          <p:cNvSpPr txBox="1"/>
          <p:nvPr/>
        </p:nvSpPr>
        <p:spPr>
          <a:xfrm>
            <a:off x="1783529" y="218821"/>
            <a:ext cx="88944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PARTISIPASI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MAHASISWA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ATAS PEMBANGUNAN KESEHATAN</a:t>
            </a:r>
          </a:p>
        </p:txBody>
      </p:sp>
      <p:sp>
        <p:nvSpPr>
          <p:cNvPr id="2" name="Rectangle 1">
            <a:extLst>
              <a:ext uri="{FF2B5EF4-FFF2-40B4-BE49-F238E27FC236}">
                <a16:creationId xmlns="" xmlns:a16="http://schemas.microsoft.com/office/drawing/2014/main" id="{32C598A0-5089-49EC-8186-4C89FA4E4A36}"/>
              </a:ext>
            </a:extLst>
          </p:cNvPr>
          <p:cNvSpPr/>
          <p:nvPr/>
        </p:nvSpPr>
        <p:spPr>
          <a:xfrm>
            <a:off x="5130130" y="3145780"/>
            <a:ext cx="645539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Turut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mengawasi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jalannya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program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mewujudkan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program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pemerintah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agar program-program yang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direncanakan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tepat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sasaran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a:extLst>
              <a:ext uri="{FF2B5EF4-FFF2-40B4-BE49-F238E27FC236}">
                <a16:creationId xmlns="" xmlns:a16="http://schemas.microsoft.com/office/drawing/2014/main" id="{7300739E-0629-4CA3-B4CD-1B5F1CA456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5420" y="4639710"/>
            <a:ext cx="2743518" cy="1961549"/>
          </a:xfrm>
          <a:prstGeom prst="rect">
            <a:avLst/>
          </a:prstGeom>
        </p:spPr>
      </p:pic>
      <p:sp>
        <p:nvSpPr>
          <p:cNvPr id="13" name="Oval 12">
            <a:extLst>
              <a:ext uri="{FF2B5EF4-FFF2-40B4-BE49-F238E27FC236}">
                <a16:creationId xmlns="" xmlns:a16="http://schemas.microsoft.com/office/drawing/2014/main" id="{36DB1668-0AEE-4CA7-A892-8CCD9C8A41DB}"/>
              </a:ext>
            </a:extLst>
          </p:cNvPr>
          <p:cNvSpPr/>
          <p:nvPr/>
        </p:nvSpPr>
        <p:spPr>
          <a:xfrm>
            <a:off x="4480142" y="3396311"/>
            <a:ext cx="559558" cy="627797"/>
          </a:xfrm>
          <a:prstGeom prst="ellipse">
            <a:avLst/>
          </a:prstGeom>
          <a:solidFill>
            <a:srgbClr val="1711C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Batang" panose="02030600000101010101" pitchFamily="18" charset="-127"/>
                <a:ea typeface="Batang" panose="02030600000101010101" pitchFamily="18" charset="-127"/>
                <a:cs typeface="Aharoni" panose="02010803020104030203" pitchFamily="2" charset="-79"/>
              </a:rPr>
              <a:t>2</a:t>
            </a:r>
          </a:p>
        </p:txBody>
      </p:sp>
      <p:sp>
        <p:nvSpPr>
          <p:cNvPr id="14" name="Rectangle 13">
            <a:extLst>
              <a:ext uri="{FF2B5EF4-FFF2-40B4-BE49-F238E27FC236}">
                <a16:creationId xmlns="" xmlns:a16="http://schemas.microsoft.com/office/drawing/2014/main" id="{884A5411-E728-4F87-AF13-B2F815BA16FC}"/>
              </a:ext>
            </a:extLst>
          </p:cNvPr>
          <p:cNvSpPr/>
          <p:nvPr/>
        </p:nvSpPr>
        <p:spPr>
          <a:xfrm>
            <a:off x="2821575" y="4936832"/>
            <a:ext cx="6313845"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Berani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memberikan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solusi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rekomendasi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pada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pihak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terkait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atas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adanya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gejala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tidak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beres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tengah-tengah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masyarakat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Terutama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temuan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kesenjangan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bidang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kesehatan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6EECE1E0-6ADB-4C86-9BF3-964113FE4288}"/>
              </a:ext>
            </a:extLst>
          </p:cNvPr>
          <p:cNvSpPr/>
          <p:nvPr/>
        </p:nvSpPr>
        <p:spPr>
          <a:xfrm>
            <a:off x="2045601" y="5407763"/>
            <a:ext cx="559558" cy="627797"/>
          </a:xfrm>
          <a:prstGeom prst="ellipse">
            <a:avLst/>
          </a:prstGeom>
          <a:solidFill>
            <a:srgbClr val="1711C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Batang" panose="02030600000101010101" pitchFamily="18" charset="-127"/>
                <a:ea typeface="Batang" panose="02030600000101010101" pitchFamily="18" charset="-127"/>
                <a:cs typeface="Aharoni" panose="02010803020104030203" pitchFamily="2" charset="-79"/>
              </a:rPr>
              <a:t>3</a:t>
            </a:r>
          </a:p>
        </p:txBody>
      </p:sp>
      <p:pic>
        <p:nvPicPr>
          <p:cNvPr id="17" name="Picture 16">
            <a:extLst>
              <a:ext uri="{FF2B5EF4-FFF2-40B4-BE49-F238E27FC236}">
                <a16:creationId xmlns="" xmlns:a16="http://schemas.microsoft.com/office/drawing/2014/main" id="{3A98C103-9C76-4A41-B59D-9E066180FC0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9594" y="2966834"/>
            <a:ext cx="2314860" cy="1600931"/>
          </a:xfrm>
          <a:prstGeom prst="rect">
            <a:avLst/>
          </a:prstGeom>
        </p:spPr>
      </p:pic>
      <p:sp>
        <p:nvSpPr>
          <p:cNvPr id="18" name="Rectangle 17">
            <a:extLst>
              <a:ext uri="{FF2B5EF4-FFF2-40B4-BE49-F238E27FC236}">
                <a16:creationId xmlns="" xmlns:a16="http://schemas.microsoft.com/office/drawing/2014/main" id="{A8C3E695-7DD7-441A-83B7-4F46747C4887}"/>
              </a:ext>
            </a:extLst>
          </p:cNvPr>
          <p:cNvSpPr/>
          <p:nvPr/>
        </p:nvSpPr>
        <p:spPr>
          <a:xfrm>
            <a:off x="2605159" y="1577455"/>
            <a:ext cx="696013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Mahasiswa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dituntut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memiliki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akhlak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baik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karena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mahasiswa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merupakan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teladan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tengah-tengah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masyarakat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31750102-0C6B-4057-AC65-0548E5E4A8CA}"/>
              </a:ext>
            </a:extLst>
          </p:cNvPr>
          <p:cNvSpPr/>
          <p:nvPr/>
        </p:nvSpPr>
        <p:spPr>
          <a:xfrm>
            <a:off x="2062925" y="1605140"/>
            <a:ext cx="559558" cy="627797"/>
          </a:xfrm>
          <a:prstGeom prst="ellipse">
            <a:avLst/>
          </a:prstGeom>
          <a:solidFill>
            <a:srgbClr val="1711C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Batang" panose="02030600000101010101" pitchFamily="18" charset="-127"/>
                <a:ea typeface="Batang" panose="02030600000101010101" pitchFamily="18" charset="-127"/>
                <a:cs typeface="Aharoni" panose="02010803020104030203" pitchFamily="2" charset="-79"/>
              </a:rPr>
              <a:t>1</a:t>
            </a:r>
          </a:p>
        </p:txBody>
      </p:sp>
      <p:pic>
        <p:nvPicPr>
          <p:cNvPr id="21" name="Picture 20">
            <a:extLst>
              <a:ext uri="{FF2B5EF4-FFF2-40B4-BE49-F238E27FC236}">
                <a16:creationId xmlns="" xmlns:a16="http://schemas.microsoft.com/office/drawing/2014/main" id="{901C46A1-093E-42EA-B60B-CC395C658F4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65291" y="1167468"/>
            <a:ext cx="1394230" cy="1794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5555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P spid="15" grpId="0" animBg="1"/>
      <p:bldP spid="18" grpId="0"/>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 xmlns:a16="http://schemas.microsoft.com/office/drawing/2014/main" id="{AECDE75C-4882-4DCB-9A2D-82B953788D15}"/>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9832" b="12738"/>
          <a:stretch/>
        </p:blipFill>
        <p:spPr>
          <a:xfrm flipH="1">
            <a:off x="-16794" y="0"/>
            <a:ext cx="3286936" cy="6963508"/>
          </a:xfrm>
          <a:prstGeom prst="rect">
            <a:avLst/>
          </a:prstGeom>
        </p:spPr>
      </p:pic>
      <p:sp>
        <p:nvSpPr>
          <p:cNvPr id="14" name="TextBox 13">
            <a:extLst>
              <a:ext uri="{FF2B5EF4-FFF2-40B4-BE49-F238E27FC236}">
                <a16:creationId xmlns="" xmlns:a16="http://schemas.microsoft.com/office/drawing/2014/main" id="{613D2BFD-6555-47E5-AA41-0BFEC74D2ACE}"/>
              </a:ext>
            </a:extLst>
          </p:cNvPr>
          <p:cNvSpPr txBox="1"/>
          <p:nvPr/>
        </p:nvSpPr>
        <p:spPr>
          <a:xfrm>
            <a:off x="417101" y="222810"/>
            <a:ext cx="11513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PARTISIPASI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MASYARAKAT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ATAS PEMBANGUNAN KESEHATAN UHC</a:t>
            </a:r>
          </a:p>
        </p:txBody>
      </p:sp>
      <p:pic>
        <p:nvPicPr>
          <p:cNvPr id="6" name="Picture 5">
            <a:extLst>
              <a:ext uri="{FF2B5EF4-FFF2-40B4-BE49-F238E27FC236}">
                <a16:creationId xmlns="" xmlns:a16="http://schemas.microsoft.com/office/drawing/2014/main" id="{D4E49349-D0B3-48AB-99D3-B1CA2F7B736E}"/>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06553" y="1473417"/>
            <a:ext cx="3960497" cy="3162501"/>
          </a:xfrm>
          <a:prstGeom prst="rect">
            <a:avLst/>
          </a:prstGeom>
        </p:spPr>
      </p:pic>
      <p:grpSp>
        <p:nvGrpSpPr>
          <p:cNvPr id="24" name="Group 23">
            <a:extLst>
              <a:ext uri="{FF2B5EF4-FFF2-40B4-BE49-F238E27FC236}">
                <a16:creationId xmlns="" xmlns:a16="http://schemas.microsoft.com/office/drawing/2014/main" id="{490E4E77-DE0C-4A09-AE0D-0B51FB31AB8D}"/>
              </a:ext>
            </a:extLst>
          </p:cNvPr>
          <p:cNvGrpSpPr/>
          <p:nvPr/>
        </p:nvGrpSpPr>
        <p:grpSpPr>
          <a:xfrm>
            <a:off x="4966196" y="2218810"/>
            <a:ext cx="6487864" cy="945835"/>
            <a:chOff x="6237584" y="1593686"/>
            <a:chExt cx="5616387" cy="945835"/>
          </a:xfrm>
        </p:grpSpPr>
        <p:sp>
          <p:nvSpPr>
            <p:cNvPr id="15" name="TextBox 14">
              <a:extLst>
                <a:ext uri="{FF2B5EF4-FFF2-40B4-BE49-F238E27FC236}">
                  <a16:creationId xmlns="" xmlns:a16="http://schemas.microsoft.com/office/drawing/2014/main" id="{782D6B5E-F5EB-40A1-837C-CB2BECFE0F2F}"/>
                </a:ext>
              </a:extLst>
            </p:cNvPr>
            <p:cNvSpPr txBox="1"/>
            <p:nvPr/>
          </p:nvSpPr>
          <p:spPr>
            <a:xfrm>
              <a:off x="7021997" y="1616191"/>
              <a:ext cx="4666128"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Menyampaikan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kritik</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&amp; saran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secara</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lisan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atau</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tertulis</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kantor</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BPJS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Kesehatan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Jika</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terjadi</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permasalahan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atas</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Jaminan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Kesehatan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Nasional</a:t>
              </a:r>
            </a:p>
          </p:txBody>
        </p:sp>
        <p:grpSp>
          <p:nvGrpSpPr>
            <p:cNvPr id="22" name="Group 21">
              <a:extLst>
                <a:ext uri="{FF2B5EF4-FFF2-40B4-BE49-F238E27FC236}">
                  <a16:creationId xmlns="" xmlns:a16="http://schemas.microsoft.com/office/drawing/2014/main" id="{DE7B6EE1-F274-4C3F-89EE-56955629C747}"/>
                </a:ext>
              </a:extLst>
            </p:cNvPr>
            <p:cNvGrpSpPr/>
            <p:nvPr/>
          </p:nvGrpSpPr>
          <p:grpSpPr>
            <a:xfrm>
              <a:off x="6237584" y="1593686"/>
              <a:ext cx="5616387" cy="936416"/>
              <a:chOff x="5970494" y="1663349"/>
              <a:chExt cx="5616387" cy="936416"/>
            </a:xfrm>
            <a:solidFill>
              <a:srgbClr val="FFFF00"/>
            </a:solidFill>
          </p:grpSpPr>
          <p:cxnSp>
            <p:nvCxnSpPr>
              <p:cNvPr id="10" name="Straight Connector 9">
                <a:extLst>
                  <a:ext uri="{FF2B5EF4-FFF2-40B4-BE49-F238E27FC236}">
                    <a16:creationId xmlns="" xmlns:a16="http://schemas.microsoft.com/office/drawing/2014/main" id="{063CDFD3-1670-46E8-9B1A-81BC096A9EDD}"/>
                  </a:ext>
                </a:extLst>
              </p:cNvPr>
              <p:cNvCxnSpPr>
                <a:cxnSpLocks/>
                <a:stCxn id="7" idx="1"/>
              </p:cNvCxnSpPr>
              <p:nvPr/>
            </p:nvCxnSpPr>
            <p:spPr>
              <a:xfrm flipV="1">
                <a:off x="6558804" y="2599755"/>
                <a:ext cx="5028077" cy="10"/>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7" name="Hexagon 6">
                <a:extLst>
                  <a:ext uri="{FF2B5EF4-FFF2-40B4-BE49-F238E27FC236}">
                    <a16:creationId xmlns="" xmlns:a16="http://schemas.microsoft.com/office/drawing/2014/main" id="{BD7BFD6C-C464-48B5-BA2C-FF09D039655C}"/>
                  </a:ext>
                </a:extLst>
              </p:cNvPr>
              <p:cNvSpPr/>
              <p:nvPr/>
            </p:nvSpPr>
            <p:spPr>
              <a:xfrm>
                <a:off x="5970494" y="1667435"/>
                <a:ext cx="784413" cy="932330"/>
              </a:xfrm>
              <a:prstGeom prst="hexagon">
                <a:avLst/>
              </a:prstGeom>
              <a:solidFill>
                <a:srgbClr val="FF05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a:t>
                </a:r>
              </a:p>
            </p:txBody>
          </p:sp>
          <p:sp>
            <p:nvSpPr>
              <p:cNvPr id="17" name="Right Bracket 16">
                <a:extLst>
                  <a:ext uri="{FF2B5EF4-FFF2-40B4-BE49-F238E27FC236}">
                    <a16:creationId xmlns="" xmlns:a16="http://schemas.microsoft.com/office/drawing/2014/main" id="{FCED7CAE-CB58-4241-8CFA-334CF947C632}"/>
                  </a:ext>
                </a:extLst>
              </p:cNvPr>
              <p:cNvSpPr/>
              <p:nvPr/>
            </p:nvSpPr>
            <p:spPr>
              <a:xfrm>
                <a:off x="11421035" y="1667423"/>
                <a:ext cx="165846" cy="932331"/>
              </a:xfrm>
              <a:prstGeom prst="rightBracket">
                <a:avLst/>
              </a:prstGeom>
              <a:solidFill>
                <a:schemeClr val="bg1">
                  <a:lumMod val="8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 xmlns:a16="http://schemas.microsoft.com/office/drawing/2014/main" id="{4E35889C-71D1-45FF-98A6-05BA4F40A395}"/>
                  </a:ext>
                </a:extLst>
              </p:cNvPr>
              <p:cNvCxnSpPr>
                <a:cxnSpLocks/>
              </p:cNvCxnSpPr>
              <p:nvPr/>
            </p:nvCxnSpPr>
            <p:spPr>
              <a:xfrm>
                <a:off x="7494495" y="1663349"/>
                <a:ext cx="4038599" cy="8964"/>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grpSp>
      </p:grpSp>
      <p:grpSp>
        <p:nvGrpSpPr>
          <p:cNvPr id="32" name="Group 31">
            <a:extLst>
              <a:ext uri="{FF2B5EF4-FFF2-40B4-BE49-F238E27FC236}">
                <a16:creationId xmlns="" xmlns:a16="http://schemas.microsoft.com/office/drawing/2014/main" id="{D14EA349-B13C-4819-80BB-D16A7795F8AD}"/>
              </a:ext>
            </a:extLst>
          </p:cNvPr>
          <p:cNvGrpSpPr/>
          <p:nvPr/>
        </p:nvGrpSpPr>
        <p:grpSpPr>
          <a:xfrm>
            <a:off x="4966198" y="3334792"/>
            <a:ext cx="6505340" cy="937019"/>
            <a:chOff x="6237585" y="1593083"/>
            <a:chExt cx="5631515" cy="937019"/>
          </a:xfrm>
        </p:grpSpPr>
        <p:sp>
          <p:nvSpPr>
            <p:cNvPr id="33" name="TextBox 32">
              <a:extLst>
                <a:ext uri="{FF2B5EF4-FFF2-40B4-BE49-F238E27FC236}">
                  <a16:creationId xmlns="" xmlns:a16="http://schemas.microsoft.com/office/drawing/2014/main" id="{EDEE8DEB-7369-4C7D-91E1-97A97CA25E76}"/>
                </a:ext>
              </a:extLst>
            </p:cNvPr>
            <p:cNvSpPr txBox="1"/>
            <p:nvPr/>
          </p:nvSpPr>
          <p:spPr>
            <a:xfrm>
              <a:off x="6841023" y="1762778"/>
              <a:ext cx="5028077"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Tidak</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Menunda</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Melakukan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pengobatan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Fasilitas</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Kesehatan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Terdekat</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Mis:PKM</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34" name="Group 33">
              <a:extLst>
                <a:ext uri="{FF2B5EF4-FFF2-40B4-BE49-F238E27FC236}">
                  <a16:creationId xmlns="" xmlns:a16="http://schemas.microsoft.com/office/drawing/2014/main" id="{B3CB954D-B5C8-475D-B9B0-EA30BF1E8B7E}"/>
                </a:ext>
              </a:extLst>
            </p:cNvPr>
            <p:cNvGrpSpPr/>
            <p:nvPr/>
          </p:nvGrpSpPr>
          <p:grpSpPr>
            <a:xfrm>
              <a:off x="6237585" y="1593083"/>
              <a:ext cx="5616386" cy="937019"/>
              <a:chOff x="5970495" y="1662746"/>
              <a:chExt cx="5616386" cy="937019"/>
            </a:xfrm>
            <a:solidFill>
              <a:srgbClr val="FFFF00"/>
            </a:solidFill>
          </p:grpSpPr>
          <p:cxnSp>
            <p:nvCxnSpPr>
              <p:cNvPr id="36" name="Straight Connector 35">
                <a:extLst>
                  <a:ext uri="{FF2B5EF4-FFF2-40B4-BE49-F238E27FC236}">
                    <a16:creationId xmlns="" xmlns:a16="http://schemas.microsoft.com/office/drawing/2014/main" id="{329596FA-8EA6-4B8E-A6EC-8004F33E40A9}"/>
                  </a:ext>
                </a:extLst>
              </p:cNvPr>
              <p:cNvCxnSpPr>
                <a:cxnSpLocks/>
                <a:stCxn id="35" idx="1"/>
              </p:cNvCxnSpPr>
              <p:nvPr/>
            </p:nvCxnSpPr>
            <p:spPr>
              <a:xfrm flipV="1">
                <a:off x="6558804" y="2599755"/>
                <a:ext cx="5028077" cy="10"/>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ight Bracket 36">
                <a:extLst>
                  <a:ext uri="{FF2B5EF4-FFF2-40B4-BE49-F238E27FC236}">
                    <a16:creationId xmlns="" xmlns:a16="http://schemas.microsoft.com/office/drawing/2014/main" id="{5FEBD95D-4187-4599-BA99-B536BB1A873B}"/>
                  </a:ext>
                </a:extLst>
              </p:cNvPr>
              <p:cNvSpPr/>
              <p:nvPr/>
            </p:nvSpPr>
            <p:spPr>
              <a:xfrm>
                <a:off x="11421035" y="1667423"/>
                <a:ext cx="165846" cy="932331"/>
              </a:xfrm>
              <a:prstGeom prst="rightBracket">
                <a:avLst/>
              </a:prstGeom>
              <a:solidFill>
                <a:schemeClr val="bg1">
                  <a:lumMod val="8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exagon 34">
                <a:extLst>
                  <a:ext uri="{FF2B5EF4-FFF2-40B4-BE49-F238E27FC236}">
                    <a16:creationId xmlns="" xmlns:a16="http://schemas.microsoft.com/office/drawing/2014/main" id="{45BF994F-38E1-439E-9895-BB618B5EFE98}"/>
                  </a:ext>
                </a:extLst>
              </p:cNvPr>
              <p:cNvSpPr/>
              <p:nvPr/>
            </p:nvSpPr>
            <p:spPr>
              <a:xfrm>
                <a:off x="5970495" y="1667435"/>
                <a:ext cx="784413" cy="93233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3</a:t>
                </a:r>
              </a:p>
            </p:txBody>
          </p:sp>
          <p:cxnSp>
            <p:nvCxnSpPr>
              <p:cNvPr id="38" name="Straight Connector 37">
                <a:extLst>
                  <a:ext uri="{FF2B5EF4-FFF2-40B4-BE49-F238E27FC236}">
                    <a16:creationId xmlns="" xmlns:a16="http://schemas.microsoft.com/office/drawing/2014/main" id="{97BB86F8-B0B4-43EE-B338-E837BF5441D0}"/>
                  </a:ext>
                </a:extLst>
              </p:cNvPr>
              <p:cNvCxnSpPr>
                <a:cxnSpLocks/>
              </p:cNvCxnSpPr>
              <p:nvPr/>
            </p:nvCxnSpPr>
            <p:spPr>
              <a:xfrm>
                <a:off x="7494495" y="1662746"/>
                <a:ext cx="4038599" cy="8964"/>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grpSp>
      </p:grpSp>
      <p:grpSp>
        <p:nvGrpSpPr>
          <p:cNvPr id="39" name="Group 38">
            <a:extLst>
              <a:ext uri="{FF2B5EF4-FFF2-40B4-BE49-F238E27FC236}">
                <a16:creationId xmlns="" xmlns:a16="http://schemas.microsoft.com/office/drawing/2014/main" id="{1FF407E2-8847-42F8-A11C-C956E3271D7F}"/>
              </a:ext>
            </a:extLst>
          </p:cNvPr>
          <p:cNvGrpSpPr/>
          <p:nvPr/>
        </p:nvGrpSpPr>
        <p:grpSpPr>
          <a:xfrm>
            <a:off x="4966196" y="4469307"/>
            <a:ext cx="6487864" cy="937019"/>
            <a:chOff x="6237584" y="1593083"/>
            <a:chExt cx="5616387" cy="937019"/>
          </a:xfrm>
        </p:grpSpPr>
        <p:sp>
          <p:nvSpPr>
            <p:cNvPr id="40" name="TextBox 39">
              <a:extLst>
                <a:ext uri="{FF2B5EF4-FFF2-40B4-BE49-F238E27FC236}">
                  <a16:creationId xmlns="" xmlns:a16="http://schemas.microsoft.com/office/drawing/2014/main" id="{B500A448-405F-46B7-85FB-670AE0EC22A9}"/>
                </a:ext>
              </a:extLst>
            </p:cNvPr>
            <p:cNvSpPr txBox="1"/>
            <p:nvPr/>
          </p:nvSpPr>
          <p:spPr>
            <a:xfrm>
              <a:off x="6825894" y="1739049"/>
              <a:ext cx="5028077"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Aktif</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melakukan</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pembayaran</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Iuran</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tepat</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Waktu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setiap</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bulannya</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atas</a:t>
              </a:r>
              <a:r>
                <a:rPr lang="en-US" sz="2000" dirty="0">
                  <a:solidFill>
                    <a:prstClr val="black"/>
                  </a:solidFill>
                  <a:latin typeface="Comic Sans MS" panose="030F0702030302020204" pitchFamily="66" charset="0"/>
                </a:rPr>
                <a:t> JKN</a:t>
              </a:r>
              <a:endPar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41" name="Group 40">
              <a:extLst>
                <a:ext uri="{FF2B5EF4-FFF2-40B4-BE49-F238E27FC236}">
                  <a16:creationId xmlns="" xmlns:a16="http://schemas.microsoft.com/office/drawing/2014/main" id="{7F76F2AF-E066-4787-9FC9-C9DF9B781978}"/>
                </a:ext>
              </a:extLst>
            </p:cNvPr>
            <p:cNvGrpSpPr/>
            <p:nvPr/>
          </p:nvGrpSpPr>
          <p:grpSpPr>
            <a:xfrm>
              <a:off x="6237584" y="1593083"/>
              <a:ext cx="5616387" cy="937019"/>
              <a:chOff x="5970494" y="1662746"/>
              <a:chExt cx="5616387" cy="937019"/>
            </a:xfrm>
            <a:solidFill>
              <a:srgbClr val="FFFF00"/>
            </a:solidFill>
          </p:grpSpPr>
          <p:cxnSp>
            <p:nvCxnSpPr>
              <p:cNvPr id="43" name="Straight Connector 42">
                <a:extLst>
                  <a:ext uri="{FF2B5EF4-FFF2-40B4-BE49-F238E27FC236}">
                    <a16:creationId xmlns="" xmlns:a16="http://schemas.microsoft.com/office/drawing/2014/main" id="{A8E156C7-CC77-43C4-9892-270C3354F7B7}"/>
                  </a:ext>
                </a:extLst>
              </p:cNvPr>
              <p:cNvCxnSpPr>
                <a:cxnSpLocks/>
                <a:stCxn id="42" idx="1"/>
              </p:cNvCxnSpPr>
              <p:nvPr/>
            </p:nvCxnSpPr>
            <p:spPr>
              <a:xfrm flipV="1">
                <a:off x="6558804" y="2599755"/>
                <a:ext cx="5028077" cy="10"/>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2" name="Hexagon 41">
                <a:extLst>
                  <a:ext uri="{FF2B5EF4-FFF2-40B4-BE49-F238E27FC236}">
                    <a16:creationId xmlns="" xmlns:a16="http://schemas.microsoft.com/office/drawing/2014/main" id="{DC8F619E-F232-4E8F-8CA0-9EDA92959CE6}"/>
                  </a:ext>
                </a:extLst>
              </p:cNvPr>
              <p:cNvSpPr/>
              <p:nvPr/>
            </p:nvSpPr>
            <p:spPr>
              <a:xfrm>
                <a:off x="5970494" y="1667435"/>
                <a:ext cx="784413" cy="932330"/>
              </a:xfrm>
              <a:prstGeom prst="hexagon">
                <a:avLst/>
              </a:prstGeom>
              <a:solidFill>
                <a:srgbClr val="78F4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4</a:t>
                </a:r>
              </a:p>
            </p:txBody>
          </p:sp>
          <p:sp>
            <p:nvSpPr>
              <p:cNvPr id="44" name="Right Bracket 43">
                <a:extLst>
                  <a:ext uri="{FF2B5EF4-FFF2-40B4-BE49-F238E27FC236}">
                    <a16:creationId xmlns="" xmlns:a16="http://schemas.microsoft.com/office/drawing/2014/main" id="{390E77DC-45A5-4032-BAE1-27DFA8F6ABDC}"/>
                  </a:ext>
                </a:extLst>
              </p:cNvPr>
              <p:cNvSpPr/>
              <p:nvPr/>
            </p:nvSpPr>
            <p:spPr>
              <a:xfrm>
                <a:off x="11421035" y="1667423"/>
                <a:ext cx="165846" cy="932331"/>
              </a:xfrm>
              <a:prstGeom prst="rightBracket">
                <a:avLst/>
              </a:prstGeom>
              <a:solidFill>
                <a:schemeClr val="bg1">
                  <a:lumMod val="8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 xmlns:a16="http://schemas.microsoft.com/office/drawing/2014/main" id="{0C3623CF-B23B-46F7-9BDA-78C31A98AAD9}"/>
                  </a:ext>
                </a:extLst>
              </p:cNvPr>
              <p:cNvCxnSpPr>
                <a:cxnSpLocks/>
              </p:cNvCxnSpPr>
              <p:nvPr/>
            </p:nvCxnSpPr>
            <p:spPr>
              <a:xfrm>
                <a:off x="7494495" y="1662746"/>
                <a:ext cx="4038599" cy="8964"/>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grpSp>
      </p:grpSp>
      <p:grpSp>
        <p:nvGrpSpPr>
          <p:cNvPr id="53" name="Group 52">
            <a:extLst>
              <a:ext uri="{FF2B5EF4-FFF2-40B4-BE49-F238E27FC236}">
                <a16:creationId xmlns="" xmlns:a16="http://schemas.microsoft.com/office/drawing/2014/main" id="{9132D3F7-43FB-4133-AF20-5340097D273D}"/>
              </a:ext>
            </a:extLst>
          </p:cNvPr>
          <p:cNvGrpSpPr/>
          <p:nvPr/>
        </p:nvGrpSpPr>
        <p:grpSpPr>
          <a:xfrm>
            <a:off x="1156764" y="4750265"/>
            <a:ext cx="2660073" cy="1272853"/>
            <a:chOff x="8854471" y="233566"/>
            <a:chExt cx="3216066" cy="1929935"/>
          </a:xfrm>
        </p:grpSpPr>
        <p:sp>
          <p:nvSpPr>
            <p:cNvPr id="54" name="Rectangle 53">
              <a:extLst>
                <a:ext uri="{FF2B5EF4-FFF2-40B4-BE49-F238E27FC236}">
                  <a16:creationId xmlns="" xmlns:a16="http://schemas.microsoft.com/office/drawing/2014/main" id="{606062F3-E3D0-430B-8173-B47DBFBBC1F7}"/>
                </a:ext>
              </a:extLst>
            </p:cNvPr>
            <p:cNvSpPr/>
            <p:nvPr/>
          </p:nvSpPr>
          <p:spPr>
            <a:xfrm>
              <a:off x="9931329" y="233566"/>
              <a:ext cx="2139208" cy="14466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546A"/>
                  </a:solidFill>
                  <a:effectLst/>
                  <a:uLnTx/>
                  <a:uFillTx/>
                  <a:latin typeface="Century Gothic" pitchFamily="34" charset="0"/>
                  <a:ea typeface="+mn-ea"/>
                  <a:cs typeface="+mn-cs"/>
                </a:rPr>
                <a:t>Terampil</a:t>
              </a:r>
              <a:r>
                <a:rPr kumimoji="0" lang="en-US" sz="2800" b="1" i="0" u="none" strike="noStrike" kern="1200" cap="none" spc="0" normalizeH="0" baseline="0" noProof="0" dirty="0">
                  <a:ln>
                    <a:noFill/>
                  </a:ln>
                  <a:solidFill>
                    <a:srgbClr val="44546A"/>
                  </a:solidFill>
                  <a:effectLst/>
                  <a:uLnTx/>
                  <a:uFillTx/>
                  <a:latin typeface="Century Gothic" pitchFamily="34" charset="0"/>
                  <a:ea typeface="+mn-ea"/>
                  <a:cs typeface="+mn-cs"/>
                </a:rPr>
                <a:t> </a:t>
              </a:r>
              <a:r>
                <a:rPr kumimoji="0" lang="en-US" sz="2800" b="1" i="0" u="none" strike="noStrike" kern="1200" cap="none" spc="0" normalizeH="0" baseline="0" noProof="0" dirty="0" err="1">
                  <a:ln>
                    <a:noFill/>
                  </a:ln>
                  <a:solidFill>
                    <a:srgbClr val="44546A"/>
                  </a:solidFill>
                  <a:effectLst/>
                  <a:uLnTx/>
                  <a:uFillTx/>
                  <a:latin typeface="Century Gothic" pitchFamily="34" charset="0"/>
                  <a:ea typeface="+mn-ea"/>
                  <a:cs typeface="+mn-cs"/>
                </a:rPr>
                <a:t>Hidup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5" name="Picture 54">
              <a:extLst>
                <a:ext uri="{FF2B5EF4-FFF2-40B4-BE49-F238E27FC236}">
                  <a16:creationId xmlns="" xmlns:a16="http://schemas.microsoft.com/office/drawing/2014/main" id="{76D1FF26-9985-4A8E-9321-094471F64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471" y="412253"/>
              <a:ext cx="3065312" cy="1751248"/>
            </a:xfrm>
            <a:prstGeom prst="rect">
              <a:avLst/>
            </a:prstGeom>
          </p:spPr>
        </p:pic>
      </p:grpSp>
      <p:grpSp>
        <p:nvGrpSpPr>
          <p:cNvPr id="56" name="Group 55">
            <a:extLst>
              <a:ext uri="{FF2B5EF4-FFF2-40B4-BE49-F238E27FC236}">
                <a16:creationId xmlns="" xmlns:a16="http://schemas.microsoft.com/office/drawing/2014/main" id="{B730A610-5D4D-43A6-BAF8-266A59D13555}"/>
              </a:ext>
            </a:extLst>
          </p:cNvPr>
          <p:cNvGrpSpPr/>
          <p:nvPr/>
        </p:nvGrpSpPr>
        <p:grpSpPr>
          <a:xfrm>
            <a:off x="4966196" y="1123843"/>
            <a:ext cx="6487864" cy="945835"/>
            <a:chOff x="6237584" y="1593686"/>
            <a:chExt cx="5616387" cy="945835"/>
          </a:xfrm>
        </p:grpSpPr>
        <p:sp>
          <p:nvSpPr>
            <p:cNvPr id="57" name="TextBox 56">
              <a:extLst>
                <a:ext uri="{FF2B5EF4-FFF2-40B4-BE49-F238E27FC236}">
                  <a16:creationId xmlns="" xmlns:a16="http://schemas.microsoft.com/office/drawing/2014/main" id="{3F08AC76-239A-4CF4-A15F-47778C21AFB9}"/>
                </a:ext>
              </a:extLst>
            </p:cNvPr>
            <p:cNvSpPr txBox="1"/>
            <p:nvPr/>
          </p:nvSpPr>
          <p:spPr>
            <a:xfrm>
              <a:off x="6825894" y="1616191"/>
              <a:ext cx="5028077"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Mendukung</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Prinsip</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Kegotong-royongan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dengan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mendaftarkan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diri</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keluarga</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Jaminan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Kesehatan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Nasional (BPJS)</a:t>
              </a:r>
            </a:p>
          </p:txBody>
        </p:sp>
        <p:grpSp>
          <p:nvGrpSpPr>
            <p:cNvPr id="58" name="Group 57">
              <a:extLst>
                <a:ext uri="{FF2B5EF4-FFF2-40B4-BE49-F238E27FC236}">
                  <a16:creationId xmlns="" xmlns:a16="http://schemas.microsoft.com/office/drawing/2014/main" id="{8E08D3F7-FC3C-4D37-8CEB-1752FAC7FD6D}"/>
                </a:ext>
              </a:extLst>
            </p:cNvPr>
            <p:cNvGrpSpPr/>
            <p:nvPr/>
          </p:nvGrpSpPr>
          <p:grpSpPr>
            <a:xfrm>
              <a:off x="6237584" y="1593686"/>
              <a:ext cx="5616387" cy="936416"/>
              <a:chOff x="5970494" y="1663349"/>
              <a:chExt cx="5616387" cy="936416"/>
            </a:xfrm>
            <a:solidFill>
              <a:srgbClr val="FFFF00"/>
            </a:solidFill>
          </p:grpSpPr>
          <p:cxnSp>
            <p:nvCxnSpPr>
              <p:cNvPr id="59" name="Straight Connector 58">
                <a:extLst>
                  <a:ext uri="{FF2B5EF4-FFF2-40B4-BE49-F238E27FC236}">
                    <a16:creationId xmlns="" xmlns:a16="http://schemas.microsoft.com/office/drawing/2014/main" id="{0D8EF505-9D28-494A-96D1-69110EFCB2A8}"/>
                  </a:ext>
                </a:extLst>
              </p:cNvPr>
              <p:cNvCxnSpPr>
                <a:cxnSpLocks/>
                <a:stCxn id="60" idx="1"/>
              </p:cNvCxnSpPr>
              <p:nvPr/>
            </p:nvCxnSpPr>
            <p:spPr>
              <a:xfrm flipV="1">
                <a:off x="6558804" y="2599755"/>
                <a:ext cx="5028077" cy="10"/>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60" name="Hexagon 59">
                <a:extLst>
                  <a:ext uri="{FF2B5EF4-FFF2-40B4-BE49-F238E27FC236}">
                    <a16:creationId xmlns="" xmlns:a16="http://schemas.microsoft.com/office/drawing/2014/main" id="{BA73436C-951C-43FE-BEA1-F7ED3EBAC4DA}"/>
                  </a:ext>
                </a:extLst>
              </p:cNvPr>
              <p:cNvSpPr/>
              <p:nvPr/>
            </p:nvSpPr>
            <p:spPr>
              <a:xfrm>
                <a:off x="5970494" y="1667435"/>
                <a:ext cx="784413" cy="932330"/>
              </a:xfrm>
              <a:prstGeom prst="hexagon">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1</a:t>
                </a:r>
              </a:p>
            </p:txBody>
          </p:sp>
          <p:sp>
            <p:nvSpPr>
              <p:cNvPr id="61" name="Right Bracket 60">
                <a:extLst>
                  <a:ext uri="{FF2B5EF4-FFF2-40B4-BE49-F238E27FC236}">
                    <a16:creationId xmlns="" xmlns:a16="http://schemas.microsoft.com/office/drawing/2014/main" id="{8FE29030-F527-4CA7-9DFE-B14723CEDCA6}"/>
                  </a:ext>
                </a:extLst>
              </p:cNvPr>
              <p:cNvSpPr/>
              <p:nvPr/>
            </p:nvSpPr>
            <p:spPr>
              <a:xfrm>
                <a:off x="11421035" y="1667423"/>
                <a:ext cx="165846" cy="932331"/>
              </a:xfrm>
              <a:prstGeom prst="rightBracket">
                <a:avLst/>
              </a:prstGeom>
              <a:solidFill>
                <a:schemeClr val="bg1">
                  <a:lumMod val="8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2" name="Straight Connector 61">
                <a:extLst>
                  <a:ext uri="{FF2B5EF4-FFF2-40B4-BE49-F238E27FC236}">
                    <a16:creationId xmlns="" xmlns:a16="http://schemas.microsoft.com/office/drawing/2014/main" id="{4221F6DD-CA3C-41AB-A2D2-862E10E9853D}"/>
                  </a:ext>
                </a:extLst>
              </p:cNvPr>
              <p:cNvCxnSpPr>
                <a:cxnSpLocks/>
              </p:cNvCxnSpPr>
              <p:nvPr/>
            </p:nvCxnSpPr>
            <p:spPr>
              <a:xfrm>
                <a:off x="7494495" y="1663349"/>
                <a:ext cx="4038599" cy="8964"/>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grpSp>
      </p:grpSp>
      <p:grpSp>
        <p:nvGrpSpPr>
          <p:cNvPr id="65" name="Group 64">
            <a:extLst>
              <a:ext uri="{FF2B5EF4-FFF2-40B4-BE49-F238E27FC236}">
                <a16:creationId xmlns="" xmlns:a16="http://schemas.microsoft.com/office/drawing/2014/main" id="{EFF55B0A-BFAB-40F9-B10B-1BDA15680CDE}"/>
              </a:ext>
            </a:extLst>
          </p:cNvPr>
          <p:cNvGrpSpPr/>
          <p:nvPr/>
        </p:nvGrpSpPr>
        <p:grpSpPr>
          <a:xfrm>
            <a:off x="4966196" y="5586495"/>
            <a:ext cx="6487864" cy="936416"/>
            <a:chOff x="5532432" y="5306371"/>
            <a:chExt cx="6487864" cy="936416"/>
          </a:xfrm>
        </p:grpSpPr>
        <p:grpSp>
          <p:nvGrpSpPr>
            <p:cNvPr id="46" name="Group 45">
              <a:extLst>
                <a:ext uri="{FF2B5EF4-FFF2-40B4-BE49-F238E27FC236}">
                  <a16:creationId xmlns="" xmlns:a16="http://schemas.microsoft.com/office/drawing/2014/main" id="{677D1226-597C-4344-9CE2-C756FD3FA1EC}"/>
                </a:ext>
              </a:extLst>
            </p:cNvPr>
            <p:cNvGrpSpPr/>
            <p:nvPr/>
          </p:nvGrpSpPr>
          <p:grpSpPr>
            <a:xfrm>
              <a:off x="5532432" y="5306371"/>
              <a:ext cx="6487864" cy="936416"/>
              <a:chOff x="6237584" y="1593686"/>
              <a:chExt cx="5616387" cy="936416"/>
            </a:xfrm>
          </p:grpSpPr>
          <p:sp>
            <p:nvSpPr>
              <p:cNvPr id="47" name="TextBox 46">
                <a:extLst>
                  <a:ext uri="{FF2B5EF4-FFF2-40B4-BE49-F238E27FC236}">
                    <a16:creationId xmlns="" xmlns:a16="http://schemas.microsoft.com/office/drawing/2014/main" id="{09F9FB92-D25D-441C-A11D-D0103AD9675B}"/>
                  </a:ext>
                </a:extLst>
              </p:cNvPr>
              <p:cNvSpPr txBox="1"/>
              <p:nvPr/>
            </p:nvSpPr>
            <p:spPr>
              <a:xfrm>
                <a:off x="7021997" y="1616191"/>
                <a:ext cx="4666128"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48" name="Group 47">
                <a:extLst>
                  <a:ext uri="{FF2B5EF4-FFF2-40B4-BE49-F238E27FC236}">
                    <a16:creationId xmlns="" xmlns:a16="http://schemas.microsoft.com/office/drawing/2014/main" id="{82791C9E-5AF6-48C1-B3D6-323AEB519A78}"/>
                  </a:ext>
                </a:extLst>
              </p:cNvPr>
              <p:cNvGrpSpPr/>
              <p:nvPr/>
            </p:nvGrpSpPr>
            <p:grpSpPr>
              <a:xfrm>
                <a:off x="6237584" y="1593686"/>
                <a:ext cx="5616387" cy="936416"/>
                <a:chOff x="5970494" y="1663349"/>
                <a:chExt cx="5616387" cy="936416"/>
              </a:xfrm>
              <a:solidFill>
                <a:srgbClr val="FFFF00"/>
              </a:solidFill>
            </p:grpSpPr>
            <p:cxnSp>
              <p:nvCxnSpPr>
                <p:cNvPr id="50" name="Straight Connector 49">
                  <a:extLst>
                    <a:ext uri="{FF2B5EF4-FFF2-40B4-BE49-F238E27FC236}">
                      <a16:creationId xmlns="" xmlns:a16="http://schemas.microsoft.com/office/drawing/2014/main" id="{D1A2A670-09FB-4C9E-9181-1B04A57258E8}"/>
                    </a:ext>
                  </a:extLst>
                </p:cNvPr>
                <p:cNvCxnSpPr>
                  <a:cxnSpLocks/>
                  <a:stCxn id="49" idx="1"/>
                </p:cNvCxnSpPr>
                <p:nvPr/>
              </p:nvCxnSpPr>
              <p:spPr>
                <a:xfrm flipV="1">
                  <a:off x="6558804" y="2599755"/>
                  <a:ext cx="5028077" cy="10"/>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51" name="Right Bracket 50">
                  <a:extLst>
                    <a:ext uri="{FF2B5EF4-FFF2-40B4-BE49-F238E27FC236}">
                      <a16:creationId xmlns="" xmlns:a16="http://schemas.microsoft.com/office/drawing/2014/main" id="{A91AC146-8A8D-46E3-B2F4-1B929602B19F}"/>
                    </a:ext>
                  </a:extLst>
                </p:cNvPr>
                <p:cNvSpPr/>
                <p:nvPr/>
              </p:nvSpPr>
              <p:spPr>
                <a:xfrm>
                  <a:off x="11421035" y="1667423"/>
                  <a:ext cx="165846" cy="932331"/>
                </a:xfrm>
                <a:prstGeom prst="rightBracket">
                  <a:avLst/>
                </a:prstGeom>
                <a:solidFill>
                  <a:schemeClr val="bg1">
                    <a:lumMod val="8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2" name="Straight Connector 51">
                  <a:extLst>
                    <a:ext uri="{FF2B5EF4-FFF2-40B4-BE49-F238E27FC236}">
                      <a16:creationId xmlns="" xmlns:a16="http://schemas.microsoft.com/office/drawing/2014/main" id="{2D707D39-091C-4A5D-9AFB-A8256A7D1CE8}"/>
                    </a:ext>
                  </a:extLst>
                </p:cNvPr>
                <p:cNvCxnSpPr>
                  <a:cxnSpLocks/>
                </p:cNvCxnSpPr>
                <p:nvPr/>
              </p:nvCxnSpPr>
              <p:spPr>
                <a:xfrm>
                  <a:off x="7494495" y="1663349"/>
                  <a:ext cx="4038599" cy="8964"/>
                </a:xfrm>
                <a:prstGeom prst="line">
                  <a:avLst/>
                </a:prstGeom>
                <a:grpFill/>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9" name="Hexagon 48">
                  <a:extLst>
                    <a:ext uri="{FF2B5EF4-FFF2-40B4-BE49-F238E27FC236}">
                      <a16:creationId xmlns="" xmlns:a16="http://schemas.microsoft.com/office/drawing/2014/main" id="{568A62F1-4FBD-42CD-BA33-D0C0ED72B842}"/>
                    </a:ext>
                  </a:extLst>
                </p:cNvPr>
                <p:cNvSpPr/>
                <p:nvPr/>
              </p:nvSpPr>
              <p:spPr>
                <a:xfrm>
                  <a:off x="5970494" y="1667435"/>
                  <a:ext cx="784413" cy="932330"/>
                </a:xfrm>
                <a:prstGeom prst="hexagon">
                  <a:avLst/>
                </a:prstGeom>
                <a:solidFill>
                  <a:srgbClr val="1711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5</a:t>
                  </a:r>
                </a:p>
              </p:txBody>
            </p:sp>
          </p:grpSp>
        </p:grpSp>
        <p:sp>
          <p:nvSpPr>
            <p:cNvPr id="64" name="Rectangle 63">
              <a:extLst>
                <a:ext uri="{FF2B5EF4-FFF2-40B4-BE49-F238E27FC236}">
                  <a16:creationId xmlns="" xmlns:a16="http://schemas.microsoft.com/office/drawing/2014/main" id="{7E3B688A-F943-44A5-AD5C-CB9D2CA681C5}"/>
                </a:ext>
              </a:extLst>
            </p:cNvPr>
            <p:cNvSpPr/>
            <p:nvPr/>
          </p:nvSpPr>
          <p:spPr>
            <a:xfrm>
              <a:off x="6282514" y="5453452"/>
              <a:ext cx="567971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Ikut</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Mendukung</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Gerakan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Masyarakat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Hidup</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Sehat</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(GERMAS)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dengan</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Perilaku</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CERDIK &amp; PATUH</a:t>
              </a:r>
            </a:p>
          </p:txBody>
        </p:sp>
      </p:grpSp>
    </p:spTree>
    <p:extLst>
      <p:ext uri="{BB962C8B-B14F-4D97-AF65-F5344CB8AC3E}">
        <p14:creationId xmlns:p14="http://schemas.microsoft.com/office/powerpoint/2010/main" val="901485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p:cTn id="35" dur="500" fill="hold"/>
                                        <p:tgtEl>
                                          <p:spTgt spid="65"/>
                                        </p:tgtEl>
                                        <p:attrNameLst>
                                          <p:attrName>ppt_w</p:attrName>
                                        </p:attrNameLst>
                                      </p:cBhvr>
                                      <p:tavLst>
                                        <p:tav tm="0">
                                          <p:val>
                                            <p:fltVal val="0"/>
                                          </p:val>
                                        </p:tav>
                                        <p:tav tm="100000">
                                          <p:val>
                                            <p:strVal val="#ppt_w"/>
                                          </p:val>
                                        </p:tav>
                                      </p:tavLst>
                                    </p:anim>
                                    <p:anim calcmode="lin" valueType="num">
                                      <p:cBhvr>
                                        <p:cTn id="36" dur="500" fill="hold"/>
                                        <p:tgtEl>
                                          <p:spTgt spid="65"/>
                                        </p:tgtEl>
                                        <p:attrNameLst>
                                          <p:attrName>ppt_h</p:attrName>
                                        </p:attrNameLst>
                                      </p:cBhvr>
                                      <p:tavLst>
                                        <p:tav tm="0">
                                          <p:val>
                                            <p:fltVal val="0"/>
                                          </p:val>
                                        </p:tav>
                                        <p:tav tm="100000">
                                          <p:val>
                                            <p:strVal val="#ppt_h"/>
                                          </p:val>
                                        </p:tav>
                                      </p:tavLst>
                                    </p:anim>
                                    <p:animEffect transition="in" filter="fade">
                                      <p:cBhvr>
                                        <p:cTn id="3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1FDC36C-C54B-4235-89DB-09BA0D2B23F4}"/>
              </a:ext>
            </a:extLst>
          </p:cNvPr>
          <p:cNvPicPr>
            <a:picLocks noChangeAspect="1"/>
          </p:cNvPicPr>
          <p:nvPr/>
        </p:nvPicPr>
        <p:blipFill rotWithShape="1">
          <a:blip r:embed="rId2">
            <a:extLst>
              <a:ext uri="{28A0092B-C50C-407E-A947-70E740481C1C}">
                <a14:useLocalDpi xmlns:a14="http://schemas.microsoft.com/office/drawing/2010/main" val="0"/>
              </a:ext>
            </a:extLst>
          </a:blip>
          <a:srcRect b="11415"/>
          <a:stretch/>
        </p:blipFill>
        <p:spPr>
          <a:xfrm>
            <a:off x="0" y="-8490"/>
            <a:ext cx="12192000" cy="7018890"/>
          </a:xfrm>
          <a:prstGeom prst="rect">
            <a:avLst/>
          </a:prstGeom>
        </p:spPr>
      </p:pic>
      <p:grpSp>
        <p:nvGrpSpPr>
          <p:cNvPr id="7" name="Group 6">
            <a:extLst>
              <a:ext uri="{FF2B5EF4-FFF2-40B4-BE49-F238E27FC236}">
                <a16:creationId xmlns="" xmlns:a16="http://schemas.microsoft.com/office/drawing/2014/main" id="{97BCE0F3-58DA-4955-B263-9783EBC60396}"/>
              </a:ext>
            </a:extLst>
          </p:cNvPr>
          <p:cNvGrpSpPr/>
          <p:nvPr/>
        </p:nvGrpSpPr>
        <p:grpSpPr>
          <a:xfrm>
            <a:off x="623392" y="0"/>
            <a:ext cx="2304256" cy="6858000"/>
            <a:chOff x="623392" y="0"/>
            <a:chExt cx="2304256" cy="6858000"/>
          </a:xfrm>
        </p:grpSpPr>
        <p:sp>
          <p:nvSpPr>
            <p:cNvPr id="5" name="Rectangle 4">
              <a:extLst>
                <a:ext uri="{FF2B5EF4-FFF2-40B4-BE49-F238E27FC236}">
                  <a16:creationId xmlns="" xmlns:a16="http://schemas.microsoft.com/office/drawing/2014/main" id="{C2F1953D-87BD-454A-B4CD-9D0E3A318EF8}"/>
                </a:ext>
              </a:extLst>
            </p:cNvPr>
            <p:cNvSpPr/>
            <p:nvPr/>
          </p:nvSpPr>
          <p:spPr>
            <a:xfrm>
              <a:off x="623392" y="0"/>
              <a:ext cx="2304256"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Oval 5">
              <a:extLst>
                <a:ext uri="{FF2B5EF4-FFF2-40B4-BE49-F238E27FC236}">
                  <a16:creationId xmlns="" xmlns:a16="http://schemas.microsoft.com/office/drawing/2014/main" id="{6550A54F-9C14-4035-AA2E-CB1DFD302BC4}"/>
                </a:ext>
              </a:extLst>
            </p:cNvPr>
            <p:cNvSpPr/>
            <p:nvPr/>
          </p:nvSpPr>
          <p:spPr>
            <a:xfrm>
              <a:off x="623392" y="2528900"/>
              <a:ext cx="2304256" cy="19802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p:nvPr>
        </p:nvSpPr>
        <p:spPr>
          <a:xfrm>
            <a:off x="389105" y="2855775"/>
            <a:ext cx="2772830" cy="1146448"/>
          </a:xfrm>
          <a:noFill/>
        </p:spPr>
        <p:txBody>
          <a:bodyPr>
            <a:noAutofit/>
          </a:bodyPr>
          <a:lstStyle/>
          <a:p>
            <a:pPr algn="ctr"/>
            <a:r>
              <a:rPr lang="id-ID" sz="2800" b="0" spc="0" dirty="0">
                <a:ln>
                  <a:noFill/>
                </a:ln>
                <a:solidFill>
                  <a:schemeClr val="bg1"/>
                </a:solidFill>
              </a:rPr>
              <a:t>FUNGSIONAL KESEHATAN</a:t>
            </a:r>
          </a:p>
        </p:txBody>
      </p:sp>
      <p:cxnSp>
        <p:nvCxnSpPr>
          <p:cNvPr id="9" name="Straight Connector 8">
            <a:extLst>
              <a:ext uri="{FF2B5EF4-FFF2-40B4-BE49-F238E27FC236}">
                <a16:creationId xmlns="" xmlns:a16="http://schemas.microsoft.com/office/drawing/2014/main" id="{01EB5369-8EC6-4C13-B3AE-6589B1FA38E4}"/>
              </a:ext>
            </a:extLst>
          </p:cNvPr>
          <p:cNvCxnSpPr>
            <a:cxnSpLocks/>
          </p:cNvCxnSpPr>
          <p:nvPr/>
        </p:nvCxnSpPr>
        <p:spPr>
          <a:xfrm flipV="1">
            <a:off x="3575720" y="3512673"/>
            <a:ext cx="7848872" cy="6336"/>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 xmlns:a16="http://schemas.microsoft.com/office/drawing/2014/main" id="{EC7CBABC-1951-46F4-9C2B-A6D4264970BD}"/>
              </a:ext>
            </a:extLst>
          </p:cNvPr>
          <p:cNvSpPr/>
          <p:nvPr/>
        </p:nvSpPr>
        <p:spPr>
          <a:xfrm>
            <a:off x="3567667" y="791316"/>
            <a:ext cx="3592009" cy="46166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srgbClr val="1D3641"/>
                </a:solidFill>
                <a:effectLst/>
                <a:uLnTx/>
                <a:uFillTx/>
                <a:latin typeface="Tw Cen MT"/>
                <a:ea typeface="+mn-ea"/>
                <a:cs typeface="+mn-cs"/>
              </a:rPr>
              <a:t>KESEHATAN PERORANGAN</a:t>
            </a:r>
          </a:p>
        </p:txBody>
      </p:sp>
      <p:sp>
        <p:nvSpPr>
          <p:cNvPr id="11" name="Rectangle 10">
            <a:extLst>
              <a:ext uri="{FF2B5EF4-FFF2-40B4-BE49-F238E27FC236}">
                <a16:creationId xmlns="" xmlns:a16="http://schemas.microsoft.com/office/drawing/2014/main" id="{2612281D-F318-4F46-8FF7-6DCD3D9C0BAC}"/>
              </a:ext>
            </a:extLst>
          </p:cNvPr>
          <p:cNvSpPr/>
          <p:nvPr/>
        </p:nvSpPr>
        <p:spPr>
          <a:xfrm>
            <a:off x="3565859" y="5772367"/>
            <a:ext cx="3592009" cy="46166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srgbClr val="1D3641"/>
                </a:solidFill>
                <a:effectLst/>
                <a:uLnTx/>
                <a:uFillTx/>
                <a:latin typeface="Tw Cen MT"/>
                <a:ea typeface="+mn-ea"/>
                <a:cs typeface="+mn-cs"/>
              </a:rPr>
              <a:t>KESEHATAN </a:t>
            </a:r>
            <a:r>
              <a:rPr kumimoji="0" lang="en-US" sz="2400" b="0" i="0" u="none" strike="noStrike" kern="1200" cap="none" spc="0" normalizeH="0" baseline="0" noProof="0" dirty="0">
                <a:ln>
                  <a:noFill/>
                </a:ln>
                <a:solidFill>
                  <a:srgbClr val="1D3641"/>
                </a:solidFill>
                <a:effectLst/>
                <a:uLnTx/>
                <a:uFillTx/>
                <a:latin typeface="Tw Cen MT"/>
                <a:ea typeface="+mn-ea"/>
                <a:cs typeface="+mn-cs"/>
              </a:rPr>
              <a:t>MASYARAKAT</a:t>
            </a:r>
            <a:endParaRPr kumimoji="0" lang="id-ID" sz="2400" b="0" i="0" u="none" strike="noStrike" kern="1200" cap="none" spc="0" normalizeH="0" baseline="0" noProof="0" dirty="0">
              <a:ln>
                <a:noFill/>
              </a:ln>
              <a:solidFill>
                <a:srgbClr val="1D3641"/>
              </a:solidFill>
              <a:effectLst/>
              <a:uLnTx/>
              <a:uFillTx/>
              <a:latin typeface="Tw Cen MT"/>
              <a:ea typeface="+mn-ea"/>
              <a:cs typeface="+mn-cs"/>
            </a:endParaRPr>
          </a:p>
        </p:txBody>
      </p:sp>
      <p:sp>
        <p:nvSpPr>
          <p:cNvPr id="13" name="Rectangle 12">
            <a:extLst>
              <a:ext uri="{FF2B5EF4-FFF2-40B4-BE49-F238E27FC236}">
                <a16:creationId xmlns="" xmlns:a16="http://schemas.microsoft.com/office/drawing/2014/main" id="{51954976-3960-4C50-940F-A1FECFDDD63D}"/>
              </a:ext>
            </a:extLst>
          </p:cNvPr>
          <p:cNvSpPr/>
          <p:nvPr/>
        </p:nvSpPr>
        <p:spPr>
          <a:xfrm>
            <a:off x="6725808" y="1275535"/>
            <a:ext cx="4842800"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black"/>
                </a:solidFill>
                <a:effectLst/>
                <a:uLnTx/>
                <a:uFillTx/>
                <a:latin typeface="Tw Cen MT"/>
                <a:ea typeface="+mn-ea"/>
                <a:cs typeface="+mn-cs"/>
              </a:rPr>
              <a:t>Melakukan intervensi /perlakuan (manajemen)kepada orang sakit (pasien) supaya sehat/sembuh berdasarkan disiplin ilmunya</a:t>
            </a:r>
          </a:p>
        </p:txBody>
      </p:sp>
      <p:sp>
        <p:nvSpPr>
          <p:cNvPr id="14" name="Rectangle 13">
            <a:extLst>
              <a:ext uri="{FF2B5EF4-FFF2-40B4-BE49-F238E27FC236}">
                <a16:creationId xmlns="" xmlns:a16="http://schemas.microsoft.com/office/drawing/2014/main" id="{E42CEE9F-C065-4F75-94F2-22CC2EE95D5B}"/>
              </a:ext>
            </a:extLst>
          </p:cNvPr>
          <p:cNvSpPr/>
          <p:nvPr/>
        </p:nvSpPr>
        <p:spPr>
          <a:xfrm>
            <a:off x="7153594" y="3756430"/>
            <a:ext cx="4419288"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black"/>
                </a:solidFill>
                <a:effectLst/>
                <a:uLnTx/>
                <a:uFillTx/>
                <a:latin typeface="Tw Cen MT"/>
                <a:ea typeface="+mn-ea"/>
                <a:cs typeface="+mn-cs"/>
              </a:rPr>
              <a:t>Melakukan intervensi /perlakuan (manajemen) kepada masyarakat supaya tidak jatuh sakit berdasarkan disiplin ilmunya</a:t>
            </a:r>
            <a:endParaRPr kumimoji="0" lang="en-US" sz="28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8" name="Picture 17">
            <a:extLst>
              <a:ext uri="{FF2B5EF4-FFF2-40B4-BE49-F238E27FC236}">
                <a16:creationId xmlns="" xmlns:a16="http://schemas.microsoft.com/office/drawing/2014/main" id="{9767A0E0-02E9-482F-96DD-B0EBB5086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079" y="1461900"/>
            <a:ext cx="2593442" cy="1772515"/>
          </a:xfrm>
          <a:prstGeom prst="rect">
            <a:avLst/>
          </a:prstGeom>
        </p:spPr>
      </p:pic>
      <p:pic>
        <p:nvPicPr>
          <p:cNvPr id="20" name="Picture 19">
            <a:extLst>
              <a:ext uri="{FF2B5EF4-FFF2-40B4-BE49-F238E27FC236}">
                <a16:creationId xmlns="" xmlns:a16="http://schemas.microsoft.com/office/drawing/2014/main" id="{0AFE389F-E84B-47A3-9DAC-9D86B9EDC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3865" y="3751444"/>
            <a:ext cx="2501870" cy="2004703"/>
          </a:xfrm>
          <a:prstGeom prst="rect">
            <a:avLst/>
          </a:prstGeom>
        </p:spPr>
      </p:pic>
      <p:pic>
        <p:nvPicPr>
          <p:cNvPr id="21" name="Picture 20">
            <a:extLst>
              <a:ext uri="{FF2B5EF4-FFF2-40B4-BE49-F238E27FC236}">
                <a16:creationId xmlns="" xmlns:a16="http://schemas.microsoft.com/office/drawing/2014/main" id="{A7AE2AAD-2AAC-4A10-AF2A-ED6FAA474DF8}"/>
              </a:ext>
            </a:extLst>
          </p:cNvPr>
          <p:cNvPicPr>
            <a:picLocks noChangeAspect="1"/>
          </p:cNvPicPr>
          <p:nvPr/>
        </p:nvPicPr>
        <p:blipFill rotWithShape="1">
          <a:blip r:embed="rId5">
            <a:extLst>
              <a:ext uri="{28A0092B-C50C-407E-A947-70E740481C1C}">
                <a14:useLocalDpi xmlns:a14="http://schemas.microsoft.com/office/drawing/2010/main" val="0"/>
              </a:ext>
            </a:extLst>
          </a:blip>
          <a:srcRect r="46568"/>
          <a:stretch/>
        </p:blipFill>
        <p:spPr>
          <a:xfrm>
            <a:off x="984059" y="5166400"/>
            <a:ext cx="1582922" cy="499816"/>
          </a:xfrm>
          <a:prstGeom prst="rect">
            <a:avLst/>
          </a:prstGeom>
        </p:spPr>
      </p:pic>
      <p:pic>
        <p:nvPicPr>
          <p:cNvPr id="22" name="Picture 2" descr="C:\Users\Lenovo\Pictures\Logo Baru Kementerian Kesehatan.png">
            <a:extLst>
              <a:ext uri="{FF2B5EF4-FFF2-40B4-BE49-F238E27FC236}">
                <a16:creationId xmlns="" xmlns:a16="http://schemas.microsoft.com/office/drawing/2014/main" id="{63B6900E-1511-4578-9F70-B48C825754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6" y="802404"/>
            <a:ext cx="1397048" cy="810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Magnetic Disk 2">
            <a:extLst>
              <a:ext uri="{FF2B5EF4-FFF2-40B4-BE49-F238E27FC236}">
                <a16:creationId xmlns="" xmlns:a16="http://schemas.microsoft.com/office/drawing/2014/main" id="{0FA4AAFF-24AC-4DBA-A95F-11A0382ED209}"/>
              </a:ext>
            </a:extLst>
          </p:cNvPr>
          <p:cNvSpPr/>
          <p:nvPr/>
        </p:nvSpPr>
        <p:spPr>
          <a:xfrm flipH="1">
            <a:off x="0" y="1"/>
            <a:ext cx="11739282" cy="664507"/>
          </a:xfrm>
          <a:prstGeom prst="flowChartMagneticDisk">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Peran</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Serta Kementerian </a:t>
            </a: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Kesehatan</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atas</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Kendali</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Kualitas</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Pelayanan</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Kesehatan</a:t>
            </a:r>
            <a:endPar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7" name="Group 6">
            <a:extLst>
              <a:ext uri="{FF2B5EF4-FFF2-40B4-BE49-F238E27FC236}">
                <a16:creationId xmlns="" xmlns:a16="http://schemas.microsoft.com/office/drawing/2014/main" id="{53145ECA-4729-4EEF-8F16-60B2AE53D241}"/>
              </a:ext>
            </a:extLst>
          </p:cNvPr>
          <p:cNvGrpSpPr/>
          <p:nvPr/>
        </p:nvGrpSpPr>
        <p:grpSpPr>
          <a:xfrm>
            <a:off x="0" y="5470904"/>
            <a:ext cx="12191999" cy="1402594"/>
            <a:chOff x="0" y="5470904"/>
            <a:chExt cx="12191999" cy="1402594"/>
          </a:xfrm>
        </p:grpSpPr>
        <p:pic>
          <p:nvPicPr>
            <p:cNvPr id="2" name="Picture 1">
              <a:extLst>
                <a:ext uri="{FF2B5EF4-FFF2-40B4-BE49-F238E27FC236}">
                  <a16:creationId xmlns="" xmlns:a16="http://schemas.microsoft.com/office/drawing/2014/main" id="{6313C692-27C1-4B5D-977C-D63CBEFD8651}"/>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6261" t="1" b="12438"/>
            <a:stretch/>
          </p:blipFill>
          <p:spPr>
            <a:xfrm rot="16200000" flipH="1">
              <a:off x="2346703" y="3124201"/>
              <a:ext cx="1402594" cy="6096000"/>
            </a:xfrm>
            <a:prstGeom prst="rect">
              <a:avLst/>
            </a:prstGeom>
          </p:spPr>
        </p:pic>
        <p:pic>
          <p:nvPicPr>
            <p:cNvPr id="4" name="Picture 3">
              <a:extLst>
                <a:ext uri="{FF2B5EF4-FFF2-40B4-BE49-F238E27FC236}">
                  <a16:creationId xmlns="" xmlns:a16="http://schemas.microsoft.com/office/drawing/2014/main" id="{A6B24F6A-7527-47E6-8261-1DEF0F2D05FA}"/>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6261" t="1" b="12438"/>
            <a:stretch/>
          </p:blipFill>
          <p:spPr>
            <a:xfrm rot="16200000" flipH="1" flipV="1">
              <a:off x="8442702" y="3124201"/>
              <a:ext cx="1402593" cy="6096000"/>
            </a:xfrm>
            <a:prstGeom prst="rect">
              <a:avLst/>
            </a:prstGeom>
          </p:spPr>
        </p:pic>
      </p:grpSp>
      <p:grpSp>
        <p:nvGrpSpPr>
          <p:cNvPr id="23" name="Group 22">
            <a:extLst>
              <a:ext uri="{FF2B5EF4-FFF2-40B4-BE49-F238E27FC236}">
                <a16:creationId xmlns="" xmlns:a16="http://schemas.microsoft.com/office/drawing/2014/main" id="{79572D2E-FF5E-4853-AE6F-25C6204B0775}"/>
              </a:ext>
            </a:extLst>
          </p:cNvPr>
          <p:cNvGrpSpPr/>
          <p:nvPr/>
        </p:nvGrpSpPr>
        <p:grpSpPr>
          <a:xfrm>
            <a:off x="432999" y="2184567"/>
            <a:ext cx="11418987" cy="4286135"/>
            <a:chOff x="432999" y="2184567"/>
            <a:chExt cx="11418987" cy="4286135"/>
          </a:xfrm>
        </p:grpSpPr>
        <p:sp>
          <p:nvSpPr>
            <p:cNvPr id="17" name="Rectangle 16">
              <a:extLst>
                <a:ext uri="{FF2B5EF4-FFF2-40B4-BE49-F238E27FC236}">
                  <a16:creationId xmlns="" xmlns:a16="http://schemas.microsoft.com/office/drawing/2014/main" id="{FEB922A6-1FAE-423C-9C43-8E2207F55698}"/>
                </a:ext>
              </a:extLst>
            </p:cNvPr>
            <p:cNvSpPr/>
            <p:nvPr/>
          </p:nvSpPr>
          <p:spPr>
            <a:xfrm>
              <a:off x="9465249" y="2437110"/>
              <a:ext cx="2386737" cy="2080647"/>
            </a:xfrm>
            <a:prstGeom prst="rect">
              <a:avLst/>
            </a:prstGeom>
            <a:gradFill flip="none" rotWithShape="1">
              <a:gsLst>
                <a:gs pos="0">
                  <a:srgbClr val="FF0505">
                    <a:tint val="66000"/>
                    <a:satMod val="160000"/>
                  </a:srgbClr>
                </a:gs>
                <a:gs pos="50000">
                  <a:srgbClr val="FF0505">
                    <a:tint val="44500"/>
                    <a:satMod val="160000"/>
                  </a:srgbClr>
                </a:gs>
                <a:gs pos="100000">
                  <a:srgbClr val="FF0505">
                    <a:tint val="23500"/>
                    <a:satMod val="160000"/>
                  </a:srgbClr>
                </a:gs>
              </a:gsLst>
              <a:lin ang="18900000" scaled="1"/>
              <a:tileRect/>
            </a:gra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Penanganan</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kshtn</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di DTPK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yg</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memerlukn</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penanaganan</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keshtn</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secara</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khusus</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terkait</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kondisi</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geografis</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di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daerah</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tsb</a:t>
              </a:r>
              <a:endPar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endParaRPr>
            </a:p>
          </p:txBody>
        </p:sp>
        <p:sp>
          <p:nvSpPr>
            <p:cNvPr id="16" name="Rectangle 15">
              <a:extLst>
                <a:ext uri="{FF2B5EF4-FFF2-40B4-BE49-F238E27FC236}">
                  <a16:creationId xmlns="" xmlns:a16="http://schemas.microsoft.com/office/drawing/2014/main" id="{C99474E5-8D35-40FC-9F27-966A6054F5DB}"/>
                </a:ext>
              </a:extLst>
            </p:cNvPr>
            <p:cNvSpPr/>
            <p:nvPr/>
          </p:nvSpPr>
          <p:spPr>
            <a:xfrm>
              <a:off x="7205745" y="3578251"/>
              <a:ext cx="2386737" cy="2080647"/>
            </a:xfrm>
            <a:prstGeom prst="rect">
              <a:avLst/>
            </a:prstGeom>
            <a:solidFill>
              <a:srgbClr val="00FFFF"/>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Menyusun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regulasi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program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upaya</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kesehatan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masyarakat</a:t>
              </a:r>
              <a:endPar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endParaRPr>
            </a:p>
          </p:txBody>
        </p:sp>
        <p:sp>
          <p:nvSpPr>
            <p:cNvPr id="12" name="Rectangle 11">
              <a:extLst>
                <a:ext uri="{FF2B5EF4-FFF2-40B4-BE49-F238E27FC236}">
                  <a16:creationId xmlns="" xmlns:a16="http://schemas.microsoft.com/office/drawing/2014/main" id="{B5C48463-60A9-4B39-A2EF-165E813574F4}"/>
                </a:ext>
              </a:extLst>
            </p:cNvPr>
            <p:cNvSpPr/>
            <p:nvPr/>
          </p:nvSpPr>
          <p:spPr>
            <a:xfrm>
              <a:off x="432999" y="2437110"/>
              <a:ext cx="2386737" cy="2080647"/>
            </a:xfrm>
            <a:prstGeom prst="rect">
              <a:avLst/>
            </a:prstGeom>
            <a:solidFill>
              <a:srgbClr val="FFFF66"/>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Menyusun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regulasi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sistem</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yankes</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seperti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layanan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kesehatan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primer,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petunjuk</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teknis</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sistem</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rujukan</a:t>
              </a:r>
              <a:endPar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endParaRPr>
            </a:p>
          </p:txBody>
        </p:sp>
        <p:sp>
          <p:nvSpPr>
            <p:cNvPr id="15" name="Rectangle 14">
              <a:extLst>
                <a:ext uri="{FF2B5EF4-FFF2-40B4-BE49-F238E27FC236}">
                  <a16:creationId xmlns="" xmlns:a16="http://schemas.microsoft.com/office/drawing/2014/main" id="{5F5D66C2-0EF7-4845-9579-2013BD9C759E}"/>
                </a:ext>
              </a:extLst>
            </p:cNvPr>
            <p:cNvSpPr/>
            <p:nvPr/>
          </p:nvSpPr>
          <p:spPr>
            <a:xfrm>
              <a:off x="2629550" y="3578252"/>
              <a:ext cx="2386737" cy="2080647"/>
            </a:xfrm>
            <a:prstGeom prst="rect">
              <a:avLst/>
            </a:prstGeom>
            <a:solidFill>
              <a:srgbClr val="78F49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Menyusun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regulasi</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kualitas</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pelayanan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kesehatan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obat</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dan</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alat</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kesehatan</a:t>
              </a:r>
              <a:endPar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Unicode MS" panose="020B0604020202020204" pitchFamily="34" charset="-128"/>
              </a:endParaRPr>
            </a:p>
          </p:txBody>
        </p:sp>
        <p:sp>
          <p:nvSpPr>
            <p:cNvPr id="14" name="Rectangle 13">
              <a:extLst>
                <a:ext uri="{FF2B5EF4-FFF2-40B4-BE49-F238E27FC236}">
                  <a16:creationId xmlns="" xmlns:a16="http://schemas.microsoft.com/office/drawing/2014/main" id="{A922D105-E17D-4ADC-8ADB-5029850C476D}"/>
                </a:ext>
              </a:extLst>
            </p:cNvPr>
            <p:cNvSpPr/>
            <p:nvPr/>
          </p:nvSpPr>
          <p:spPr>
            <a:xfrm>
              <a:off x="4949124" y="4390055"/>
              <a:ext cx="2386737" cy="2080647"/>
            </a:xfrm>
            <a:prstGeom prst="rect">
              <a:avLst/>
            </a:prstGeom>
            <a:solidFill>
              <a:srgbClr val="7030A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Menyusun</a:t>
              </a:r>
              <a:r>
                <a:rPr kumimoji="0" lang="en-US"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regulasi</a:t>
              </a:r>
              <a:r>
                <a:rPr kumimoji="0" lang="en-US"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tarif</a:t>
              </a:r>
              <a:r>
                <a:rPr kumimoji="0" lang="en-US"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pelayanan</a:t>
              </a:r>
              <a:r>
                <a:rPr kumimoji="0" lang="en-US"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 </a:t>
              </a:r>
              <a:r>
                <a:rPr kumimoji="0" lang="en-US" sz="2000" b="0" i="0" u="none" strike="noStrike" kern="1200" cap="none" spc="0" normalizeH="0" baseline="0" noProof="0" dirty="0" err="1">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rPr>
                <a:t>kesehatan</a:t>
              </a:r>
              <a:endParaRPr kumimoji="0" lang="en-US"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Arial Unicode MS" panose="020B0604020202020204" pitchFamily="34" charset="-128"/>
              </a:endParaRPr>
            </a:p>
          </p:txBody>
        </p:sp>
        <p:sp>
          <p:nvSpPr>
            <p:cNvPr id="18" name="Oval 17">
              <a:extLst>
                <a:ext uri="{FF2B5EF4-FFF2-40B4-BE49-F238E27FC236}">
                  <a16:creationId xmlns="" xmlns:a16="http://schemas.microsoft.com/office/drawing/2014/main" id="{423BEC13-3D0E-4B44-962F-CCFFFFE4657F}"/>
                </a:ext>
              </a:extLst>
            </p:cNvPr>
            <p:cNvSpPr/>
            <p:nvPr/>
          </p:nvSpPr>
          <p:spPr>
            <a:xfrm>
              <a:off x="1363851" y="2184567"/>
              <a:ext cx="495946" cy="403649"/>
            </a:xfrm>
            <a:prstGeom prst="ellipse">
              <a:avLst/>
            </a:prstGeom>
            <a:solidFill>
              <a:srgbClr val="FF05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1</a:t>
              </a:r>
            </a:p>
          </p:txBody>
        </p:sp>
        <p:sp>
          <p:nvSpPr>
            <p:cNvPr id="19" name="Oval 18">
              <a:extLst>
                <a:ext uri="{FF2B5EF4-FFF2-40B4-BE49-F238E27FC236}">
                  <a16:creationId xmlns="" xmlns:a16="http://schemas.microsoft.com/office/drawing/2014/main" id="{DE6828C8-BC79-44EB-AB45-786E1AFC5BED}"/>
                </a:ext>
              </a:extLst>
            </p:cNvPr>
            <p:cNvSpPr/>
            <p:nvPr/>
          </p:nvSpPr>
          <p:spPr>
            <a:xfrm>
              <a:off x="3574945" y="3376426"/>
              <a:ext cx="495946" cy="403649"/>
            </a:xfrm>
            <a:prstGeom prst="ellipse">
              <a:avLst/>
            </a:prstGeom>
            <a:solidFill>
              <a:srgbClr val="FF05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2</a:t>
              </a:r>
            </a:p>
          </p:txBody>
        </p:sp>
        <p:sp>
          <p:nvSpPr>
            <p:cNvPr id="20" name="Oval 19">
              <a:extLst>
                <a:ext uri="{FF2B5EF4-FFF2-40B4-BE49-F238E27FC236}">
                  <a16:creationId xmlns="" xmlns:a16="http://schemas.microsoft.com/office/drawing/2014/main" id="{82EBB785-A560-46CF-8EBA-D4543A4AC69C}"/>
                </a:ext>
              </a:extLst>
            </p:cNvPr>
            <p:cNvSpPr/>
            <p:nvPr/>
          </p:nvSpPr>
          <p:spPr>
            <a:xfrm>
              <a:off x="5847545" y="4221840"/>
              <a:ext cx="495946" cy="403649"/>
            </a:xfrm>
            <a:prstGeom prst="ellipse">
              <a:avLst/>
            </a:prstGeom>
            <a:solidFill>
              <a:srgbClr val="FF05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3</a:t>
              </a:r>
            </a:p>
          </p:txBody>
        </p:sp>
        <p:sp>
          <p:nvSpPr>
            <p:cNvPr id="21" name="Oval 20">
              <a:extLst>
                <a:ext uri="{FF2B5EF4-FFF2-40B4-BE49-F238E27FC236}">
                  <a16:creationId xmlns="" xmlns:a16="http://schemas.microsoft.com/office/drawing/2014/main" id="{7065F17E-174B-4F9F-85C1-77D69BBC5EE8}"/>
                </a:ext>
              </a:extLst>
            </p:cNvPr>
            <p:cNvSpPr/>
            <p:nvPr/>
          </p:nvSpPr>
          <p:spPr>
            <a:xfrm>
              <a:off x="8151140" y="3376425"/>
              <a:ext cx="495946" cy="403649"/>
            </a:xfrm>
            <a:prstGeom prst="ellipse">
              <a:avLst/>
            </a:prstGeom>
            <a:solidFill>
              <a:srgbClr val="FF05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4</a:t>
              </a:r>
            </a:p>
          </p:txBody>
        </p:sp>
        <p:sp>
          <p:nvSpPr>
            <p:cNvPr id="22" name="Oval 21">
              <a:extLst>
                <a:ext uri="{FF2B5EF4-FFF2-40B4-BE49-F238E27FC236}">
                  <a16:creationId xmlns="" xmlns:a16="http://schemas.microsoft.com/office/drawing/2014/main" id="{620E836A-4DAD-4E7E-87B6-1B47AE11B1E6}"/>
                </a:ext>
              </a:extLst>
            </p:cNvPr>
            <p:cNvSpPr/>
            <p:nvPr/>
          </p:nvSpPr>
          <p:spPr>
            <a:xfrm>
              <a:off x="10410644" y="2235284"/>
              <a:ext cx="495946" cy="403649"/>
            </a:xfrm>
            <a:prstGeom prst="ellipse">
              <a:avLst/>
            </a:prstGeom>
            <a:solidFill>
              <a:srgbClr val="FF05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5</a:t>
              </a:r>
            </a:p>
          </p:txBody>
        </p:sp>
      </p:grpSp>
      <p:grpSp>
        <p:nvGrpSpPr>
          <p:cNvPr id="25" name="Group 24">
            <a:extLst>
              <a:ext uri="{FF2B5EF4-FFF2-40B4-BE49-F238E27FC236}">
                <a16:creationId xmlns="" xmlns:a16="http://schemas.microsoft.com/office/drawing/2014/main" id="{8134AF15-005D-4E83-B89F-48136F8FF4C0}"/>
              </a:ext>
            </a:extLst>
          </p:cNvPr>
          <p:cNvGrpSpPr/>
          <p:nvPr/>
        </p:nvGrpSpPr>
        <p:grpSpPr>
          <a:xfrm>
            <a:off x="3750588" y="889592"/>
            <a:ext cx="5005954" cy="1927973"/>
            <a:chOff x="3750588" y="889592"/>
            <a:chExt cx="5005954" cy="1927973"/>
          </a:xfrm>
        </p:grpSpPr>
        <p:pic>
          <p:nvPicPr>
            <p:cNvPr id="10" name="Picture 9">
              <a:extLst>
                <a:ext uri="{FF2B5EF4-FFF2-40B4-BE49-F238E27FC236}">
                  <a16:creationId xmlns="" xmlns:a16="http://schemas.microsoft.com/office/drawing/2014/main" id="{B33EAAAC-8E3C-486B-AF22-5DC14969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588" y="962161"/>
              <a:ext cx="5005954" cy="185540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 xmlns:a16="http://schemas.microsoft.com/office/drawing/2014/main" id="{84DD3119-48CD-4337-BEAD-27DB64664E43}"/>
                </a:ext>
              </a:extLst>
            </p:cNvPr>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22919" y="889592"/>
              <a:ext cx="939106" cy="620330"/>
            </a:xfrm>
            <a:prstGeom prst="rect">
              <a:avLst/>
            </a:prstGeom>
          </p:spPr>
        </p:pic>
      </p:grpSp>
    </p:spTree>
    <p:extLst>
      <p:ext uri="{BB962C8B-B14F-4D97-AF65-F5344CB8AC3E}">
        <p14:creationId xmlns:p14="http://schemas.microsoft.com/office/powerpoint/2010/main" val="1903808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7BB8C71D-EC23-4D9F-BEF9-2A842448625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007" r="13007"/>
          <a:stretch>
            <a:fillRect/>
          </a:stretch>
        </p:blipFill>
        <p:spPr>
          <a:xfrm>
            <a:off x="4267200" y="1147973"/>
            <a:ext cx="7416800" cy="4257254"/>
          </a:xfrm>
        </p:spPr>
      </p:pic>
      <p:sp>
        <p:nvSpPr>
          <p:cNvPr id="56" name="Rectangle 55">
            <a:extLst>
              <a:ext uri="{FF2B5EF4-FFF2-40B4-BE49-F238E27FC236}">
                <a16:creationId xmlns="" xmlns:a16="http://schemas.microsoft.com/office/drawing/2014/main" id="{07BF5CB9-D4E7-4D17-A30F-621A064ED8AC}"/>
              </a:ext>
            </a:extLst>
          </p:cNvPr>
          <p:cNvSpPr/>
          <p:nvPr/>
        </p:nvSpPr>
        <p:spPr>
          <a:xfrm>
            <a:off x="4267200" y="5710027"/>
            <a:ext cx="7416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66"/>
                </a:solidFill>
                <a:effectLst/>
                <a:uLnTx/>
                <a:uFillTx/>
                <a:latin typeface="Tw Cen MT"/>
                <a:ea typeface="+mn-ea"/>
                <a:cs typeface="+mn-cs"/>
              </a:rPr>
              <a:t>Ancaman</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Kesehatan</a:t>
            </a:r>
            <a:r>
              <a:rPr kumimoji="0" lang="en-US" sz="2400" b="1" i="0" u="none" strike="noStrike" kern="1200" cap="none" spc="0" normalizeH="0" baseline="0" noProof="0" dirty="0">
                <a:ln>
                  <a:noFill/>
                </a:ln>
                <a:solidFill>
                  <a:srgbClr val="FFFF66"/>
                </a:solidFill>
                <a:effectLst/>
                <a:uLnTx/>
                <a:uFillTx/>
                <a:latin typeface="Tw Cen MT"/>
                <a:ea typeface="+mn-ea"/>
                <a:cs typeface="+mn-cs"/>
              </a:rPr>
              <a:t> Masyarakat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Meningkat</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Secara</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Signifikan</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Baik</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Frekuensi</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Maupun</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r>
              <a:rPr kumimoji="0" lang="en-US" sz="2400" b="1" i="0" u="none" strike="noStrike" kern="1200" cap="none" spc="0" normalizeH="0" baseline="0" noProof="0" dirty="0" err="1">
                <a:ln>
                  <a:noFill/>
                </a:ln>
                <a:solidFill>
                  <a:srgbClr val="FFFF66"/>
                </a:solidFill>
                <a:effectLst/>
                <a:uLnTx/>
                <a:uFillTx/>
                <a:latin typeface="Tw Cen MT"/>
                <a:ea typeface="+mn-ea"/>
                <a:cs typeface="+mn-cs"/>
              </a:rPr>
              <a:t>Ukuran</a:t>
            </a:r>
            <a:r>
              <a:rPr kumimoji="0" lang="en-US" sz="2400" b="1" i="0" u="none" strike="noStrike" kern="1200" cap="none" spc="0" normalizeH="0" baseline="0" noProof="0" dirty="0">
                <a:ln>
                  <a:noFill/>
                </a:ln>
                <a:solidFill>
                  <a:srgbClr val="FFFF66"/>
                </a:solidFill>
                <a:effectLst/>
                <a:uLnTx/>
                <a:uFillTx/>
                <a:latin typeface="Tw Cen MT"/>
                <a:ea typeface="+mn-ea"/>
                <a:cs typeface="+mn-cs"/>
              </a:rPr>
              <a:t> </a:t>
            </a:r>
          </a:p>
        </p:txBody>
      </p:sp>
      <p:grpSp>
        <p:nvGrpSpPr>
          <p:cNvPr id="65" name="Group 64">
            <a:extLst>
              <a:ext uri="{FF2B5EF4-FFF2-40B4-BE49-F238E27FC236}">
                <a16:creationId xmlns="" xmlns:a16="http://schemas.microsoft.com/office/drawing/2014/main" id="{F3A4B841-E4F6-4B78-8EB6-502A3A974CDC}"/>
              </a:ext>
            </a:extLst>
          </p:cNvPr>
          <p:cNvGrpSpPr/>
          <p:nvPr/>
        </p:nvGrpSpPr>
        <p:grpSpPr>
          <a:xfrm>
            <a:off x="964342" y="242082"/>
            <a:ext cx="1630756" cy="1227788"/>
            <a:chOff x="964342" y="242082"/>
            <a:chExt cx="1630756" cy="1227788"/>
          </a:xfrm>
        </p:grpSpPr>
        <p:pic>
          <p:nvPicPr>
            <p:cNvPr id="60" name="Picture 59">
              <a:extLst>
                <a:ext uri="{FF2B5EF4-FFF2-40B4-BE49-F238E27FC236}">
                  <a16:creationId xmlns="" xmlns:a16="http://schemas.microsoft.com/office/drawing/2014/main" id="{3DEA7194-A52F-45AE-AEE7-B1C2CAC499B8}"/>
                </a:ext>
              </a:extLst>
            </p:cNvPr>
            <p:cNvPicPr>
              <a:picLocks noChangeAspect="1"/>
            </p:cNvPicPr>
            <p:nvPr/>
          </p:nvPicPr>
          <p:blipFill>
            <a:blip r:embed="rId3"/>
            <a:stretch>
              <a:fillRect/>
            </a:stretch>
          </p:blipFill>
          <p:spPr>
            <a:xfrm>
              <a:off x="964342" y="242082"/>
              <a:ext cx="1630756" cy="1227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2" name="TextBox 61">
              <a:extLst>
                <a:ext uri="{FF2B5EF4-FFF2-40B4-BE49-F238E27FC236}">
                  <a16:creationId xmlns="" xmlns:a16="http://schemas.microsoft.com/office/drawing/2014/main" id="{29C65BE6-C5E9-4ABB-9C1F-01AA3FB3D93F}"/>
                </a:ext>
              </a:extLst>
            </p:cNvPr>
            <p:cNvSpPr txBox="1"/>
            <p:nvPr/>
          </p:nvSpPr>
          <p:spPr>
            <a:xfrm>
              <a:off x="1752600" y="848380"/>
              <a:ext cx="8386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a:ea typeface="+mn-ea"/>
                  <a:cs typeface="+mn-cs"/>
                </a:rPr>
                <a:t>2016</a:t>
              </a:r>
            </a:p>
          </p:txBody>
        </p:sp>
      </p:grpSp>
      <p:sp>
        <p:nvSpPr>
          <p:cNvPr id="63" name="Rectangle 62">
            <a:extLst>
              <a:ext uri="{FF2B5EF4-FFF2-40B4-BE49-F238E27FC236}">
                <a16:creationId xmlns="" xmlns:a16="http://schemas.microsoft.com/office/drawing/2014/main" id="{4F1A8930-B931-4E16-8F74-9BCCC3961286}"/>
              </a:ext>
            </a:extLst>
          </p:cNvPr>
          <p:cNvSpPr/>
          <p:nvPr/>
        </p:nvSpPr>
        <p:spPr>
          <a:xfrm>
            <a:off x="179520" y="1999327"/>
            <a:ext cx="32004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66"/>
                </a:solidFill>
                <a:effectLst/>
                <a:uLnTx/>
                <a:uFillTx/>
                <a:latin typeface="Arial Rounded MT Bold" panose="020F0704030504030204" pitchFamily="34" charset="0"/>
                <a:ea typeface="+mn-ea"/>
                <a:cs typeface="+mn-cs"/>
              </a:rPr>
              <a:t>10 Most Important Public Health Problems And Concerns</a:t>
            </a:r>
            <a:endParaRPr kumimoji="0" lang="en-US" sz="3200" b="0" i="0" u="none" strike="noStrike" kern="1200" cap="none" spc="0" normalizeH="0" baseline="0" noProof="0" dirty="0">
              <a:ln>
                <a:noFill/>
              </a:ln>
              <a:solidFill>
                <a:srgbClr val="FFFF66"/>
              </a:solidFill>
              <a:effectLst/>
              <a:uLnTx/>
              <a:uFillTx/>
              <a:latin typeface="Tw Cen MT"/>
              <a:ea typeface="+mn-ea"/>
              <a:cs typeface="+mn-cs"/>
            </a:endParaRPr>
          </a:p>
        </p:txBody>
      </p:sp>
      <p:pic>
        <p:nvPicPr>
          <p:cNvPr id="68" name="Picture 67">
            <a:extLst>
              <a:ext uri="{FF2B5EF4-FFF2-40B4-BE49-F238E27FC236}">
                <a16:creationId xmlns="" xmlns:a16="http://schemas.microsoft.com/office/drawing/2014/main" id="{D23A005C-7367-40B7-94EC-1F680F17B096}"/>
              </a:ext>
            </a:extLst>
          </p:cNvPr>
          <p:cNvPicPr>
            <a:picLocks noChangeAspect="1"/>
          </p:cNvPicPr>
          <p:nvPr/>
        </p:nvPicPr>
        <p:blipFill rotWithShape="1">
          <a:blip r:embed="rId4">
            <a:clrChange>
              <a:clrFrom>
                <a:srgbClr val="FFFFFF"/>
              </a:clrFrom>
              <a:clrTo>
                <a:srgbClr val="FFFFFF">
                  <a:alpha val="0"/>
                </a:srgbClr>
              </a:clrTo>
            </a:clrChange>
          </a:blip>
          <a:srcRect l="7909" t="27932" r="5625" b="2199"/>
          <a:stretch/>
        </p:blipFill>
        <p:spPr>
          <a:xfrm>
            <a:off x="4432299" y="1212830"/>
            <a:ext cx="7086601" cy="4192397"/>
          </a:xfrm>
          <a:prstGeom prst="rect">
            <a:avLst/>
          </a:prstGeom>
        </p:spPr>
      </p:pic>
    </p:spTree>
    <p:extLst>
      <p:ext uri="{BB962C8B-B14F-4D97-AF65-F5344CB8AC3E}">
        <p14:creationId xmlns:p14="http://schemas.microsoft.com/office/powerpoint/2010/main" val="41396482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pattFill prst="pct50">
          <a:fgClr>
            <a:srgbClr val="FF33CC"/>
          </a:fgClr>
          <a:bgClr>
            <a:srgbClr val="002060"/>
          </a:bgClr>
        </a:patt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47377665"/>
              </p:ext>
            </p:extLst>
          </p:nvPr>
        </p:nvGraphicFramePr>
        <p:xfrm>
          <a:off x="1849780" y="411480"/>
          <a:ext cx="9809244" cy="5760720"/>
        </p:xfrm>
        <a:graphic>
          <a:graphicData uri="http://schemas.openxmlformats.org/drawingml/2006/table">
            <a:tbl>
              <a:tblPr firstRow="1" bandRow="1">
                <a:tableStyleId>{5C22544A-7EE6-4342-B048-85BDC9FD1C3A}</a:tableStyleId>
              </a:tblPr>
              <a:tblGrid>
                <a:gridCol w="4284476">
                  <a:extLst>
                    <a:ext uri="{9D8B030D-6E8A-4147-A177-3AD203B41FA5}">
                      <a16:colId xmlns="" xmlns:a16="http://schemas.microsoft.com/office/drawing/2014/main" val="20000"/>
                    </a:ext>
                  </a:extLst>
                </a:gridCol>
                <a:gridCol w="5524768">
                  <a:extLst>
                    <a:ext uri="{9D8B030D-6E8A-4147-A177-3AD203B41FA5}">
                      <a16:colId xmlns="" xmlns:a16="http://schemas.microsoft.com/office/drawing/2014/main" val="20001"/>
                    </a:ext>
                  </a:extLst>
                </a:gridCol>
              </a:tblGrid>
              <a:tr h="270239">
                <a:tc>
                  <a:txBody>
                    <a:bodyPr/>
                    <a:lstStyle/>
                    <a:p>
                      <a:pPr marL="0" indent="0" algn="ctr">
                        <a:buNone/>
                      </a:pPr>
                      <a:r>
                        <a:rPr lang="id-ID" sz="2400" b="1" dirty="0">
                          <a:solidFill>
                            <a:schemeClr val="tx1"/>
                          </a:solidFill>
                          <a:latin typeface="+mn-lt"/>
                        </a:rPr>
                        <a:t>PELAYANAN KEDOKTERAN</a:t>
                      </a:r>
                    </a:p>
                  </a:txBody>
                  <a:tcPr marL="68580" marR="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0000"/>
                    </a:solidFill>
                  </a:tcPr>
                </a:tc>
                <a:tc>
                  <a:txBody>
                    <a:bodyPr/>
                    <a:lstStyle/>
                    <a:p>
                      <a:pPr algn="ctr"/>
                      <a:r>
                        <a:rPr lang="id-ID" sz="2400" b="1" dirty="0">
                          <a:solidFill>
                            <a:schemeClr val="tx1"/>
                          </a:solidFill>
                          <a:latin typeface="+mn-lt"/>
                          <a:cs typeface="Arial" panose="020B0604020202020204" pitchFamily="34" charset="0"/>
                        </a:rPr>
                        <a:t>PELAYANAN KESEHATAN MASYARAKAT</a:t>
                      </a:r>
                    </a:p>
                  </a:txBody>
                  <a:tcPr marL="68580" marR="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AEEF"/>
                    </a:solidFill>
                  </a:tcPr>
                </a:tc>
                <a:extLst>
                  <a:ext uri="{0D108BD9-81ED-4DB2-BD59-A6C34878D82A}">
                    <a16:rowId xmlns="" xmlns:a16="http://schemas.microsoft.com/office/drawing/2014/main" val="10000"/>
                  </a:ext>
                </a:extLst>
              </a:tr>
              <a:tr h="5150932">
                <a:tc>
                  <a:txBody>
                    <a:bodyPr/>
                    <a:lstStyle/>
                    <a:p>
                      <a:pPr marL="342900" indent="-342900">
                        <a:buAutoNum type="arabicPeriod"/>
                      </a:pPr>
                      <a:r>
                        <a:rPr lang="id-ID" sz="1800" dirty="0">
                          <a:solidFill>
                            <a:schemeClr val="bg1"/>
                          </a:solidFill>
                          <a:latin typeface="+mn-lt"/>
                          <a:cs typeface="Arial" panose="020B0604020202020204" pitchFamily="34" charset="0"/>
                        </a:rPr>
                        <a:t>Tenaga Pelaksana utama adalah para </a:t>
                      </a:r>
                      <a:r>
                        <a:rPr lang="id-ID" sz="1800" u="sng" dirty="0">
                          <a:solidFill>
                            <a:schemeClr val="bg1"/>
                          </a:solidFill>
                          <a:latin typeface="+mn-lt"/>
                          <a:cs typeface="Arial" panose="020B0604020202020204" pitchFamily="34" charset="0"/>
                        </a:rPr>
                        <a:t>dokter</a:t>
                      </a:r>
                    </a:p>
                    <a:p>
                      <a:pPr marL="342900" indent="-342900">
                        <a:buAutoNum type="arabicPeriod"/>
                      </a:pPr>
                      <a:r>
                        <a:rPr lang="id-ID" sz="1800" dirty="0">
                          <a:solidFill>
                            <a:schemeClr val="bg1"/>
                          </a:solidFill>
                          <a:latin typeface="+mn-lt"/>
                          <a:cs typeface="Arial" panose="020B0604020202020204" pitchFamily="34" charset="0"/>
                        </a:rPr>
                        <a:t>Perhatian utamanya</a:t>
                      </a:r>
                      <a:r>
                        <a:rPr lang="id-ID" sz="1800" baseline="0" dirty="0">
                          <a:solidFill>
                            <a:schemeClr val="bg1"/>
                          </a:solidFill>
                          <a:latin typeface="+mn-lt"/>
                          <a:cs typeface="Arial" panose="020B0604020202020204" pitchFamily="34" charset="0"/>
                        </a:rPr>
                        <a:t> pada </a:t>
                      </a:r>
                      <a:r>
                        <a:rPr lang="id-ID" sz="1800" u="sng" baseline="0" dirty="0">
                          <a:solidFill>
                            <a:schemeClr val="bg1"/>
                          </a:solidFill>
                          <a:latin typeface="+mn-lt"/>
                          <a:cs typeface="Arial" panose="020B0604020202020204" pitchFamily="34" charset="0"/>
                        </a:rPr>
                        <a:t>penyembuhan penyakit</a:t>
                      </a:r>
                    </a:p>
                    <a:p>
                      <a:pPr marL="342900" indent="-342900">
                        <a:buAutoNum type="arabicPeriod"/>
                      </a:pPr>
                      <a:r>
                        <a:rPr lang="id-ID" sz="1800" baseline="0" dirty="0">
                          <a:solidFill>
                            <a:schemeClr val="bg1"/>
                          </a:solidFill>
                          <a:latin typeface="+mn-lt"/>
                          <a:cs typeface="Arial" panose="020B0604020202020204" pitchFamily="34" charset="0"/>
                        </a:rPr>
                        <a:t>Sasaran utamanya adalah </a:t>
                      </a:r>
                      <a:r>
                        <a:rPr lang="id-ID" sz="1800" u="sng" baseline="0" dirty="0">
                          <a:solidFill>
                            <a:schemeClr val="bg1"/>
                          </a:solidFill>
                          <a:latin typeface="+mn-lt"/>
                          <a:cs typeface="Arial" panose="020B0604020202020204" pitchFamily="34" charset="0"/>
                        </a:rPr>
                        <a:t>perseorangan</a:t>
                      </a:r>
                      <a:r>
                        <a:rPr lang="id-ID" sz="1800" baseline="0" dirty="0">
                          <a:solidFill>
                            <a:schemeClr val="bg1"/>
                          </a:solidFill>
                          <a:latin typeface="+mn-lt"/>
                          <a:cs typeface="Arial" panose="020B0604020202020204" pitchFamily="34" charset="0"/>
                        </a:rPr>
                        <a:t> atau keluarga</a:t>
                      </a:r>
                    </a:p>
                    <a:p>
                      <a:pPr marL="342900" indent="-342900">
                        <a:buAutoNum type="arabicPeriod"/>
                      </a:pPr>
                      <a:r>
                        <a:rPr lang="id-ID" sz="1800" u="sng" baseline="0" dirty="0">
                          <a:solidFill>
                            <a:schemeClr val="bg1"/>
                          </a:solidFill>
                          <a:latin typeface="+mn-lt"/>
                          <a:cs typeface="Arial" panose="020B0604020202020204" pitchFamily="34" charset="0"/>
                        </a:rPr>
                        <a:t>Kurang memperhatikan efesiensi</a:t>
                      </a:r>
                    </a:p>
                    <a:p>
                      <a:pPr marL="342900" indent="-342900">
                        <a:buAutoNum type="arabicPeriod"/>
                      </a:pPr>
                      <a:r>
                        <a:rPr lang="id-ID" sz="1800" u="sng" baseline="0" dirty="0">
                          <a:solidFill>
                            <a:schemeClr val="bg1"/>
                          </a:solidFill>
                          <a:latin typeface="+mn-lt"/>
                          <a:cs typeface="Arial" panose="020B0604020202020204" pitchFamily="34" charset="0"/>
                        </a:rPr>
                        <a:t>Tidak boleh menarik perhatian </a:t>
                      </a:r>
                      <a:r>
                        <a:rPr lang="id-ID" sz="1800" baseline="0" dirty="0">
                          <a:solidFill>
                            <a:schemeClr val="bg1"/>
                          </a:solidFill>
                          <a:latin typeface="+mn-lt"/>
                          <a:cs typeface="Arial" panose="020B0604020202020204" pitchFamily="34" charset="0"/>
                        </a:rPr>
                        <a:t>karena bertentangan dengan atika kedokteran</a:t>
                      </a:r>
                    </a:p>
                    <a:p>
                      <a:pPr marL="342900" indent="-342900">
                        <a:buAutoNum type="arabicPeriod"/>
                      </a:pPr>
                      <a:r>
                        <a:rPr lang="id-ID" sz="1800" baseline="0" dirty="0">
                          <a:solidFill>
                            <a:srgbClr val="FF0000"/>
                          </a:solidFill>
                          <a:latin typeface="+mn-lt"/>
                          <a:cs typeface="Arial" panose="020B0604020202020204" pitchFamily="34" charset="0"/>
                        </a:rPr>
                        <a:t>Menjalankan fungsi perseorangan dan terikat dengan undang-undang.</a:t>
                      </a:r>
                    </a:p>
                    <a:p>
                      <a:pPr marL="342900" indent="-342900">
                        <a:buAutoNum type="arabicPeriod"/>
                      </a:pPr>
                      <a:r>
                        <a:rPr lang="id-ID" sz="1800" u="sng" baseline="0" dirty="0">
                          <a:solidFill>
                            <a:schemeClr val="bg1"/>
                          </a:solidFill>
                          <a:latin typeface="+mn-lt"/>
                          <a:cs typeface="Arial" panose="020B0604020202020204" pitchFamily="34" charset="0"/>
                        </a:rPr>
                        <a:t>Penghasilan</a:t>
                      </a:r>
                      <a:r>
                        <a:rPr lang="id-ID" sz="1800" baseline="0" dirty="0">
                          <a:solidFill>
                            <a:schemeClr val="bg1"/>
                          </a:solidFill>
                          <a:latin typeface="+mn-lt"/>
                          <a:cs typeface="Arial" panose="020B0604020202020204" pitchFamily="34" charset="0"/>
                        </a:rPr>
                        <a:t> diperoleh dari </a:t>
                      </a:r>
                      <a:r>
                        <a:rPr lang="id-ID" sz="1800" u="sng" baseline="0" dirty="0">
                          <a:solidFill>
                            <a:schemeClr val="bg1"/>
                          </a:solidFill>
                          <a:latin typeface="+mn-lt"/>
                          <a:cs typeface="Arial" panose="020B0604020202020204" pitchFamily="34" charset="0"/>
                        </a:rPr>
                        <a:t>imbal</a:t>
                      </a:r>
                      <a:r>
                        <a:rPr lang="en-US" sz="1800" u="sng" baseline="0" dirty="0">
                          <a:solidFill>
                            <a:schemeClr val="bg1"/>
                          </a:solidFill>
                          <a:latin typeface="+mn-lt"/>
                          <a:cs typeface="Arial" panose="020B0604020202020204" pitchFamily="34" charset="0"/>
                        </a:rPr>
                        <a:t>an</a:t>
                      </a:r>
                      <a:r>
                        <a:rPr lang="id-ID" sz="1800" u="sng" baseline="0" dirty="0">
                          <a:solidFill>
                            <a:schemeClr val="bg1"/>
                          </a:solidFill>
                          <a:latin typeface="+mn-lt"/>
                          <a:cs typeface="Arial" panose="020B0604020202020204" pitchFamily="34" charset="0"/>
                        </a:rPr>
                        <a:t> jasa</a:t>
                      </a:r>
                    </a:p>
                    <a:p>
                      <a:pPr marL="342900" indent="-342900">
                        <a:buAutoNum type="arabicPeriod"/>
                      </a:pPr>
                      <a:r>
                        <a:rPr lang="id-ID" sz="1800" baseline="0" dirty="0">
                          <a:solidFill>
                            <a:schemeClr val="bg1"/>
                          </a:solidFill>
                          <a:latin typeface="+mn-lt"/>
                          <a:cs typeface="Arial" panose="020B0604020202020204" pitchFamily="34" charset="0"/>
                        </a:rPr>
                        <a:t>Bertanggung jawab hanya kepada </a:t>
                      </a:r>
                      <a:r>
                        <a:rPr lang="id-ID" sz="1800" u="sng" baseline="0" dirty="0">
                          <a:solidFill>
                            <a:schemeClr val="bg1"/>
                          </a:solidFill>
                          <a:latin typeface="+mn-lt"/>
                          <a:cs typeface="Arial" panose="020B0604020202020204" pitchFamily="34" charset="0"/>
                        </a:rPr>
                        <a:t>penderita</a:t>
                      </a:r>
                    </a:p>
                    <a:p>
                      <a:pPr marL="342900" indent="-342900">
                        <a:buAutoNum type="arabicPeriod"/>
                      </a:pPr>
                      <a:r>
                        <a:rPr lang="id-ID" sz="1800" baseline="0" dirty="0">
                          <a:solidFill>
                            <a:srgbClr val="FF0000"/>
                          </a:solidFill>
                          <a:latin typeface="+mn-lt"/>
                          <a:cs typeface="Arial" panose="020B0604020202020204" pitchFamily="34" charset="0"/>
                        </a:rPr>
                        <a:t>Tidak dapat memonopoli upaya kesehatan dan bahkan mendapat saingan.</a:t>
                      </a:r>
                    </a:p>
                    <a:p>
                      <a:pPr marL="342900" indent="-342900">
                        <a:buAutoNum type="arabicPeriod"/>
                      </a:pPr>
                      <a:r>
                        <a:rPr lang="id-ID" sz="1800" u="sng" baseline="0" dirty="0">
                          <a:solidFill>
                            <a:schemeClr val="bg1"/>
                          </a:solidFill>
                          <a:latin typeface="+mn-lt"/>
                          <a:cs typeface="Arial" panose="020B0604020202020204" pitchFamily="34" charset="0"/>
                        </a:rPr>
                        <a:t>Masalah administrasi sangat sederhana</a:t>
                      </a:r>
                      <a:r>
                        <a:rPr lang="id-ID" sz="1800" baseline="0" dirty="0">
                          <a:solidFill>
                            <a:schemeClr val="bg1"/>
                          </a:solidFill>
                          <a:latin typeface="+mn-lt"/>
                          <a:cs typeface="Arial" panose="020B0604020202020204" pitchFamily="34" charset="0"/>
                        </a:rPr>
                        <a:t>.</a:t>
                      </a:r>
                      <a:endParaRPr lang="id-ID" sz="1800" dirty="0">
                        <a:solidFill>
                          <a:schemeClr val="bg1"/>
                        </a:solidFill>
                        <a:latin typeface="+mn-lt"/>
                        <a:cs typeface="Arial" panose="020B0604020202020204" pitchFamily="34" charset="0"/>
                      </a:endParaRPr>
                    </a:p>
                  </a:txBody>
                  <a:tcPr marL="68580" marR="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marL="342900" indent="-342900">
                        <a:buAutoNum type="arabicPeriod"/>
                      </a:pPr>
                      <a:r>
                        <a:rPr lang="id-ID" sz="1800" b="0" dirty="0">
                          <a:solidFill>
                            <a:schemeClr val="bg1"/>
                          </a:solidFill>
                          <a:latin typeface="+mn-lt"/>
                          <a:cs typeface="Arial" panose="020B0604020202020204" pitchFamily="34" charset="0"/>
                        </a:rPr>
                        <a:t>Tenaga Pelaksananya adalah</a:t>
                      </a:r>
                      <a:r>
                        <a:rPr lang="id-ID" sz="1800" b="0" baseline="0" dirty="0">
                          <a:solidFill>
                            <a:schemeClr val="bg1"/>
                          </a:solidFill>
                          <a:latin typeface="+mn-lt"/>
                          <a:cs typeface="Arial" panose="020B0604020202020204" pitchFamily="34" charset="0"/>
                        </a:rPr>
                        <a:t> para </a:t>
                      </a:r>
                      <a:r>
                        <a:rPr lang="id-ID" sz="1800" b="0" u="sng" baseline="0" dirty="0">
                          <a:solidFill>
                            <a:schemeClr val="bg1"/>
                          </a:solidFill>
                          <a:latin typeface="+mn-lt"/>
                          <a:cs typeface="Arial" panose="020B0604020202020204" pitchFamily="34" charset="0"/>
                        </a:rPr>
                        <a:t>profesional  kesehatan masyarakat</a:t>
                      </a:r>
                      <a:r>
                        <a:rPr lang="id-ID" sz="1800" b="0" baseline="0" dirty="0">
                          <a:solidFill>
                            <a:schemeClr val="bg1"/>
                          </a:solidFill>
                          <a:latin typeface="+mn-lt"/>
                          <a:cs typeface="Arial" panose="020B0604020202020204" pitchFamily="34" charset="0"/>
                        </a:rPr>
                        <a:t> (Min.Sarjana Kesmas)</a:t>
                      </a:r>
                    </a:p>
                    <a:p>
                      <a:pPr marL="342900" indent="-342900">
                        <a:buAutoNum type="arabicPeriod"/>
                      </a:pPr>
                      <a:r>
                        <a:rPr lang="id-ID" sz="1800" b="0" baseline="0" dirty="0">
                          <a:solidFill>
                            <a:schemeClr val="bg1"/>
                          </a:solidFill>
                          <a:latin typeface="+mn-lt"/>
                          <a:cs typeface="Arial" panose="020B0604020202020204" pitchFamily="34" charset="0"/>
                        </a:rPr>
                        <a:t>Perhatian utamanya pada </a:t>
                      </a:r>
                      <a:r>
                        <a:rPr lang="id-ID" sz="1800" b="0" u="sng" baseline="0" dirty="0">
                          <a:solidFill>
                            <a:schemeClr val="bg1"/>
                          </a:solidFill>
                          <a:latin typeface="+mn-lt"/>
                          <a:cs typeface="Arial" panose="020B0604020202020204" pitchFamily="34" charset="0"/>
                        </a:rPr>
                        <a:t>pencegahan penyakit </a:t>
                      </a:r>
                      <a:r>
                        <a:rPr lang="id-ID" sz="1800" b="0" baseline="0" dirty="0">
                          <a:solidFill>
                            <a:schemeClr val="bg1"/>
                          </a:solidFill>
                          <a:latin typeface="+mn-lt"/>
                          <a:cs typeface="Arial" panose="020B0604020202020204" pitchFamily="34" charset="0"/>
                        </a:rPr>
                        <a:t>(pelayanan kesehatan primer)</a:t>
                      </a:r>
                    </a:p>
                    <a:p>
                      <a:pPr marL="342900" indent="-342900">
                        <a:buAutoNum type="arabicPeriod"/>
                      </a:pPr>
                      <a:r>
                        <a:rPr lang="id-ID" sz="1800" b="0" baseline="0" dirty="0">
                          <a:solidFill>
                            <a:schemeClr val="bg1"/>
                          </a:solidFill>
                          <a:latin typeface="+mn-lt"/>
                          <a:cs typeface="Arial" panose="020B0604020202020204" pitchFamily="34" charset="0"/>
                        </a:rPr>
                        <a:t>Sasaran utamanya adalah </a:t>
                      </a:r>
                      <a:r>
                        <a:rPr lang="id-ID" sz="1800" b="0" u="sng" baseline="0" dirty="0">
                          <a:solidFill>
                            <a:schemeClr val="bg1"/>
                          </a:solidFill>
                          <a:latin typeface="+mn-lt"/>
                          <a:cs typeface="Arial" panose="020B0604020202020204" pitchFamily="34" charset="0"/>
                        </a:rPr>
                        <a:t>masyarakat secara umum</a:t>
                      </a:r>
                      <a:r>
                        <a:rPr lang="id-ID" sz="1800" b="0" baseline="0" dirty="0">
                          <a:solidFill>
                            <a:schemeClr val="bg1"/>
                          </a:solidFill>
                          <a:latin typeface="+mn-lt"/>
                          <a:cs typeface="Arial" panose="020B0604020202020204" pitchFamily="34" charset="0"/>
                        </a:rPr>
                        <a:t>.</a:t>
                      </a:r>
                    </a:p>
                    <a:p>
                      <a:pPr marL="342900" indent="-342900">
                        <a:buAutoNum type="arabicPeriod"/>
                      </a:pPr>
                      <a:r>
                        <a:rPr lang="id-ID" sz="1800" b="0" baseline="0" dirty="0">
                          <a:solidFill>
                            <a:schemeClr val="bg1"/>
                          </a:solidFill>
                          <a:latin typeface="+mn-lt"/>
                          <a:cs typeface="Arial" panose="020B0604020202020204" pitchFamily="34" charset="0"/>
                        </a:rPr>
                        <a:t>Selalu berupaya mencari </a:t>
                      </a:r>
                      <a:r>
                        <a:rPr lang="id-ID" sz="1800" b="0" u="sng" baseline="0" dirty="0">
                          <a:solidFill>
                            <a:schemeClr val="bg1"/>
                          </a:solidFill>
                          <a:latin typeface="+mn-lt"/>
                          <a:cs typeface="Arial" panose="020B0604020202020204" pitchFamily="34" charset="0"/>
                        </a:rPr>
                        <a:t>cara yang efesien</a:t>
                      </a:r>
                    </a:p>
                    <a:p>
                      <a:pPr marL="342900" indent="-342900">
                        <a:buAutoNum type="arabicPeriod"/>
                      </a:pPr>
                      <a:r>
                        <a:rPr lang="id-ID" sz="1800" b="0" baseline="0" dirty="0">
                          <a:solidFill>
                            <a:schemeClr val="bg1"/>
                          </a:solidFill>
                          <a:latin typeface="+mn-lt"/>
                          <a:cs typeface="Arial" panose="020B0604020202020204" pitchFamily="34" charset="0"/>
                        </a:rPr>
                        <a:t>Dapat </a:t>
                      </a:r>
                      <a:r>
                        <a:rPr lang="id-ID" sz="1800" b="0" u="sng" baseline="0" dirty="0">
                          <a:solidFill>
                            <a:schemeClr val="bg1"/>
                          </a:solidFill>
                          <a:latin typeface="+mn-lt"/>
                          <a:cs typeface="Arial" panose="020B0604020202020204" pitchFamily="34" charset="0"/>
                        </a:rPr>
                        <a:t>menarik perhatian masyarakat </a:t>
                      </a:r>
                      <a:r>
                        <a:rPr lang="id-ID" sz="1800" b="0" baseline="0" dirty="0">
                          <a:solidFill>
                            <a:schemeClr val="bg1"/>
                          </a:solidFill>
                          <a:latin typeface="+mn-lt"/>
                          <a:cs typeface="Arial" panose="020B0604020202020204" pitchFamily="34" charset="0"/>
                        </a:rPr>
                        <a:t>misalnya dengan penyuluhan masyarakat.</a:t>
                      </a:r>
                    </a:p>
                    <a:p>
                      <a:pPr marL="342900" indent="-342900">
                        <a:buAutoNum type="arabicPeriod"/>
                      </a:pPr>
                      <a:r>
                        <a:rPr lang="id-ID" sz="1800" b="0" baseline="0" dirty="0">
                          <a:solidFill>
                            <a:srgbClr val="FF0000"/>
                          </a:solidFill>
                          <a:latin typeface="+mn-lt"/>
                          <a:cs typeface="Arial" panose="020B0604020202020204" pitchFamily="34" charset="0"/>
                        </a:rPr>
                        <a:t>Menjalankan fungsi dengan mengorganisir masyarakat dan mendapat dukungan undang-undang atau kebijakan pemerintah (miss; program SKM wajib kerja di Pos2 UKM Desa/Keluarahan).</a:t>
                      </a:r>
                    </a:p>
                    <a:p>
                      <a:pPr marL="342900" indent="-342900">
                        <a:buAutoNum type="arabicPeriod"/>
                      </a:pPr>
                      <a:r>
                        <a:rPr lang="id-ID" sz="1800" b="0" baseline="0" dirty="0">
                          <a:solidFill>
                            <a:schemeClr val="bg1"/>
                          </a:solidFill>
                          <a:latin typeface="+mn-lt"/>
                          <a:cs typeface="Arial" panose="020B0604020202020204" pitchFamily="34" charset="0"/>
                        </a:rPr>
                        <a:t>Penghasilan berupa </a:t>
                      </a:r>
                      <a:r>
                        <a:rPr lang="id-ID" sz="1800" b="0" u="sng" baseline="0" dirty="0">
                          <a:solidFill>
                            <a:schemeClr val="bg1"/>
                          </a:solidFill>
                          <a:latin typeface="+mn-lt"/>
                          <a:cs typeface="Arial" panose="020B0604020202020204" pitchFamily="34" charset="0"/>
                        </a:rPr>
                        <a:t>gaji dari pemerintah.</a:t>
                      </a:r>
                    </a:p>
                    <a:p>
                      <a:pPr marL="342900" indent="-342900">
                        <a:buAutoNum type="arabicPeriod"/>
                      </a:pPr>
                      <a:r>
                        <a:rPr lang="id-ID" sz="1800" b="0" baseline="0" dirty="0">
                          <a:solidFill>
                            <a:schemeClr val="bg1"/>
                          </a:solidFill>
                          <a:latin typeface="+mn-lt"/>
                          <a:cs typeface="Arial" panose="020B0604020202020204" pitchFamily="34" charset="0"/>
                        </a:rPr>
                        <a:t>Bertanggung jawab kepada seluruh </a:t>
                      </a:r>
                      <a:r>
                        <a:rPr lang="id-ID" sz="1800" b="0" u="sng" baseline="0" dirty="0">
                          <a:solidFill>
                            <a:schemeClr val="bg1"/>
                          </a:solidFill>
                          <a:latin typeface="+mn-lt"/>
                          <a:cs typeface="Arial" panose="020B0604020202020204" pitchFamily="34" charset="0"/>
                        </a:rPr>
                        <a:t>masyarakat</a:t>
                      </a:r>
                    </a:p>
                    <a:p>
                      <a:pPr marL="342900" indent="-342900">
                        <a:buAutoNum type="arabicPeriod"/>
                      </a:pPr>
                      <a:r>
                        <a:rPr lang="id-ID" sz="1800" b="0" baseline="0" dirty="0">
                          <a:solidFill>
                            <a:srgbClr val="FF0000"/>
                          </a:solidFill>
                          <a:latin typeface="+mn-lt"/>
                          <a:cs typeface="Arial" panose="020B0604020202020204" pitchFamily="34" charset="0"/>
                        </a:rPr>
                        <a:t>Dapat memonopoli upaya kesehatan masyarakat (jika tenaga medis non SKM juga diberikan kewenangan pelayanan kesmas)</a:t>
                      </a:r>
                    </a:p>
                    <a:p>
                      <a:pPr marL="342900" indent="-342900">
                        <a:buAutoNum type="arabicPeriod"/>
                      </a:pPr>
                      <a:r>
                        <a:rPr lang="id-ID" sz="1800" b="0" u="sng" baseline="0" dirty="0">
                          <a:solidFill>
                            <a:schemeClr val="bg1"/>
                          </a:solidFill>
                          <a:latin typeface="+mn-lt"/>
                          <a:cs typeface="Arial" panose="020B0604020202020204" pitchFamily="34" charset="0"/>
                        </a:rPr>
                        <a:t>Menghadapi berbagai persoalan kepemimpinan</a:t>
                      </a:r>
                      <a:r>
                        <a:rPr lang="id-ID" sz="1800" b="0" baseline="0" dirty="0">
                          <a:solidFill>
                            <a:schemeClr val="bg1"/>
                          </a:solidFill>
                          <a:latin typeface="+mn-lt"/>
                          <a:cs typeface="Arial" panose="020B0604020202020204" pitchFamily="34" charset="0"/>
                        </a:rPr>
                        <a:t>.</a:t>
                      </a:r>
                      <a:endParaRPr lang="id-ID" sz="1800" b="0" dirty="0">
                        <a:solidFill>
                          <a:schemeClr val="bg1"/>
                        </a:solidFill>
                        <a:latin typeface="+mn-lt"/>
                        <a:cs typeface="Arial" panose="020B0604020202020204" pitchFamily="34" charset="0"/>
                      </a:endParaRPr>
                    </a:p>
                    <a:p>
                      <a:endParaRPr lang="id-ID" sz="1800" b="0" dirty="0">
                        <a:solidFill>
                          <a:schemeClr val="bg1"/>
                        </a:solidFill>
                        <a:latin typeface="+mn-lt"/>
                        <a:cs typeface="Arial" panose="020B0604020202020204" pitchFamily="34" charset="0"/>
                      </a:endParaRPr>
                    </a:p>
                  </a:txBody>
                  <a:tcPr marL="68580" marR="6858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tcPr>
                </a:tc>
                <a:extLst>
                  <a:ext uri="{0D108BD9-81ED-4DB2-BD59-A6C34878D82A}">
                    <a16:rowId xmlns="" xmlns:a16="http://schemas.microsoft.com/office/drawing/2014/main" val="10001"/>
                  </a:ext>
                </a:extLst>
              </a:tr>
            </a:tbl>
          </a:graphicData>
        </a:graphic>
      </p:graphicFrame>
      <p:sp>
        <p:nvSpPr>
          <p:cNvPr id="3" name="TextBox 2"/>
          <p:cNvSpPr txBox="1"/>
          <p:nvPr/>
        </p:nvSpPr>
        <p:spPr>
          <a:xfrm>
            <a:off x="0" y="5215114"/>
            <a:ext cx="2027548" cy="939328"/>
          </a:xfrm>
          <a:prstGeom prst="rect">
            <a:avLst/>
          </a:prstGeom>
          <a:noFill/>
        </p:spPr>
        <p:txBody>
          <a:bodyPr wrap="square" lIns="76805" tIns="38402" rIns="76805" bIns="384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0" i="1" u="none" strike="noStrike" kern="1200" cap="none" spc="0" normalizeH="0" baseline="0" noProof="0" dirty="0">
                <a:ln>
                  <a:noFill/>
                </a:ln>
                <a:solidFill>
                  <a:prstClr val="black"/>
                </a:solidFill>
                <a:effectLst/>
                <a:uLnTx/>
                <a:uFillTx/>
                <a:latin typeface="Tw Cen MT"/>
                <a:ea typeface="+mn-ea"/>
                <a:cs typeface="+mn-cs"/>
              </a:rPr>
              <a:t>Rujukan dasar Azrul Azwar, Pengantar Administrasi Kesehatan Edisi 3 </a:t>
            </a:r>
          </a:p>
        </p:txBody>
      </p:sp>
      <p:pic>
        <p:nvPicPr>
          <p:cNvPr id="4" name="Picture 3">
            <a:extLst>
              <a:ext uri="{FF2B5EF4-FFF2-40B4-BE49-F238E27FC236}">
                <a16:creationId xmlns="" xmlns:a16="http://schemas.microsoft.com/office/drawing/2014/main" id="{631AF360-7F30-43B8-950C-201FA4D4016C}"/>
              </a:ext>
            </a:extLst>
          </p:cNvPr>
          <p:cNvPicPr>
            <a:picLocks noChangeAspect="1"/>
          </p:cNvPicPr>
          <p:nvPr/>
        </p:nvPicPr>
        <p:blipFill rotWithShape="1">
          <a:blip r:embed="rId2"/>
          <a:srcRect l="22510" t="30512" r="24899" b="33094"/>
          <a:stretch/>
        </p:blipFill>
        <p:spPr>
          <a:xfrm>
            <a:off x="99114" y="534867"/>
            <a:ext cx="1707177" cy="1080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 xmlns:a16="http://schemas.microsoft.com/office/drawing/2014/main" id="{407E2E49-64FC-46A9-8906-A9CD9B3C8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63" y="1800847"/>
            <a:ext cx="1527938" cy="3228354"/>
          </a:xfrm>
          <a:prstGeom prst="rect">
            <a:avLst/>
          </a:prstGeom>
        </p:spPr>
      </p:pic>
    </p:spTree>
    <p:extLst>
      <p:ext uri="{BB962C8B-B14F-4D97-AF65-F5344CB8AC3E}">
        <p14:creationId xmlns:p14="http://schemas.microsoft.com/office/powerpoint/2010/main" val="24360107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07D4381-0F38-45D7-86D4-01A7A0DAD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a:extLst>
              <a:ext uri="{FF2B5EF4-FFF2-40B4-BE49-F238E27FC236}">
                <a16:creationId xmlns="" xmlns:a16="http://schemas.microsoft.com/office/drawing/2014/main" id="{9278E8CA-430E-49B1-B2DD-E4F33526AED9}"/>
              </a:ext>
            </a:extLst>
          </p:cNvPr>
          <p:cNvSpPr/>
          <p:nvPr/>
        </p:nvSpPr>
        <p:spPr>
          <a:xfrm>
            <a:off x="1371600" y="2666999"/>
            <a:ext cx="10820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 name="Content Placeholder 2"/>
          <p:cNvSpPr>
            <a:spLocks noGrp="1"/>
          </p:cNvSpPr>
          <p:nvPr>
            <p:ph idx="1"/>
          </p:nvPr>
        </p:nvSpPr>
        <p:spPr>
          <a:xfrm>
            <a:off x="2603612" y="2852935"/>
            <a:ext cx="9217024" cy="1116125"/>
          </a:xfrm>
        </p:spPr>
        <p:txBody>
          <a:bodyPr>
            <a:normAutofit/>
          </a:bodyPr>
          <a:lstStyle/>
          <a:p>
            <a:pPr marL="0" indent="0" algn="ctr">
              <a:buNone/>
            </a:pPr>
            <a:r>
              <a:rPr lang="en-US" sz="3200" b="1" dirty="0" err="1">
                <a:solidFill>
                  <a:schemeClr val="bg1"/>
                </a:solidFill>
                <a:latin typeface="Papyrus" panose="03070502060502030205" pitchFamily="66" charset="0"/>
              </a:rPr>
              <a:t>Kualitas</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pelayanan</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kesehatan</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bergantung</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pada</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ketersediaan</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jenis</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dan</a:t>
            </a:r>
            <a:r>
              <a:rPr lang="en-US" sz="3200" b="1" dirty="0">
                <a:solidFill>
                  <a:schemeClr val="bg1"/>
                </a:solidFill>
                <a:latin typeface="Papyrus" panose="03070502060502030205" pitchFamily="66" charset="0"/>
              </a:rPr>
              <a:t> </a:t>
            </a:r>
            <a:r>
              <a:rPr lang="en-US" sz="3200" b="1" dirty="0" err="1">
                <a:solidFill>
                  <a:schemeClr val="bg1"/>
                </a:solidFill>
                <a:latin typeface="Papyrus" panose="03070502060502030205" pitchFamily="66" charset="0"/>
              </a:rPr>
              <a:t>jumlah</a:t>
            </a:r>
            <a:r>
              <a:rPr lang="en-US" sz="3200" b="1" dirty="0">
                <a:solidFill>
                  <a:schemeClr val="bg1"/>
                </a:solidFill>
                <a:latin typeface="Papyrus" panose="03070502060502030205" pitchFamily="66" charset="0"/>
              </a:rPr>
              <a:t> SDM </a:t>
            </a:r>
            <a:r>
              <a:rPr lang="en-US" sz="3200" b="1" dirty="0" err="1">
                <a:solidFill>
                  <a:schemeClr val="bg1"/>
                </a:solidFill>
                <a:latin typeface="Papyrus" panose="03070502060502030205" pitchFamily="66" charset="0"/>
              </a:rPr>
              <a:t>kesehatan</a:t>
            </a:r>
            <a:r>
              <a:rPr lang="en-US" sz="3200" b="1" dirty="0">
                <a:solidFill>
                  <a:schemeClr val="bg1"/>
                </a:solidFill>
                <a:latin typeface="Papyrus" panose="03070502060502030205" pitchFamily="66" charset="0"/>
              </a:rPr>
              <a:t>.</a:t>
            </a:r>
          </a:p>
        </p:txBody>
      </p:sp>
      <p:sp>
        <p:nvSpPr>
          <p:cNvPr id="9" name="Arrow: Pentagon 8">
            <a:extLst>
              <a:ext uri="{FF2B5EF4-FFF2-40B4-BE49-F238E27FC236}">
                <a16:creationId xmlns="" xmlns:a16="http://schemas.microsoft.com/office/drawing/2014/main" id="{7D4EF034-4392-43D8-986C-C5815F500E98}"/>
              </a:ext>
            </a:extLst>
          </p:cNvPr>
          <p:cNvSpPr/>
          <p:nvPr/>
        </p:nvSpPr>
        <p:spPr>
          <a:xfrm>
            <a:off x="152400" y="0"/>
            <a:ext cx="2362200" cy="6858000"/>
          </a:xfrm>
          <a:prstGeom prst="homePlate">
            <a:avLst/>
          </a:prstGeom>
          <a:gradFill flip="none" rotWithShape="1">
            <a:gsLst>
              <a:gs pos="0">
                <a:srgbClr val="7E99F4">
                  <a:shade val="30000"/>
                  <a:satMod val="115000"/>
                </a:srgbClr>
              </a:gs>
              <a:gs pos="50000">
                <a:srgbClr val="7E99F4">
                  <a:shade val="67500"/>
                  <a:satMod val="115000"/>
                </a:srgbClr>
              </a:gs>
              <a:gs pos="100000">
                <a:srgbClr val="7E99F4">
                  <a:shade val="100000"/>
                  <a:satMod val="115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Arrow: Pentagon 1">
            <a:extLst>
              <a:ext uri="{FF2B5EF4-FFF2-40B4-BE49-F238E27FC236}">
                <a16:creationId xmlns="" xmlns:a16="http://schemas.microsoft.com/office/drawing/2014/main" id="{672F918D-0016-4EC6-B2ED-AC1AA61C4EE1}"/>
              </a:ext>
            </a:extLst>
          </p:cNvPr>
          <p:cNvSpPr/>
          <p:nvPr/>
        </p:nvSpPr>
        <p:spPr>
          <a:xfrm>
            <a:off x="0" y="0"/>
            <a:ext cx="2362200" cy="685800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7045" r="61538" b="8546"/>
          <a:stretch/>
        </p:blipFill>
        <p:spPr bwMode="auto">
          <a:xfrm>
            <a:off x="0" y="1893234"/>
            <a:ext cx="1828800" cy="307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 xmlns:a16="http://schemas.microsoft.com/office/drawing/2014/main" id="{2FF9C79B-0917-4659-8206-4DE10BEC3157}"/>
              </a:ext>
            </a:extLst>
          </p:cNvPr>
          <p:cNvSpPr txBox="1">
            <a:spLocks/>
          </p:cNvSpPr>
          <p:nvPr/>
        </p:nvSpPr>
        <p:spPr>
          <a:xfrm>
            <a:off x="3798066" y="4477738"/>
            <a:ext cx="7634232" cy="173157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id-ID" sz="1600" b="0" i="0" u="none" strike="noStrike" kern="1200" cap="none" spc="0" normalizeH="0" baseline="0" noProof="0" dirty="0">
                <a:ln>
                  <a:noFill/>
                </a:ln>
                <a:solidFill>
                  <a:prstClr val="black"/>
                </a:solidFill>
                <a:effectLst/>
                <a:uLnTx/>
                <a:uFillTx/>
                <a:latin typeface="Tw Cen MT"/>
                <a:ea typeface="+mn-ea"/>
                <a:cs typeface="+mn-cs"/>
              </a:rPr>
              <a:t>Sumber 1 : Barber, S.L., Gertler P.J., Harimurti P. </a:t>
            </a:r>
            <a:r>
              <a:rPr kumimoji="0" lang="id-ID" sz="1600" b="0" i="1" u="none" strike="noStrike" kern="1200" cap="none" spc="0" normalizeH="0" baseline="0" noProof="0" dirty="0">
                <a:ln>
                  <a:noFill/>
                </a:ln>
                <a:solidFill>
                  <a:prstClr val="black"/>
                </a:solidFill>
                <a:effectLst/>
                <a:uLnTx/>
                <a:uFillTx/>
                <a:latin typeface="Tw Cen MT"/>
                <a:ea typeface="+mn-ea"/>
                <a:cs typeface="+mn-cs"/>
              </a:rPr>
              <a:t>The Contribution of Human Resources for Health to the Quality of Care in Indonesia</a:t>
            </a:r>
            <a:r>
              <a:rPr kumimoji="0" lang="id-ID" sz="1600" b="0" i="0" u="none" strike="noStrike" kern="1200" cap="none" spc="0" normalizeH="0" baseline="0" noProof="0" dirty="0">
                <a:ln>
                  <a:noFill/>
                </a:ln>
                <a:solidFill>
                  <a:prstClr val="black"/>
                </a:solidFill>
                <a:effectLst/>
                <a:uLnTx/>
                <a:uFillTx/>
                <a:latin typeface="Tw Cen MT"/>
                <a:ea typeface="+mn-ea"/>
                <a:cs typeface="+mn-cs"/>
              </a:rPr>
              <a:t>. Health Affair 26, no. 3 (2007): w367-w379</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r>
              <a:rPr kumimoji="0" lang="id-ID" sz="1600" b="0" i="0" u="none" strike="noStrike" kern="1200" cap="none" spc="0" normalizeH="0" baseline="0" noProof="0" dirty="0">
                <a:ln>
                  <a:noFill/>
                </a:ln>
                <a:solidFill>
                  <a:prstClr val="black"/>
                </a:solidFill>
                <a:effectLst/>
                <a:uLnTx/>
                <a:uFillTx/>
                <a:latin typeface="Tw Cen MT"/>
                <a:ea typeface="+mn-ea"/>
                <a:cs typeface="+mn-cs"/>
              </a:rPr>
              <a:t>Sumber 2 ; WHO. Global Strategy on Human Resources for Health: Workforce 2030. </a:t>
            </a:r>
            <a:r>
              <a:rPr kumimoji="0" lang="id-ID" sz="1600" b="0" i="0" u="sng" strike="noStrike" kern="1200" cap="none" spc="0" normalizeH="0" baseline="0" noProof="0" dirty="0">
                <a:ln>
                  <a:noFill/>
                </a:ln>
                <a:solidFill>
                  <a:prstClr val="black"/>
                </a:solidFill>
                <a:effectLst/>
                <a:uLnTx/>
                <a:uFillTx/>
                <a:latin typeface="Tw Cen MT"/>
                <a:ea typeface="+mn-ea"/>
                <a:cs typeface="+mn-cs"/>
                <a:hlinkClick r:id="rId4"/>
              </a:rPr>
              <a:t>http://www.who.int/hrh/resources/online_consult-globstrat_hrh/en/</a:t>
            </a:r>
            <a:r>
              <a:rPr kumimoji="0" lang="id-ID" sz="1600" b="0" i="0" u="none" strike="noStrike" kern="1200" cap="none" spc="0" normalizeH="0" baseline="0" noProof="0" dirty="0">
                <a:ln>
                  <a:noFill/>
                </a:ln>
                <a:solidFill>
                  <a:prstClr val="black"/>
                </a:solidFill>
                <a:effectLst/>
                <a:uLnTx/>
                <a:uFillTx/>
                <a:latin typeface="Tw Cen MT"/>
                <a:ea typeface="+mn-ea"/>
                <a:cs typeface="+mn-cs"/>
              </a:rPr>
              <a:t> diakses 30 november 2015</a:t>
            </a: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endParaRPr kumimoji="0" lang="id-ID" sz="1600" b="0" i="0" u="none" strike="noStrike" kern="1200" cap="none" spc="0" normalizeH="0" baseline="0" noProof="0" dirty="0">
              <a:ln>
                <a:noFill/>
              </a:ln>
              <a:solidFill>
                <a:prstClr val="black"/>
              </a:solidFill>
              <a:effectLst/>
              <a:uLnTx/>
              <a:uFillTx/>
              <a:latin typeface="Tw Cen MT"/>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759AA5">
                  <a:lumMod val="60000"/>
                  <a:lumOff val="40000"/>
                </a:srgbClr>
              </a:buClr>
              <a:buSzTx/>
              <a:buFont typeface="Arial" pitchFamily="34" charset="0"/>
              <a:buChar char="•"/>
              <a:tabLst/>
              <a:defRPr/>
            </a:pPr>
            <a:endParaRPr kumimoji="0" lang="id-ID" sz="16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0" name="Picture 9">
            <a:extLst>
              <a:ext uri="{FF2B5EF4-FFF2-40B4-BE49-F238E27FC236}">
                <a16:creationId xmlns="" xmlns:a16="http://schemas.microsoft.com/office/drawing/2014/main" id="{8A920160-68AB-433B-8911-9227FD9D5E8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2201" y="278618"/>
            <a:ext cx="3733800" cy="2574317"/>
          </a:xfrm>
          <a:prstGeom prst="rect">
            <a:avLst/>
          </a:prstGeom>
        </p:spPr>
      </p:pic>
    </p:spTree>
    <p:extLst>
      <p:ext uri="{BB962C8B-B14F-4D97-AF65-F5344CB8AC3E}">
        <p14:creationId xmlns:p14="http://schemas.microsoft.com/office/powerpoint/2010/main" val="4153662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9F69525-2248-4BA2-A181-0A5DEC858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335360" y="2574387"/>
            <a:ext cx="4536504" cy="1709130"/>
          </a:xfrm>
          <a:ln/>
        </p:spPr>
        <p:style>
          <a:lnRef idx="2">
            <a:schemeClr val="dk1"/>
          </a:lnRef>
          <a:fillRef idx="1">
            <a:schemeClr val="lt1"/>
          </a:fillRef>
          <a:effectRef idx="0">
            <a:schemeClr val="dk1"/>
          </a:effectRef>
          <a:fontRef idx="minor">
            <a:schemeClr val="dk1"/>
          </a:fontRef>
        </p:style>
        <p:txBody>
          <a:bodyPr>
            <a:noAutofit/>
          </a:bodyPr>
          <a:lstStyle/>
          <a:p>
            <a:pPr algn="ctr"/>
            <a:r>
              <a:rPr lang="id-ID" sz="2600" b="0" spc="0" dirty="0">
                <a:ln>
                  <a:noFill/>
                </a:ln>
                <a:solidFill>
                  <a:srgbClr val="C00000"/>
                </a:solidFill>
                <a:latin typeface="Arial" panose="020B0604020202020204" pitchFamily="34" charset="0"/>
                <a:cs typeface="Arial" panose="020B0604020202020204" pitchFamily="34" charset="0"/>
              </a:rPr>
              <a:t>Perda No.6 tahun 2014 tentang </a:t>
            </a:r>
            <a:br>
              <a:rPr lang="id-ID" sz="2600" b="0" spc="0" dirty="0">
                <a:ln>
                  <a:noFill/>
                </a:ln>
                <a:solidFill>
                  <a:srgbClr val="C00000"/>
                </a:solidFill>
                <a:latin typeface="Arial" panose="020B0604020202020204" pitchFamily="34" charset="0"/>
                <a:cs typeface="Arial" panose="020B0604020202020204" pitchFamily="34" charset="0"/>
              </a:rPr>
            </a:br>
            <a:r>
              <a:rPr lang="id-ID" sz="2600" b="0" spc="0" dirty="0">
                <a:ln>
                  <a:noFill/>
                </a:ln>
                <a:solidFill>
                  <a:srgbClr val="C00000"/>
                </a:solidFill>
                <a:latin typeface="Arial" panose="020B0604020202020204" pitchFamily="34" charset="0"/>
                <a:cs typeface="Arial" panose="020B0604020202020204" pitchFamily="34" charset="0"/>
              </a:rPr>
              <a:t>Sistem Kesehatan Daerah </a:t>
            </a:r>
            <a:br>
              <a:rPr lang="id-ID" sz="2600" b="0" spc="0" dirty="0">
                <a:ln>
                  <a:noFill/>
                </a:ln>
                <a:solidFill>
                  <a:srgbClr val="C00000"/>
                </a:solidFill>
                <a:latin typeface="Arial" panose="020B0604020202020204" pitchFamily="34" charset="0"/>
                <a:cs typeface="Arial" panose="020B0604020202020204" pitchFamily="34" charset="0"/>
              </a:rPr>
            </a:br>
            <a:r>
              <a:rPr lang="id-ID" sz="2600" b="0" spc="0" dirty="0">
                <a:ln>
                  <a:noFill/>
                </a:ln>
                <a:solidFill>
                  <a:srgbClr val="C00000"/>
                </a:solidFill>
                <a:latin typeface="Arial" panose="020B0604020202020204" pitchFamily="34" charset="0"/>
                <a:cs typeface="Arial" panose="020B0604020202020204" pitchFamily="34" charset="0"/>
              </a:rPr>
              <a:t>Kab. Wonosobo Jateng</a:t>
            </a:r>
          </a:p>
        </p:txBody>
      </p:sp>
      <p:pic>
        <p:nvPicPr>
          <p:cNvPr id="4" name="Picture 3"/>
          <p:cNvPicPr>
            <a:picLocks noChangeAspect="1"/>
          </p:cNvPicPr>
          <p:nvPr/>
        </p:nvPicPr>
        <p:blipFill>
          <a:blip r:embed="rId3"/>
          <a:stretch>
            <a:fillRect/>
          </a:stretch>
        </p:blipFill>
        <p:spPr>
          <a:xfrm>
            <a:off x="5132991" y="152400"/>
            <a:ext cx="6485293" cy="6306799"/>
          </a:xfrm>
          <a:prstGeom prst="rect">
            <a:avLst/>
          </a:prstGeom>
          <a:ln>
            <a:solidFill>
              <a:schemeClr val="tx1"/>
            </a:solidFill>
          </a:ln>
        </p:spPr>
      </p:pic>
      <p:sp>
        <p:nvSpPr>
          <p:cNvPr id="7" name="Title 1"/>
          <p:cNvSpPr txBox="1">
            <a:spLocks/>
          </p:cNvSpPr>
          <p:nvPr/>
        </p:nvSpPr>
        <p:spPr>
          <a:xfrm>
            <a:off x="1541061" y="944724"/>
            <a:ext cx="2125101" cy="957531"/>
          </a:xfrm>
          <a:prstGeom prst="rect">
            <a:avLst/>
          </a:prstGeom>
          <a:solidFill>
            <a:schemeClr val="bg1">
              <a:lumMod val="95000"/>
            </a:schemeClr>
          </a:solidFill>
          <a:ln>
            <a:solidFill>
              <a:schemeClr val="tx1"/>
            </a:solidFill>
          </a:ln>
        </p:spPr>
        <p:txBody>
          <a:bodyPr vert="horz" lIns="76805" tIns="38402" rIns="76805" bIns="3840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d-ID"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Contoh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d-ID"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Upaya Realisasi Program</a:t>
            </a:r>
          </a:p>
        </p:txBody>
      </p:sp>
      <p:sp>
        <p:nvSpPr>
          <p:cNvPr id="8" name="Bent-Up Arrow 7"/>
          <p:cNvSpPr/>
          <p:nvPr/>
        </p:nvSpPr>
        <p:spPr>
          <a:xfrm rot="5400000">
            <a:off x="3812489" y="4000008"/>
            <a:ext cx="1355188" cy="1922400"/>
          </a:xfrm>
          <a:prstGeom prst="ben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5" tIns="38402" rIns="76805" bIns="384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ounded Rectangle 5">
            <a:extLst>
              <a:ext uri="{FF2B5EF4-FFF2-40B4-BE49-F238E27FC236}">
                <a16:creationId xmlns="" xmlns:a16="http://schemas.microsoft.com/office/drawing/2014/main" id="{EE69EB6D-7B08-407B-8872-FF3325CFCF13}"/>
              </a:ext>
            </a:extLst>
          </p:cNvPr>
          <p:cNvSpPr/>
          <p:nvPr/>
        </p:nvSpPr>
        <p:spPr>
          <a:xfrm>
            <a:off x="5070261" y="4726142"/>
            <a:ext cx="6494235" cy="5605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5" tIns="38402" rIns="76805" bIns="384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0" name="Rounded Rectangle 5">
            <a:extLst>
              <a:ext uri="{FF2B5EF4-FFF2-40B4-BE49-F238E27FC236}">
                <a16:creationId xmlns="" xmlns:a16="http://schemas.microsoft.com/office/drawing/2014/main" id="{3F71142E-560C-4E8F-9534-B1AB7E190AE2}"/>
              </a:ext>
            </a:extLst>
          </p:cNvPr>
          <p:cNvSpPr/>
          <p:nvPr/>
        </p:nvSpPr>
        <p:spPr>
          <a:xfrm>
            <a:off x="5079202" y="5813852"/>
            <a:ext cx="6494235" cy="56059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6805" tIns="38402" rIns="76805" bIns="384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9670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71DCD9B-0596-4972-A30F-F81C122DA521}"/>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14300" y="0"/>
            <a:ext cx="12206299" cy="6858000"/>
          </a:xfrm>
          <a:prstGeom prst="rect">
            <a:avLst/>
          </a:prstGeom>
        </p:spPr>
      </p:pic>
      <p:sp>
        <p:nvSpPr>
          <p:cNvPr id="2" name="Title 1"/>
          <p:cNvSpPr>
            <a:spLocks noGrp="1"/>
          </p:cNvSpPr>
          <p:nvPr>
            <p:ph type="title"/>
          </p:nvPr>
        </p:nvSpPr>
        <p:spPr>
          <a:xfrm>
            <a:off x="155340" y="4800"/>
            <a:ext cx="11467274" cy="857511"/>
          </a:xfrm>
          <a:noFill/>
          <a:ln>
            <a:noFill/>
          </a:ln>
        </p:spPr>
        <p:style>
          <a:lnRef idx="2">
            <a:schemeClr val="dk1"/>
          </a:lnRef>
          <a:fillRef idx="1">
            <a:schemeClr val="lt1"/>
          </a:fillRef>
          <a:effectRef idx="0">
            <a:schemeClr val="dk1"/>
          </a:effectRef>
          <a:fontRef idx="minor">
            <a:schemeClr val="dk1"/>
          </a:fontRef>
        </p:style>
        <p:txBody>
          <a:bodyPr>
            <a:normAutofit/>
          </a:bodyPr>
          <a:lstStyle/>
          <a:p>
            <a:pPr algn="ctr"/>
            <a:r>
              <a:rPr lang="id-ID" sz="2400" spc="0" dirty="0">
                <a:ln>
                  <a:noFill/>
                </a:ln>
                <a:solidFill>
                  <a:schemeClr val="bg1"/>
                </a:solidFill>
                <a:latin typeface="Arial" panose="020B0604020202020204" pitchFamily="34" charset="0"/>
                <a:cs typeface="Arial" panose="020B0604020202020204" pitchFamily="34" charset="0"/>
              </a:rPr>
              <a:t>Strategi Upaya Realisasi Program Penguatan Yankes Primer melalui Pos UKM &amp; Pemenuhan Standar Minimal Satu SKM satu Desa/Kelurahan.</a:t>
            </a:r>
          </a:p>
        </p:txBody>
      </p:sp>
      <p:graphicFrame>
        <p:nvGraphicFramePr>
          <p:cNvPr id="4" name="Content Placeholder 3"/>
          <p:cNvGraphicFramePr>
            <a:graphicFrameLocks noGrp="1"/>
          </p:cNvGraphicFramePr>
          <p:nvPr>
            <p:ph idx="1"/>
            <p:extLst/>
          </p:nvPr>
        </p:nvGraphicFramePr>
        <p:xfrm>
          <a:off x="569386" y="1031711"/>
          <a:ext cx="11053228" cy="5685762"/>
        </p:xfrm>
        <a:graphic>
          <a:graphicData uri="http://schemas.openxmlformats.org/drawingml/2006/table">
            <a:tbl>
              <a:tblPr firstRow="1" bandRow="1">
                <a:tableStyleId>{E8B1032C-EA38-4F05-BA0D-38AFFFC7BED3}</a:tableStyleId>
              </a:tblPr>
              <a:tblGrid>
                <a:gridCol w="647993">
                  <a:extLst>
                    <a:ext uri="{9D8B030D-6E8A-4147-A177-3AD203B41FA5}">
                      <a16:colId xmlns="" xmlns:a16="http://schemas.microsoft.com/office/drawing/2014/main" val="20000"/>
                    </a:ext>
                  </a:extLst>
                </a:gridCol>
                <a:gridCol w="6066753">
                  <a:extLst>
                    <a:ext uri="{9D8B030D-6E8A-4147-A177-3AD203B41FA5}">
                      <a16:colId xmlns="" xmlns:a16="http://schemas.microsoft.com/office/drawing/2014/main" val="20001"/>
                    </a:ext>
                  </a:extLst>
                </a:gridCol>
                <a:gridCol w="4338482">
                  <a:extLst>
                    <a:ext uri="{9D8B030D-6E8A-4147-A177-3AD203B41FA5}">
                      <a16:colId xmlns="" xmlns:a16="http://schemas.microsoft.com/office/drawing/2014/main" val="20002"/>
                    </a:ext>
                  </a:extLst>
                </a:gridCol>
              </a:tblGrid>
              <a:tr h="432239">
                <a:tc>
                  <a:txBody>
                    <a:bodyPr/>
                    <a:lstStyle/>
                    <a:p>
                      <a:pPr algn="ctr"/>
                      <a:r>
                        <a:rPr lang="id-ID" sz="2400" dirty="0">
                          <a:solidFill>
                            <a:schemeClr val="bg1"/>
                          </a:solidFill>
                        </a:rPr>
                        <a:t>No</a:t>
                      </a:r>
                    </a:p>
                  </a:txBody>
                  <a:tcPr marL="68580" marR="68580">
                    <a:solidFill>
                      <a:srgbClr val="FFC000"/>
                    </a:solidFill>
                  </a:tcPr>
                </a:tc>
                <a:tc>
                  <a:txBody>
                    <a:bodyPr/>
                    <a:lstStyle/>
                    <a:p>
                      <a:pPr algn="ctr"/>
                      <a:r>
                        <a:rPr lang="id-ID" sz="2400" dirty="0">
                          <a:solidFill>
                            <a:schemeClr val="bg1"/>
                          </a:solidFill>
                        </a:rPr>
                        <a:t>Strategi Penguatan UKM</a:t>
                      </a:r>
                    </a:p>
                  </a:txBody>
                  <a:tcPr marL="68580" marR="68580">
                    <a:solidFill>
                      <a:srgbClr val="FFC000"/>
                    </a:solidFill>
                  </a:tcPr>
                </a:tc>
                <a:tc>
                  <a:txBody>
                    <a:bodyPr/>
                    <a:lstStyle/>
                    <a:p>
                      <a:pPr algn="ctr"/>
                      <a:r>
                        <a:rPr lang="id-ID" sz="2400" dirty="0">
                          <a:solidFill>
                            <a:schemeClr val="bg1"/>
                          </a:solidFill>
                        </a:rPr>
                        <a:t>Keterlibatan</a:t>
                      </a:r>
                      <a:r>
                        <a:rPr lang="id-ID" sz="2400" baseline="0" dirty="0">
                          <a:solidFill>
                            <a:schemeClr val="bg1"/>
                          </a:solidFill>
                        </a:rPr>
                        <a:t> Sektor</a:t>
                      </a:r>
                      <a:endParaRPr lang="id-ID" sz="2400" dirty="0">
                        <a:solidFill>
                          <a:schemeClr val="bg1"/>
                        </a:solidFill>
                      </a:endParaRPr>
                    </a:p>
                  </a:txBody>
                  <a:tcPr marL="68580" marR="68580">
                    <a:solidFill>
                      <a:srgbClr val="FFC000"/>
                    </a:solidFill>
                  </a:tcPr>
                </a:tc>
                <a:extLst>
                  <a:ext uri="{0D108BD9-81ED-4DB2-BD59-A6C34878D82A}">
                    <a16:rowId xmlns="" xmlns:a16="http://schemas.microsoft.com/office/drawing/2014/main" val="10000"/>
                  </a:ext>
                </a:extLst>
              </a:tr>
              <a:tr h="1469614">
                <a:tc>
                  <a:txBody>
                    <a:bodyPr/>
                    <a:lstStyle/>
                    <a:p>
                      <a:pPr algn="ctr"/>
                      <a:r>
                        <a:rPr lang="id-ID" sz="2400" dirty="0">
                          <a:solidFill>
                            <a:schemeClr val="bg1"/>
                          </a:solidFill>
                        </a:rPr>
                        <a:t>1</a:t>
                      </a:r>
                    </a:p>
                  </a:txBody>
                  <a:tcPr marL="68580" marR="68580"/>
                </a:tc>
                <a:tc>
                  <a:txBody>
                    <a:bodyPr/>
                    <a:lstStyle/>
                    <a:p>
                      <a:r>
                        <a:rPr lang="id-ID" sz="2400" dirty="0">
                          <a:solidFill>
                            <a:schemeClr val="bg1"/>
                          </a:solidFill>
                        </a:rPr>
                        <a:t>Pemenuhan</a:t>
                      </a:r>
                      <a:r>
                        <a:rPr lang="id-ID" sz="2400" baseline="0" dirty="0">
                          <a:solidFill>
                            <a:schemeClr val="bg1"/>
                          </a:solidFill>
                        </a:rPr>
                        <a:t> SDM Tenaga Kesmas (SKM)  UKM Desa/Kelurahan/Kecamatan/Melalui kuota PNS pusat/daerah, Pegawai tetap non PNS, dll.</a:t>
                      </a:r>
                      <a:endParaRPr lang="id-ID" sz="2400" dirty="0">
                        <a:solidFill>
                          <a:schemeClr val="bg1"/>
                        </a:solidFill>
                      </a:endParaRPr>
                    </a:p>
                  </a:txBody>
                  <a:tcPr marL="68580" marR="68580"/>
                </a:tc>
                <a:tc>
                  <a:txBody>
                    <a:bodyPr/>
                    <a:lstStyle/>
                    <a:p>
                      <a:r>
                        <a:rPr lang="id-ID" sz="2400" dirty="0">
                          <a:solidFill>
                            <a:schemeClr val="bg1"/>
                          </a:solidFill>
                        </a:rPr>
                        <a:t>Kemkes/Dinkes,</a:t>
                      </a:r>
                      <a:r>
                        <a:rPr lang="id-ID" sz="2400" baseline="0" dirty="0">
                          <a:solidFill>
                            <a:schemeClr val="bg1"/>
                          </a:solidFill>
                        </a:rPr>
                        <a:t> Bappenas/</a:t>
                      </a:r>
                      <a:r>
                        <a:rPr lang="en-US" sz="2400" baseline="0" dirty="0">
                          <a:solidFill>
                            <a:schemeClr val="bg1"/>
                          </a:solidFill>
                        </a:rPr>
                        <a:t> </a:t>
                      </a:r>
                      <a:r>
                        <a:rPr lang="id-ID" sz="2400" baseline="0" dirty="0">
                          <a:solidFill>
                            <a:schemeClr val="bg1"/>
                          </a:solidFill>
                        </a:rPr>
                        <a:t>Bappeda, </a:t>
                      </a:r>
                      <a:r>
                        <a:rPr lang="id-ID" sz="2400" dirty="0">
                          <a:solidFill>
                            <a:schemeClr val="bg1"/>
                          </a:solidFill>
                        </a:rPr>
                        <a:t>OP/AIPTKMI/FKM, Swasta (CSR),</a:t>
                      </a:r>
                      <a:r>
                        <a:rPr lang="id-ID" sz="2400" baseline="0" dirty="0">
                          <a:solidFill>
                            <a:schemeClr val="bg1"/>
                          </a:solidFill>
                        </a:rPr>
                        <a:t> masyarakat dan sektor lain terkait.</a:t>
                      </a:r>
                      <a:endParaRPr lang="id-ID" sz="2400" dirty="0">
                        <a:solidFill>
                          <a:schemeClr val="bg1"/>
                        </a:solidFill>
                      </a:endParaRPr>
                    </a:p>
                  </a:txBody>
                  <a:tcPr marL="68580" marR="68580"/>
                </a:tc>
                <a:extLst>
                  <a:ext uri="{0D108BD9-81ED-4DB2-BD59-A6C34878D82A}">
                    <a16:rowId xmlns="" xmlns:a16="http://schemas.microsoft.com/office/drawing/2014/main" val="10001"/>
                  </a:ext>
                </a:extLst>
              </a:tr>
              <a:tr h="1123822">
                <a:tc>
                  <a:txBody>
                    <a:bodyPr/>
                    <a:lstStyle/>
                    <a:p>
                      <a:pPr algn="ctr"/>
                      <a:r>
                        <a:rPr lang="id-ID" sz="2400" dirty="0">
                          <a:solidFill>
                            <a:schemeClr val="bg1"/>
                          </a:solidFill>
                        </a:rPr>
                        <a:t>2</a:t>
                      </a:r>
                    </a:p>
                  </a:txBody>
                  <a:tcPr marL="68580" marR="68580"/>
                </a:tc>
                <a:tc>
                  <a:txBody>
                    <a:bodyPr/>
                    <a:lstStyle/>
                    <a:p>
                      <a:r>
                        <a:rPr lang="id-ID" sz="2400" dirty="0">
                          <a:solidFill>
                            <a:schemeClr val="bg1"/>
                          </a:solidFill>
                        </a:rPr>
                        <a:t>Mengupayakan</a:t>
                      </a:r>
                      <a:r>
                        <a:rPr lang="id-ID" sz="2400" baseline="0" dirty="0">
                          <a:solidFill>
                            <a:schemeClr val="bg1"/>
                          </a:solidFill>
                        </a:rPr>
                        <a:t> sarana &amp; prasarana pos UKM Desa/Kelurahan</a:t>
                      </a:r>
                      <a:endParaRPr lang="id-ID" sz="2400" dirty="0">
                        <a:solidFill>
                          <a:schemeClr val="bg1"/>
                        </a:solidFill>
                      </a:endParaRPr>
                    </a:p>
                  </a:txBody>
                  <a:tcPr marL="68580" marR="68580"/>
                </a:tc>
                <a:tc>
                  <a:txBody>
                    <a:bodyPr/>
                    <a:lstStyle/>
                    <a:p>
                      <a:r>
                        <a:rPr lang="id-ID" sz="2400" dirty="0">
                          <a:solidFill>
                            <a:schemeClr val="bg1"/>
                          </a:solidFill>
                        </a:rPr>
                        <a:t>APBN,</a:t>
                      </a:r>
                      <a:r>
                        <a:rPr lang="id-ID" sz="2400" baseline="0" dirty="0">
                          <a:solidFill>
                            <a:schemeClr val="bg1"/>
                          </a:solidFill>
                        </a:rPr>
                        <a:t> APBD/APBDes</a:t>
                      </a:r>
                      <a:r>
                        <a:rPr lang="id-ID" sz="2400" dirty="0">
                          <a:solidFill>
                            <a:schemeClr val="bg1"/>
                          </a:solidFill>
                        </a:rPr>
                        <a:t>,</a:t>
                      </a:r>
                      <a:r>
                        <a:rPr lang="id-ID" sz="2400" baseline="0" dirty="0">
                          <a:solidFill>
                            <a:schemeClr val="bg1"/>
                          </a:solidFill>
                        </a:rPr>
                        <a:t> Swasta (CSR), Hibah  Masyarakat dan bantuan sektor lain.</a:t>
                      </a:r>
                      <a:endParaRPr lang="id-ID" sz="2400" dirty="0">
                        <a:solidFill>
                          <a:schemeClr val="bg1"/>
                        </a:solidFill>
                      </a:endParaRPr>
                    </a:p>
                  </a:txBody>
                  <a:tcPr marL="68580" marR="68580"/>
                </a:tc>
                <a:extLst>
                  <a:ext uri="{0D108BD9-81ED-4DB2-BD59-A6C34878D82A}">
                    <a16:rowId xmlns="" xmlns:a16="http://schemas.microsoft.com/office/drawing/2014/main" val="10002"/>
                  </a:ext>
                </a:extLst>
              </a:tr>
              <a:tr h="1123822">
                <a:tc>
                  <a:txBody>
                    <a:bodyPr/>
                    <a:lstStyle/>
                    <a:p>
                      <a:pPr algn="ctr"/>
                      <a:r>
                        <a:rPr lang="id-ID" sz="2400" dirty="0">
                          <a:solidFill>
                            <a:schemeClr val="bg1"/>
                          </a:solidFill>
                        </a:rPr>
                        <a:t>3</a:t>
                      </a:r>
                    </a:p>
                    <a:p>
                      <a:pPr algn="ctr"/>
                      <a:endParaRPr lang="id-ID" sz="2400" dirty="0">
                        <a:solidFill>
                          <a:schemeClr val="bg1"/>
                        </a:solidFill>
                      </a:endParaRPr>
                    </a:p>
                    <a:p>
                      <a:pPr algn="ctr"/>
                      <a:endParaRPr lang="id-ID" sz="2400" dirty="0">
                        <a:solidFill>
                          <a:schemeClr val="bg1"/>
                        </a:solidFill>
                      </a:endParaRPr>
                    </a:p>
                  </a:txBody>
                  <a:tcPr marL="68580" marR="68580"/>
                </a:tc>
                <a:tc>
                  <a:txBody>
                    <a:bodyPr/>
                    <a:lstStyle/>
                    <a:p>
                      <a:r>
                        <a:rPr lang="id-ID" sz="2400" dirty="0">
                          <a:solidFill>
                            <a:schemeClr val="bg1"/>
                          </a:solidFill>
                        </a:rPr>
                        <a:t>Peningkatan</a:t>
                      </a:r>
                      <a:r>
                        <a:rPr lang="id-ID" sz="2400" baseline="0" dirty="0">
                          <a:solidFill>
                            <a:schemeClr val="bg1"/>
                          </a:solidFill>
                        </a:rPr>
                        <a:t> Pembiayaan Kesehatan  UKM Desa/Kelurahan.</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400" dirty="0">
                          <a:solidFill>
                            <a:schemeClr val="bg1"/>
                          </a:solidFill>
                        </a:rPr>
                        <a:t>APBN,</a:t>
                      </a:r>
                      <a:r>
                        <a:rPr lang="id-ID" sz="2400" baseline="0" dirty="0">
                          <a:solidFill>
                            <a:schemeClr val="bg1"/>
                          </a:solidFill>
                        </a:rPr>
                        <a:t> APBD/APBDes</a:t>
                      </a:r>
                      <a:r>
                        <a:rPr lang="id-ID" sz="2400" dirty="0">
                          <a:solidFill>
                            <a:schemeClr val="bg1"/>
                          </a:solidFill>
                        </a:rPr>
                        <a:t>,</a:t>
                      </a:r>
                      <a:r>
                        <a:rPr lang="id-ID" sz="2400" baseline="0" dirty="0">
                          <a:solidFill>
                            <a:schemeClr val="bg1"/>
                          </a:solidFill>
                        </a:rPr>
                        <a:t> Swasta (CSR), Hibah  Masyarakat dan sektor lain terkait.</a:t>
                      </a:r>
                      <a:endParaRPr lang="id-ID" sz="2400" dirty="0">
                        <a:solidFill>
                          <a:schemeClr val="bg1"/>
                        </a:solidFill>
                      </a:endParaRPr>
                    </a:p>
                  </a:txBody>
                  <a:tcPr marL="68580" marR="68580"/>
                </a:tc>
                <a:extLst>
                  <a:ext uri="{0D108BD9-81ED-4DB2-BD59-A6C34878D82A}">
                    <a16:rowId xmlns="" xmlns:a16="http://schemas.microsoft.com/office/drawing/2014/main" val="10003"/>
                  </a:ext>
                </a:extLst>
              </a:tr>
              <a:tr h="12966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2400" dirty="0">
                          <a:solidFill>
                            <a:schemeClr val="bg1"/>
                          </a:solidFill>
                        </a:rPr>
                        <a:t>4.</a:t>
                      </a:r>
                    </a:p>
                    <a:p>
                      <a:pPr algn="ctr"/>
                      <a:endParaRPr lang="id-ID" sz="2400" dirty="0">
                        <a:solidFill>
                          <a:schemeClr val="bg1"/>
                        </a:solidFill>
                      </a:endParaRP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400" baseline="0" dirty="0">
                          <a:solidFill>
                            <a:schemeClr val="bg1"/>
                          </a:solidFill>
                        </a:rPr>
                        <a:t>Kebijakan Program, Surat Keputusan Gubernur/</a:t>
                      </a:r>
                      <a:r>
                        <a:rPr lang="en-US" sz="2400" baseline="0" dirty="0">
                          <a:solidFill>
                            <a:schemeClr val="bg1"/>
                          </a:solidFill>
                        </a:rPr>
                        <a:t> </a:t>
                      </a:r>
                      <a:r>
                        <a:rPr lang="id-ID" sz="2400" baseline="0" dirty="0">
                          <a:solidFill>
                            <a:schemeClr val="bg1"/>
                          </a:solidFill>
                        </a:rPr>
                        <a:t>Bupati/Dinkes/Puskesmas/Desa/Perda/perdes/SK Kades.</a:t>
                      </a:r>
                      <a:endParaRPr lang="id-ID" sz="2400" dirty="0">
                        <a:solidFill>
                          <a:schemeClr val="bg1"/>
                        </a:solidFill>
                      </a:endParaRP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400" dirty="0">
                          <a:solidFill>
                            <a:schemeClr val="bg1"/>
                          </a:solidFill>
                        </a:rPr>
                        <a:t>Pemda, Pemkab, Pemdes, dan sektor</a:t>
                      </a:r>
                      <a:r>
                        <a:rPr lang="id-ID" sz="2400" baseline="0" dirty="0">
                          <a:solidFill>
                            <a:schemeClr val="bg1"/>
                          </a:solidFill>
                        </a:rPr>
                        <a:t> lain.</a:t>
                      </a:r>
                      <a:endParaRPr lang="id-ID" sz="2400" dirty="0">
                        <a:solidFill>
                          <a:schemeClr val="bg1"/>
                        </a:solidFill>
                      </a:endParaRPr>
                    </a:p>
                  </a:txBody>
                  <a:tcPr marL="68580" marR="68580"/>
                </a:tc>
                <a:extLst>
                  <a:ext uri="{0D108BD9-81ED-4DB2-BD59-A6C34878D82A}">
                    <a16:rowId xmlns="" xmlns:a16="http://schemas.microsoft.com/office/drawing/2014/main" val="998693765"/>
                  </a:ext>
                </a:extLst>
              </a:tr>
            </a:tbl>
          </a:graphicData>
        </a:graphic>
      </p:graphicFrame>
    </p:spTree>
    <p:extLst>
      <p:ext uri="{BB962C8B-B14F-4D97-AF65-F5344CB8AC3E}">
        <p14:creationId xmlns:p14="http://schemas.microsoft.com/office/powerpoint/2010/main" val="3960979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21B6EF7E-AF4B-4F8C-BBF0-AE8FE71B183A}"/>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14300" y="0"/>
            <a:ext cx="12206299" cy="6858000"/>
          </a:xfrm>
          <a:prstGeom prst="rect">
            <a:avLst/>
          </a:prstGeom>
        </p:spPr>
      </p:pic>
      <p:sp>
        <p:nvSpPr>
          <p:cNvPr id="6" name="AutoShape 2">
            <a:extLst>
              <a:ext uri="{FF2B5EF4-FFF2-40B4-BE49-F238E27FC236}">
                <a16:creationId xmlns="" xmlns:a16="http://schemas.microsoft.com/office/drawing/2014/main" id="{25B5790D-84C7-4C5D-B90A-12B4F780E08A}"/>
              </a:ext>
            </a:extLst>
          </p:cNvPr>
          <p:cNvSpPr>
            <a:spLocks noChangeArrowheads="1"/>
          </p:cNvSpPr>
          <p:nvPr/>
        </p:nvSpPr>
        <p:spPr bwMode="auto">
          <a:xfrm>
            <a:off x="437692" y="343411"/>
            <a:ext cx="11316616" cy="1273615"/>
          </a:xfrm>
          <a:prstGeom prst="roundRect">
            <a:avLst>
              <a:gd name="adj" fmla="val 16667"/>
            </a:avLst>
          </a:prstGeom>
          <a:solidFill>
            <a:srgbClr val="FF0000"/>
          </a:solidFill>
          <a:ln w="9525">
            <a:round/>
            <a:headEnd/>
            <a:tailEnd/>
          </a:ln>
          <a:scene3d>
            <a:camera prst="legacyPerspectiveBottom"/>
            <a:lightRig rig="legacyFlat3" dir="t"/>
          </a:scene3d>
          <a:sp3d extrusionH="887400" prstMaterial="legacyMatte">
            <a:bevelT w="13500" h="13500" prst="angle"/>
            <a:bevelB w="13500" h="13500" prst="angle"/>
            <a:extrusionClr>
              <a:schemeClr val="hlink"/>
            </a:extrusionClr>
          </a:sp3d>
        </p:spPr>
        <p:txBody>
          <a:bodyPr wrap="none" anchor="ctr">
            <a:flatTx/>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Target </a:t>
            </a: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rasio</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SKM/</a:t>
            </a: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penduduk</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a:t>
            </a: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tahun</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2019-2025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dalam</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a:t>
            </a:r>
            <a:r>
              <a:rPr kumimoji="0" lang="en-US" sz="3200" b="1" i="0" u="none" strike="noStrike" kern="1200" cap="none" spc="0" normalizeH="0" baseline="0" noProof="0" dirty="0" err="1">
                <a:ln>
                  <a:noFill/>
                </a:ln>
                <a:solidFill>
                  <a:prstClr val="white"/>
                </a:solidFill>
                <a:effectLst/>
                <a:uLnTx/>
                <a:uFillTx/>
                <a:latin typeface="Tahoma" pitchFamily="34" charset="0"/>
                <a:ea typeface="+mn-ea"/>
                <a:cs typeface="Arial" pitchFamily="34" charset="0"/>
              </a:rPr>
              <a:t>Permenkes</a:t>
            </a:r>
            <a:r>
              <a:rPr kumimoji="0" lang="en-US" sz="3200" b="1" i="0" u="none" strike="noStrike" kern="1200" cap="none" spc="0" normalizeH="0" baseline="0" noProof="0" dirty="0">
                <a:ln>
                  <a:noFill/>
                </a:ln>
                <a:solidFill>
                  <a:prstClr val="white"/>
                </a:solidFill>
                <a:effectLst/>
                <a:uLnTx/>
                <a:uFillTx/>
                <a:latin typeface="Tahoma" pitchFamily="34" charset="0"/>
                <a:ea typeface="+mn-ea"/>
                <a:cs typeface="Arial" pitchFamily="34" charset="0"/>
              </a:rPr>
              <a:t> 33/2015</a:t>
            </a:r>
            <a:endParaRPr kumimoji="0" lang="en-US" sz="1600" b="1" i="0" u="none" strike="noStrike" kern="1200" cap="none" spc="0" normalizeH="0" baseline="0" noProof="0" dirty="0">
              <a:ln>
                <a:noFill/>
              </a:ln>
              <a:solidFill>
                <a:prstClr val="white"/>
              </a:solidFill>
              <a:effectLst/>
              <a:uLnTx/>
              <a:uFillTx/>
              <a:latin typeface="Tahoma" pitchFamily="34" charset="0"/>
              <a:ea typeface="+mn-ea"/>
              <a:cs typeface="Arial" pitchFamily="34" charset="0"/>
            </a:endParaRPr>
          </a:p>
        </p:txBody>
      </p:sp>
      <p:sp>
        <p:nvSpPr>
          <p:cNvPr id="3" name="Rectangle 2">
            <a:extLst>
              <a:ext uri="{FF2B5EF4-FFF2-40B4-BE49-F238E27FC236}">
                <a16:creationId xmlns="" xmlns:a16="http://schemas.microsoft.com/office/drawing/2014/main" id="{0C754863-F4FF-48C5-906F-C6CF4659CAEA}"/>
              </a:ext>
            </a:extLst>
          </p:cNvPr>
          <p:cNvSpPr/>
          <p:nvPr/>
        </p:nvSpPr>
        <p:spPr>
          <a:xfrm>
            <a:off x="1524058" y="1890181"/>
            <a:ext cx="1023025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Jika terget Rasio SKM/100.000 penduduk adalah 16 SKM pd th 2019 dihubungkan dengan jumlah penduduk tiap desa di jawa, maka; </a:t>
            </a:r>
            <a:r>
              <a:rPr kumimoji="0" lang="id-ID"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100.000 penduduk dibagi 16 SKM = </a:t>
            </a:r>
            <a:r>
              <a:rPr kumimoji="0" lang="id-ID" sz="20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6.250 penduduk / 1 SKM</a:t>
            </a:r>
          </a:p>
        </p:txBody>
      </p:sp>
      <p:sp>
        <p:nvSpPr>
          <p:cNvPr id="11" name="Rectangle 10">
            <a:extLst>
              <a:ext uri="{FF2B5EF4-FFF2-40B4-BE49-F238E27FC236}">
                <a16:creationId xmlns="" xmlns:a16="http://schemas.microsoft.com/office/drawing/2014/main" id="{FBFC8803-0171-4F02-B45F-08A01CA5B918}"/>
              </a:ext>
            </a:extLst>
          </p:cNvPr>
          <p:cNvSpPr/>
          <p:nvPr/>
        </p:nvSpPr>
        <p:spPr>
          <a:xfrm>
            <a:off x="1535330" y="3178998"/>
            <a:ext cx="981846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Sesuai Dengan UU No.6/2014 tentang Desa bahwa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d-ID"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Desa untuk Jawa minimal ada 6000 penduduk. </a:t>
            </a:r>
          </a:p>
        </p:txBody>
      </p:sp>
      <p:sp>
        <p:nvSpPr>
          <p:cNvPr id="16" name="Rectangle 15">
            <a:extLst>
              <a:ext uri="{FF2B5EF4-FFF2-40B4-BE49-F238E27FC236}">
                <a16:creationId xmlns="" xmlns:a16="http://schemas.microsoft.com/office/drawing/2014/main" id="{7FD89075-EA45-414A-B0F9-6265F40A4B6C}"/>
              </a:ext>
            </a:extLst>
          </p:cNvPr>
          <p:cNvSpPr/>
          <p:nvPr/>
        </p:nvSpPr>
        <p:spPr>
          <a:xfrm>
            <a:off x="1535330" y="4217441"/>
            <a:ext cx="1021897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Artinya jika pakai standar target rasio SKM per 100.000 penduduk tahun 2019 adalah 16 SKM/100.000 penduduk </a:t>
            </a:r>
            <a:r>
              <a:rPr kumimoji="0" lang="id-ID" sz="20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maka minimal/paling tidak ada satu (1) SKM dalam tiap Desa/kelurahan yang penduduknya -+ 6 -7 ribuan. </a:t>
            </a:r>
            <a:endParaRPr kumimoji="0" lang="id-ID"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 xmlns:a16="http://schemas.microsoft.com/office/drawing/2014/main" id="{01224585-FB78-46A1-B10E-8FEB3A0238E3}"/>
              </a:ext>
            </a:extLst>
          </p:cNvPr>
          <p:cNvSpPr/>
          <p:nvPr/>
        </p:nvSpPr>
        <p:spPr>
          <a:xfrm>
            <a:off x="1537984" y="5468579"/>
            <a:ext cx="1021631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Jika satu desa/kelurahan memiliki lebih banyak penduduk misal 10-13 ribuan, maka minimal ada 2 SKM sebagai tenaga kesmas. </a:t>
            </a:r>
          </a:p>
        </p:txBody>
      </p:sp>
      <p:grpSp>
        <p:nvGrpSpPr>
          <p:cNvPr id="22" name="Group 21">
            <a:extLst>
              <a:ext uri="{FF2B5EF4-FFF2-40B4-BE49-F238E27FC236}">
                <a16:creationId xmlns="" xmlns:a16="http://schemas.microsoft.com/office/drawing/2014/main" id="{48DA5F88-057E-4093-9990-170C5357C877}"/>
              </a:ext>
            </a:extLst>
          </p:cNvPr>
          <p:cNvGrpSpPr/>
          <p:nvPr/>
        </p:nvGrpSpPr>
        <p:grpSpPr>
          <a:xfrm>
            <a:off x="422686" y="1988839"/>
            <a:ext cx="1118239" cy="4449803"/>
            <a:chOff x="422686" y="1988839"/>
            <a:chExt cx="1118239" cy="4449803"/>
          </a:xfrm>
        </p:grpSpPr>
        <p:sp>
          <p:nvSpPr>
            <p:cNvPr id="2" name="Flowchart: Stored Data 1">
              <a:extLst>
                <a:ext uri="{FF2B5EF4-FFF2-40B4-BE49-F238E27FC236}">
                  <a16:creationId xmlns="" xmlns:a16="http://schemas.microsoft.com/office/drawing/2014/main" id="{2B16AA5C-42DB-4D43-B93B-37CA408AA97A}"/>
                </a:ext>
              </a:extLst>
            </p:cNvPr>
            <p:cNvSpPr/>
            <p:nvPr/>
          </p:nvSpPr>
          <p:spPr>
            <a:xfrm rot="19866385">
              <a:off x="422687" y="2191910"/>
              <a:ext cx="1007510" cy="648072"/>
            </a:xfrm>
            <a:prstGeom prst="flowChartOnlineStorage">
              <a:avLst/>
            </a:prstGeom>
            <a:solidFill>
              <a:srgbClr val="0B299C"/>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002060"/>
                </a:solidFill>
                <a:effectLst/>
                <a:uLnTx/>
                <a:uFillTx/>
                <a:latin typeface="Tw Cen MT"/>
                <a:ea typeface="+mn-ea"/>
                <a:cs typeface="+mn-cs"/>
              </a:endParaRPr>
            </a:p>
          </p:txBody>
        </p:sp>
        <p:cxnSp>
          <p:nvCxnSpPr>
            <p:cNvPr id="8" name="Straight Connector 7">
              <a:extLst>
                <a:ext uri="{FF2B5EF4-FFF2-40B4-BE49-F238E27FC236}">
                  <a16:creationId xmlns="" xmlns:a16="http://schemas.microsoft.com/office/drawing/2014/main" id="{A0D66B98-43CE-41D0-AE9E-07A3A0A12860}"/>
                </a:ext>
              </a:extLst>
            </p:cNvPr>
            <p:cNvCxnSpPr/>
            <p:nvPr/>
          </p:nvCxnSpPr>
          <p:spPr>
            <a:xfrm>
              <a:off x="1524058" y="1988839"/>
              <a:ext cx="0" cy="9170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Flowchart: Stored Data 8">
              <a:extLst>
                <a:ext uri="{FF2B5EF4-FFF2-40B4-BE49-F238E27FC236}">
                  <a16:creationId xmlns="" xmlns:a16="http://schemas.microsoft.com/office/drawing/2014/main" id="{0284F97F-CAD7-4435-93B4-463F4423FA6E}"/>
                </a:ext>
              </a:extLst>
            </p:cNvPr>
            <p:cNvSpPr/>
            <p:nvPr/>
          </p:nvSpPr>
          <p:spPr>
            <a:xfrm rot="19866385">
              <a:off x="422686" y="3382069"/>
              <a:ext cx="1007510" cy="648072"/>
            </a:xfrm>
            <a:prstGeom prst="flowChartOnlineStorage">
              <a:avLst/>
            </a:prstGeom>
            <a:solidFill>
              <a:srgbClr val="0B299C"/>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002060"/>
                </a:solidFill>
                <a:effectLst/>
                <a:uLnTx/>
                <a:uFillTx/>
                <a:latin typeface="Tw Cen MT"/>
                <a:ea typeface="+mn-ea"/>
                <a:cs typeface="+mn-cs"/>
              </a:endParaRPr>
            </a:p>
          </p:txBody>
        </p:sp>
        <p:cxnSp>
          <p:nvCxnSpPr>
            <p:cNvPr id="10" name="Straight Connector 9">
              <a:extLst>
                <a:ext uri="{FF2B5EF4-FFF2-40B4-BE49-F238E27FC236}">
                  <a16:creationId xmlns="" xmlns:a16="http://schemas.microsoft.com/office/drawing/2014/main" id="{ADF37345-4EB8-480C-9639-3FB8489C6B6E}"/>
                </a:ext>
              </a:extLst>
            </p:cNvPr>
            <p:cNvCxnSpPr/>
            <p:nvPr/>
          </p:nvCxnSpPr>
          <p:spPr>
            <a:xfrm>
              <a:off x="1524057" y="3178998"/>
              <a:ext cx="0" cy="9170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Flowchart: Stored Data 11">
              <a:extLst>
                <a:ext uri="{FF2B5EF4-FFF2-40B4-BE49-F238E27FC236}">
                  <a16:creationId xmlns="" xmlns:a16="http://schemas.microsoft.com/office/drawing/2014/main" id="{A3D0B6A3-3424-41B6-A976-3EB6044EB224}"/>
                </a:ext>
              </a:extLst>
            </p:cNvPr>
            <p:cNvSpPr/>
            <p:nvPr/>
          </p:nvSpPr>
          <p:spPr>
            <a:xfrm rot="19866385">
              <a:off x="439554" y="4534549"/>
              <a:ext cx="1007510" cy="648072"/>
            </a:xfrm>
            <a:prstGeom prst="flowChartOnlineStorage">
              <a:avLst/>
            </a:prstGeom>
            <a:solidFill>
              <a:srgbClr val="0B299C"/>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002060"/>
                </a:solidFill>
                <a:effectLst/>
                <a:uLnTx/>
                <a:uFillTx/>
                <a:latin typeface="Tw Cen MT"/>
                <a:ea typeface="+mn-ea"/>
                <a:cs typeface="+mn-cs"/>
              </a:endParaRPr>
            </a:p>
          </p:txBody>
        </p:sp>
        <p:cxnSp>
          <p:nvCxnSpPr>
            <p:cNvPr id="13" name="Straight Connector 12">
              <a:extLst>
                <a:ext uri="{FF2B5EF4-FFF2-40B4-BE49-F238E27FC236}">
                  <a16:creationId xmlns="" xmlns:a16="http://schemas.microsoft.com/office/drawing/2014/main" id="{A923A072-2AB7-42D7-9292-E19C3F664CB5}"/>
                </a:ext>
              </a:extLst>
            </p:cNvPr>
            <p:cNvCxnSpPr/>
            <p:nvPr/>
          </p:nvCxnSpPr>
          <p:spPr>
            <a:xfrm>
              <a:off x="1540925" y="4331478"/>
              <a:ext cx="0" cy="9170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Flowchart: Stored Data 13">
              <a:extLst>
                <a:ext uri="{FF2B5EF4-FFF2-40B4-BE49-F238E27FC236}">
                  <a16:creationId xmlns="" xmlns:a16="http://schemas.microsoft.com/office/drawing/2014/main" id="{67E807A2-5729-4A30-9C27-729353DFD49D}"/>
                </a:ext>
              </a:extLst>
            </p:cNvPr>
            <p:cNvSpPr/>
            <p:nvPr/>
          </p:nvSpPr>
          <p:spPr>
            <a:xfrm rot="19866385">
              <a:off x="439553" y="5724708"/>
              <a:ext cx="1007510" cy="648072"/>
            </a:xfrm>
            <a:prstGeom prst="flowChartOnlineStorage">
              <a:avLst/>
            </a:prstGeom>
            <a:solidFill>
              <a:srgbClr val="0B299C"/>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002060"/>
                </a:solidFill>
                <a:effectLst/>
                <a:uLnTx/>
                <a:uFillTx/>
                <a:latin typeface="Tw Cen MT"/>
                <a:ea typeface="+mn-ea"/>
                <a:cs typeface="+mn-cs"/>
              </a:endParaRPr>
            </a:p>
          </p:txBody>
        </p:sp>
        <p:cxnSp>
          <p:nvCxnSpPr>
            <p:cNvPr id="15" name="Straight Connector 14">
              <a:extLst>
                <a:ext uri="{FF2B5EF4-FFF2-40B4-BE49-F238E27FC236}">
                  <a16:creationId xmlns="" xmlns:a16="http://schemas.microsoft.com/office/drawing/2014/main" id="{F3E7E0C0-1D94-4C88-9998-6D2B6623FE73}"/>
                </a:ext>
              </a:extLst>
            </p:cNvPr>
            <p:cNvCxnSpPr/>
            <p:nvPr/>
          </p:nvCxnSpPr>
          <p:spPr>
            <a:xfrm>
              <a:off x="1540924" y="5521637"/>
              <a:ext cx="0" cy="91700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 xmlns:a16="http://schemas.microsoft.com/office/drawing/2014/main" id="{77EE6A69-406E-4E96-9E44-4789661880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48" b="20670"/>
            <a:stretch/>
          </p:blipFill>
          <p:spPr>
            <a:xfrm>
              <a:off x="632522" y="2303288"/>
              <a:ext cx="489543" cy="435609"/>
            </a:xfrm>
            <a:prstGeom prst="rect">
              <a:avLst/>
            </a:prstGeom>
          </p:spPr>
        </p:pic>
        <p:pic>
          <p:nvPicPr>
            <p:cNvPr id="19" name="Picture 18">
              <a:extLst>
                <a:ext uri="{FF2B5EF4-FFF2-40B4-BE49-F238E27FC236}">
                  <a16:creationId xmlns="" xmlns:a16="http://schemas.microsoft.com/office/drawing/2014/main" id="{C66D92B7-7EBB-4BA2-8FD6-A7AA0481A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48" b="20670"/>
            <a:stretch/>
          </p:blipFill>
          <p:spPr>
            <a:xfrm>
              <a:off x="637904" y="3488300"/>
              <a:ext cx="489543" cy="435609"/>
            </a:xfrm>
            <a:prstGeom prst="rect">
              <a:avLst/>
            </a:prstGeom>
          </p:spPr>
        </p:pic>
        <p:pic>
          <p:nvPicPr>
            <p:cNvPr id="20" name="Picture 19">
              <a:extLst>
                <a:ext uri="{FF2B5EF4-FFF2-40B4-BE49-F238E27FC236}">
                  <a16:creationId xmlns="" xmlns:a16="http://schemas.microsoft.com/office/drawing/2014/main" id="{2F6B4A3F-A1DE-4149-99F3-429D29E2A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48" b="20670"/>
            <a:stretch/>
          </p:blipFill>
          <p:spPr>
            <a:xfrm>
              <a:off x="632521" y="4640780"/>
              <a:ext cx="489543" cy="435609"/>
            </a:xfrm>
            <a:prstGeom prst="rect">
              <a:avLst/>
            </a:prstGeom>
          </p:spPr>
        </p:pic>
        <p:pic>
          <p:nvPicPr>
            <p:cNvPr id="21" name="Picture 20">
              <a:extLst>
                <a:ext uri="{FF2B5EF4-FFF2-40B4-BE49-F238E27FC236}">
                  <a16:creationId xmlns="" xmlns:a16="http://schemas.microsoft.com/office/drawing/2014/main" id="{12FB5D2A-C93F-4FF2-B937-FE7E095BA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48" b="20670"/>
            <a:stretch/>
          </p:blipFill>
          <p:spPr>
            <a:xfrm>
              <a:off x="641133" y="5830286"/>
              <a:ext cx="489543" cy="435609"/>
            </a:xfrm>
            <a:prstGeom prst="rect">
              <a:avLst/>
            </a:prstGeom>
          </p:spPr>
        </p:pic>
      </p:grpSp>
    </p:spTree>
    <p:extLst>
      <p:ext uri="{BB962C8B-B14F-4D97-AF65-F5344CB8AC3E}">
        <p14:creationId xmlns:p14="http://schemas.microsoft.com/office/powerpoint/2010/main" val="1142965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BE2CB411-A705-4466-8F8A-900710749F4D}"/>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flipH="1">
            <a:off x="-13206" y="0"/>
            <a:ext cx="12205206" cy="6858000"/>
          </a:xfrm>
          <a:prstGeom prst="rect">
            <a:avLst/>
          </a:prstGeom>
        </p:spPr>
      </p:pic>
      <p:sp>
        <p:nvSpPr>
          <p:cNvPr id="2" name="Title 1"/>
          <p:cNvSpPr>
            <a:spLocks noGrp="1"/>
          </p:cNvSpPr>
          <p:nvPr>
            <p:ph type="title"/>
          </p:nvPr>
        </p:nvSpPr>
        <p:spPr>
          <a:xfrm>
            <a:off x="875420" y="152636"/>
            <a:ext cx="10909212" cy="648072"/>
          </a:xfrm>
        </p:spPr>
        <p:txBody>
          <a:bodyPr>
            <a:normAutofit/>
          </a:bodyPr>
          <a:lstStyle/>
          <a:p>
            <a:pPr algn="ctr"/>
            <a:r>
              <a:rPr lang="id-ID" b="1" dirty="0">
                <a:solidFill>
                  <a:srgbClr val="0B299C"/>
                </a:solidFill>
              </a:rPr>
              <a:t>Beberapa Co</a:t>
            </a:r>
            <a:r>
              <a:rPr lang="en-US" b="1" dirty="0">
                <a:solidFill>
                  <a:srgbClr val="0B299C"/>
                </a:solidFill>
              </a:rPr>
              <a:t>n</a:t>
            </a:r>
            <a:r>
              <a:rPr lang="id-ID" b="1" dirty="0">
                <a:solidFill>
                  <a:srgbClr val="0B299C"/>
                </a:solidFill>
              </a:rPr>
              <a:t>toh Peran SKM di Kelurahan/Desa :</a:t>
            </a:r>
          </a:p>
        </p:txBody>
      </p:sp>
      <p:pic>
        <p:nvPicPr>
          <p:cNvPr id="5" name="Picture 4">
            <a:extLst>
              <a:ext uri="{FF2B5EF4-FFF2-40B4-BE49-F238E27FC236}">
                <a16:creationId xmlns="" xmlns:a16="http://schemas.microsoft.com/office/drawing/2014/main" id="{86C0AD69-85EC-40C5-9E40-112544576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8621" y="2414450"/>
            <a:ext cx="4509611" cy="1857547"/>
          </a:xfrm>
          <a:prstGeom prst="rect">
            <a:avLst/>
          </a:prstGeom>
        </p:spPr>
      </p:pic>
      <p:sp>
        <p:nvSpPr>
          <p:cNvPr id="8" name="Double Brace 7">
            <a:extLst>
              <a:ext uri="{FF2B5EF4-FFF2-40B4-BE49-F238E27FC236}">
                <a16:creationId xmlns="" xmlns:a16="http://schemas.microsoft.com/office/drawing/2014/main" id="{A0AB7383-6724-495C-9968-E9DA997DE788}"/>
              </a:ext>
            </a:extLst>
          </p:cNvPr>
          <p:cNvSpPr/>
          <p:nvPr/>
        </p:nvSpPr>
        <p:spPr>
          <a:xfrm rot="5400000">
            <a:off x="2698735" y="-868365"/>
            <a:ext cx="1861982" cy="5868652"/>
          </a:xfrm>
          <a:prstGeom prst="bracePair">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Oval 5">
            <a:extLst>
              <a:ext uri="{FF2B5EF4-FFF2-40B4-BE49-F238E27FC236}">
                <a16:creationId xmlns="" xmlns:a16="http://schemas.microsoft.com/office/drawing/2014/main" id="{573F5CAD-277B-4BB2-ACA7-484928C3DDB3}"/>
              </a:ext>
            </a:extLst>
          </p:cNvPr>
          <p:cNvSpPr/>
          <p:nvPr/>
        </p:nvSpPr>
        <p:spPr>
          <a:xfrm>
            <a:off x="35705" y="1816002"/>
            <a:ext cx="720080" cy="648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a:t>
            </a:r>
          </a:p>
        </p:txBody>
      </p:sp>
      <p:sp>
        <p:nvSpPr>
          <p:cNvPr id="9" name="Rectangle 8">
            <a:extLst>
              <a:ext uri="{FF2B5EF4-FFF2-40B4-BE49-F238E27FC236}">
                <a16:creationId xmlns="" xmlns:a16="http://schemas.microsoft.com/office/drawing/2014/main" id="{9053A21C-0E9E-4F82-8F01-BC2B9B4DA6A9}"/>
              </a:ext>
            </a:extLst>
          </p:cNvPr>
          <p:cNvSpPr/>
          <p:nvPr/>
        </p:nvSpPr>
        <p:spPr>
          <a:xfrm>
            <a:off x="540687" y="1321047"/>
            <a:ext cx="5783358"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Membantu meningkatkan derajat kesmas (Menurunkan angka kesakitan dan kematian karena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PTM, PM</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AKI &amp; AKB dengan strategi pemberdayaan masyarakat baik secara umum atau pun per peminatan keahlian (promkes, epid, akk, pembimbing kerja,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dll</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Double Brace 9">
            <a:extLst>
              <a:ext uri="{FF2B5EF4-FFF2-40B4-BE49-F238E27FC236}">
                <a16:creationId xmlns="" xmlns:a16="http://schemas.microsoft.com/office/drawing/2014/main" id="{6B0AFF30-ABEC-474C-BAF9-9C83B0FFCCAC}"/>
              </a:ext>
            </a:extLst>
          </p:cNvPr>
          <p:cNvSpPr/>
          <p:nvPr/>
        </p:nvSpPr>
        <p:spPr>
          <a:xfrm rot="5400000">
            <a:off x="2630625" y="881065"/>
            <a:ext cx="1603483" cy="5868652"/>
          </a:xfrm>
          <a:prstGeom prst="bracePair">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270000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 xmlns:a16="http://schemas.microsoft.com/office/drawing/2014/main" id="{3BA91835-BDE9-4854-9634-5A3B65FAA26D}"/>
              </a:ext>
            </a:extLst>
          </p:cNvPr>
          <p:cNvSpPr/>
          <p:nvPr/>
        </p:nvSpPr>
        <p:spPr>
          <a:xfrm>
            <a:off x="583335" y="3205976"/>
            <a:ext cx="578335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Membantu meningkatkan UKP, Mis; pendampingan kelurahan/desa, pendamping Bumil resti/ASI, PMO penderita TB, Pendamping ODHA, pendamping/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manajer penderita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serta</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PTM</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dan sejenisnya.</a:t>
            </a:r>
          </a:p>
        </p:txBody>
      </p:sp>
      <p:sp>
        <p:nvSpPr>
          <p:cNvPr id="12" name="Double Brace 11">
            <a:extLst>
              <a:ext uri="{FF2B5EF4-FFF2-40B4-BE49-F238E27FC236}">
                <a16:creationId xmlns="" xmlns:a16="http://schemas.microsoft.com/office/drawing/2014/main" id="{F2A76171-8E06-49E3-A1C8-34E477587334}"/>
              </a:ext>
            </a:extLst>
          </p:cNvPr>
          <p:cNvSpPr/>
          <p:nvPr/>
        </p:nvSpPr>
        <p:spPr>
          <a:xfrm rot="5400000">
            <a:off x="2630625" y="2501083"/>
            <a:ext cx="1603483" cy="5868652"/>
          </a:xfrm>
          <a:prstGeom prst="bracePair">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620000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3" name="Rectangle 12">
            <a:extLst>
              <a:ext uri="{FF2B5EF4-FFF2-40B4-BE49-F238E27FC236}">
                <a16:creationId xmlns="" xmlns:a16="http://schemas.microsoft.com/office/drawing/2014/main" id="{735E1C04-3535-4EC7-BEB9-E9A27361123A}"/>
              </a:ext>
            </a:extLst>
          </p:cNvPr>
          <p:cNvSpPr/>
          <p:nvPr/>
        </p:nvSpPr>
        <p:spPr>
          <a:xfrm>
            <a:off x="583335" y="4825994"/>
            <a:ext cx="578335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Membantu merencanakan, menyusun, melaksanakan,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mengevaluasi program kerja kelurahan/desa sesuai peraturan/perundang-undangan yg berlaku terkhusus bidang kesehatan masyarakat tingkat desa/kabupaten.</a:t>
            </a:r>
          </a:p>
        </p:txBody>
      </p:sp>
      <p:sp>
        <p:nvSpPr>
          <p:cNvPr id="14" name="Oval 13">
            <a:extLst>
              <a:ext uri="{FF2B5EF4-FFF2-40B4-BE49-F238E27FC236}">
                <a16:creationId xmlns="" xmlns:a16="http://schemas.microsoft.com/office/drawing/2014/main" id="{6FA68DF7-5931-449C-A8C7-E44816A52EF9}"/>
              </a:ext>
            </a:extLst>
          </p:cNvPr>
          <p:cNvSpPr/>
          <p:nvPr/>
        </p:nvSpPr>
        <p:spPr>
          <a:xfrm>
            <a:off x="33500" y="3555580"/>
            <a:ext cx="720080" cy="648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a:t>
            </a:r>
          </a:p>
        </p:txBody>
      </p:sp>
      <p:sp>
        <p:nvSpPr>
          <p:cNvPr id="15" name="Oval 14">
            <a:extLst>
              <a:ext uri="{FF2B5EF4-FFF2-40B4-BE49-F238E27FC236}">
                <a16:creationId xmlns="" xmlns:a16="http://schemas.microsoft.com/office/drawing/2014/main" id="{78C008C4-6D95-4589-9F59-BEA42169324F}"/>
              </a:ext>
            </a:extLst>
          </p:cNvPr>
          <p:cNvSpPr/>
          <p:nvPr/>
        </p:nvSpPr>
        <p:spPr>
          <a:xfrm>
            <a:off x="35705" y="5135486"/>
            <a:ext cx="720080" cy="648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3</a:t>
            </a:r>
          </a:p>
        </p:txBody>
      </p:sp>
      <p:sp>
        <p:nvSpPr>
          <p:cNvPr id="16" name="Double Brace 15">
            <a:extLst>
              <a:ext uri="{FF2B5EF4-FFF2-40B4-BE49-F238E27FC236}">
                <a16:creationId xmlns="" xmlns:a16="http://schemas.microsoft.com/office/drawing/2014/main" id="{11CA93DE-B7A9-4D55-8A95-94B487A0F2E6}"/>
              </a:ext>
            </a:extLst>
          </p:cNvPr>
          <p:cNvSpPr/>
          <p:nvPr/>
        </p:nvSpPr>
        <p:spPr>
          <a:xfrm rot="5400000">
            <a:off x="8549925" y="-483388"/>
            <a:ext cx="1603485" cy="4854453"/>
          </a:xfrm>
          <a:prstGeom prst="bracePair">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270000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Rectangle 16">
            <a:extLst>
              <a:ext uri="{FF2B5EF4-FFF2-40B4-BE49-F238E27FC236}">
                <a16:creationId xmlns="" xmlns:a16="http://schemas.microsoft.com/office/drawing/2014/main" id="{51B3886C-4049-47A2-8588-02CFBBB1C79E}"/>
              </a:ext>
            </a:extLst>
          </p:cNvPr>
          <p:cNvSpPr/>
          <p:nvPr/>
        </p:nvSpPr>
        <p:spPr>
          <a:xfrm>
            <a:off x="6821478" y="1334423"/>
            <a:ext cx="478389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Meningkatkan upaya promotif &amp; preventif baik penyakit menular maupun tidak menular</a:t>
            </a:r>
          </a:p>
        </p:txBody>
      </p:sp>
      <p:sp>
        <p:nvSpPr>
          <p:cNvPr id="18" name="Double Brace 17">
            <a:extLst>
              <a:ext uri="{FF2B5EF4-FFF2-40B4-BE49-F238E27FC236}">
                <a16:creationId xmlns="" xmlns:a16="http://schemas.microsoft.com/office/drawing/2014/main" id="{580BD938-8838-454C-A5FC-D03D739AB34C}"/>
              </a:ext>
            </a:extLst>
          </p:cNvPr>
          <p:cNvSpPr/>
          <p:nvPr/>
        </p:nvSpPr>
        <p:spPr>
          <a:xfrm rot="5400000">
            <a:off x="8036302" y="2697288"/>
            <a:ext cx="2224734" cy="4854453"/>
          </a:xfrm>
          <a:prstGeom prst="bracePair">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620000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9" name="Rectangle 18">
            <a:extLst>
              <a:ext uri="{FF2B5EF4-FFF2-40B4-BE49-F238E27FC236}">
                <a16:creationId xmlns="" xmlns:a16="http://schemas.microsoft.com/office/drawing/2014/main" id="{1850B0A0-2E95-4D73-B603-4FA4E3EED043}"/>
              </a:ext>
            </a:extLst>
          </p:cNvPr>
          <p:cNvSpPr/>
          <p:nvPr/>
        </p:nvSpPr>
        <p:spPr>
          <a:xfrm>
            <a:off x="6979186" y="4271997"/>
            <a:ext cx="461145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Membantu Meningkatkan perekonomian berbasis kesmas Mis; Mengelola Sampah Rumah tangga dan industri menjadi koperasi atau bank sampah, Pasar Sehat, Sekolah Sehat, kantin sehat, Desa &amp; Kabupaten Sehat dan sejenisnya.</a:t>
            </a:r>
          </a:p>
        </p:txBody>
      </p:sp>
      <p:sp>
        <p:nvSpPr>
          <p:cNvPr id="20" name="Oval 19">
            <a:extLst>
              <a:ext uri="{FF2B5EF4-FFF2-40B4-BE49-F238E27FC236}">
                <a16:creationId xmlns="" xmlns:a16="http://schemas.microsoft.com/office/drawing/2014/main" id="{E6886C71-2596-4D9A-A195-4487599164B4}"/>
              </a:ext>
            </a:extLst>
          </p:cNvPr>
          <p:cNvSpPr/>
          <p:nvPr/>
        </p:nvSpPr>
        <p:spPr>
          <a:xfrm>
            <a:off x="6307071" y="1555013"/>
            <a:ext cx="720080" cy="73244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4</a:t>
            </a:r>
          </a:p>
        </p:txBody>
      </p:sp>
      <p:sp>
        <p:nvSpPr>
          <p:cNvPr id="21" name="Oval 20">
            <a:extLst>
              <a:ext uri="{FF2B5EF4-FFF2-40B4-BE49-F238E27FC236}">
                <a16:creationId xmlns="" xmlns:a16="http://schemas.microsoft.com/office/drawing/2014/main" id="{72CA0BB5-1CD2-4928-8D75-05AE7AC4831C}"/>
              </a:ext>
            </a:extLst>
          </p:cNvPr>
          <p:cNvSpPr/>
          <p:nvPr/>
        </p:nvSpPr>
        <p:spPr>
          <a:xfrm>
            <a:off x="6259107" y="4513964"/>
            <a:ext cx="720080" cy="7990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5</a:t>
            </a:r>
          </a:p>
        </p:txBody>
      </p:sp>
    </p:spTree>
    <p:extLst>
      <p:ext uri="{BB962C8B-B14F-4D97-AF65-F5344CB8AC3E}">
        <p14:creationId xmlns:p14="http://schemas.microsoft.com/office/powerpoint/2010/main" val="3697989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4F73DA9-648E-4D0A-A235-297079E82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a:xfrm>
            <a:off x="1955540" y="687096"/>
            <a:ext cx="8875898" cy="543482"/>
          </a:xfrm>
        </p:spPr>
        <p:txBody>
          <a:bodyPr>
            <a:noAutofit/>
          </a:bodyPr>
          <a:lstStyle/>
          <a:p>
            <a:pPr algn="ctr"/>
            <a:r>
              <a:rPr lang="id-ID" b="1" dirty="0">
                <a:solidFill>
                  <a:srgbClr val="002060"/>
                </a:solidFill>
              </a:rPr>
              <a:t>Dengan Adanya SKM di Desa/Kelurahan</a:t>
            </a:r>
          </a:p>
        </p:txBody>
      </p:sp>
      <p:sp>
        <p:nvSpPr>
          <p:cNvPr id="3" name="Content Placeholder 2"/>
          <p:cNvSpPr>
            <a:spLocks noGrp="1"/>
          </p:cNvSpPr>
          <p:nvPr>
            <p:ph idx="1"/>
          </p:nvPr>
        </p:nvSpPr>
        <p:spPr>
          <a:xfrm>
            <a:off x="479376" y="1556792"/>
            <a:ext cx="6192688" cy="4351339"/>
          </a:xfrm>
        </p:spPr>
        <p:txBody>
          <a:bodyPr>
            <a:normAutofit lnSpcReduction="10000"/>
          </a:bodyPr>
          <a:lstStyle/>
          <a:p>
            <a:pPr marL="0" indent="0" algn="ctr">
              <a:buNone/>
            </a:pPr>
            <a:r>
              <a:rPr lang="id-ID" dirty="0">
                <a:solidFill>
                  <a:schemeClr val="bg1"/>
                </a:solidFill>
              </a:rPr>
              <a:t>Akan menjamin ketersediaan SDM Kesehatan lain untuk memenuhi standar minimal SDM Kesehatan di Fasilitas Kesehatan seperti Puskesmas, Pos UKM Desa/keluarahn karena prinsip SKM adalah bekerja dengan nakes lain adalah keharusan (setiap nakes memiliki kelebihan dan kekurangan yang merupakan satu kesatuan dalam sebuah sistem yang saling mengisi dan menguatkan), tidak ada satu nakes yang paling hebat atau mendominasi dan bisa bekerja sendiri. </a:t>
            </a:r>
            <a:r>
              <a:rPr lang="id-ID" dirty="0">
                <a:solidFill>
                  <a:srgbClr val="FF0000"/>
                </a:solidFill>
              </a:rPr>
              <a:t>Semakin banyak nakes dan beragam akan berdampak positif bagi masyarakat</a:t>
            </a:r>
          </a:p>
        </p:txBody>
      </p:sp>
      <p:pic>
        <p:nvPicPr>
          <p:cNvPr id="7" name="Picture 6">
            <a:extLst>
              <a:ext uri="{FF2B5EF4-FFF2-40B4-BE49-F238E27FC236}">
                <a16:creationId xmlns="" xmlns:a16="http://schemas.microsoft.com/office/drawing/2014/main" id="{7F12C6BE-B4BB-41BF-B024-DA24C6B39917}"/>
              </a:ext>
            </a:extLst>
          </p:cNvPr>
          <p:cNvPicPr>
            <a:picLocks noChangeAspect="1"/>
          </p:cNvPicPr>
          <p:nvPr/>
        </p:nvPicPr>
        <p:blipFill rotWithShape="1">
          <a:blip r:embed="rId3">
            <a:extLst>
              <a:ext uri="{28A0092B-C50C-407E-A947-70E740481C1C}">
                <a14:useLocalDpi xmlns:a14="http://schemas.microsoft.com/office/drawing/2010/main" val="0"/>
              </a:ext>
            </a:extLst>
          </a:blip>
          <a:srcRect l="4326" r="4326"/>
          <a:stretch/>
        </p:blipFill>
        <p:spPr>
          <a:xfrm>
            <a:off x="7321960" y="1872208"/>
            <a:ext cx="4176464" cy="3429000"/>
          </a:xfrm>
          <a:prstGeom prst="rect">
            <a:avLst/>
          </a:prstGeom>
          <a:ln>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Rectangle 7">
            <a:extLst>
              <a:ext uri="{FF2B5EF4-FFF2-40B4-BE49-F238E27FC236}">
                <a16:creationId xmlns="" xmlns:a16="http://schemas.microsoft.com/office/drawing/2014/main" id="{D5D26E68-88EF-4709-AC5F-C6A565CCC23A}"/>
              </a:ext>
            </a:extLst>
          </p:cNvPr>
          <p:cNvSpPr/>
          <p:nvPr/>
        </p:nvSpPr>
        <p:spPr>
          <a:xfrm>
            <a:off x="2017254" y="5723465"/>
            <a:ext cx="24958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1" i="1" u="none" strike="noStrike" kern="1200" cap="none" spc="0" normalizeH="0" baseline="0" noProof="0" dirty="0">
                <a:ln>
                  <a:noFill/>
                </a:ln>
                <a:solidFill>
                  <a:prstClr val="black"/>
                </a:solidFill>
                <a:effectLst/>
                <a:uLnTx/>
                <a:uFillTx/>
                <a:latin typeface="Tw Cen MT"/>
                <a:ea typeface="+mn-ea"/>
                <a:cs typeface="+mn-cs"/>
              </a:rPr>
              <a:t>(kurniati &amp; effendi, 2012).</a:t>
            </a:r>
            <a:endParaRPr kumimoji="0" lang="en-US" sz="1800" b="1" i="1" u="none" strike="noStrike" kern="1200" cap="none" spc="0" normalizeH="0" baseline="0" noProof="0" dirty="0">
              <a:ln>
                <a:noFill/>
              </a:ln>
              <a:solidFill>
                <a:prstClr val="white"/>
              </a:solidFill>
              <a:effectLst/>
              <a:uLnTx/>
              <a:uFillTx/>
              <a:latin typeface="Tw Cen MT"/>
              <a:ea typeface="+mn-ea"/>
              <a:cs typeface="+mn-cs"/>
            </a:endParaRPr>
          </a:p>
        </p:txBody>
      </p:sp>
      <p:pic>
        <p:nvPicPr>
          <p:cNvPr id="9" name="Picture 8">
            <a:extLst>
              <a:ext uri="{FF2B5EF4-FFF2-40B4-BE49-F238E27FC236}">
                <a16:creationId xmlns="" xmlns:a16="http://schemas.microsoft.com/office/drawing/2014/main" id="{828E6815-5417-4D1E-B4AD-C1BE163FC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961" y="5560707"/>
            <a:ext cx="4176464" cy="820621"/>
          </a:xfrm>
          <a:prstGeom prst="rect">
            <a:avLst/>
          </a:prstGeom>
        </p:spPr>
      </p:pic>
    </p:spTree>
    <p:extLst>
      <p:ext uri="{BB962C8B-B14F-4D97-AF65-F5344CB8AC3E}">
        <p14:creationId xmlns:p14="http://schemas.microsoft.com/office/powerpoint/2010/main" val="1542525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685800"/>
          </a:xfrm>
          <a:solidFill>
            <a:srgbClr val="FF0000"/>
          </a:solidFill>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US" sz="4900" b="0" spc="0" dirty="0">
                <a:ln>
                  <a:noFill/>
                </a:ln>
                <a:solidFill>
                  <a:schemeClr val="tx1"/>
                </a:solidFill>
                <a:latin typeface="Aharoni" panose="02010803020104030203" pitchFamily="2" charset="-79"/>
                <a:cs typeface="Aharoni" panose="02010803020104030203" pitchFamily="2" charset="-79"/>
              </a:rPr>
              <a:t>6 </a:t>
            </a:r>
            <a:r>
              <a:rPr lang="en-US" sz="3000" b="0" spc="0" dirty="0">
                <a:ln>
                  <a:noFill/>
                </a:ln>
                <a:solidFill>
                  <a:schemeClr val="tx1"/>
                </a:solidFill>
                <a:latin typeface="Aharoni" panose="02010803020104030203" pitchFamily="2" charset="-79"/>
                <a:cs typeface="Aharoni" panose="02010803020104030203" pitchFamily="2" charset="-79"/>
              </a:rPr>
              <a:t>TANGGUNG JAWAB TENAGA PUBLIC HEALTH</a:t>
            </a:r>
          </a:p>
        </p:txBody>
      </p:sp>
      <p:graphicFrame>
        <p:nvGraphicFramePr>
          <p:cNvPr id="2" name="Diagram 1"/>
          <p:cNvGraphicFramePr/>
          <p:nvPr>
            <p:extLst>
              <p:ext uri="{D42A27DB-BD31-4B8C-83A1-F6EECF244321}">
                <p14:modId xmlns:p14="http://schemas.microsoft.com/office/powerpoint/2010/main" val="380092470"/>
              </p:ext>
            </p:extLst>
          </p:nvPr>
        </p:nvGraphicFramePr>
        <p:xfrm>
          <a:off x="56030" y="1066800"/>
          <a:ext cx="1181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154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nvPr>
        </p:nvGraphicFramePr>
        <p:xfrm>
          <a:off x="608011" y="838200"/>
          <a:ext cx="10975978"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7306"/>
            <a:ext cx="12192000" cy="493145"/>
          </a:xfrm>
          <a:prstGeom prst="rect">
            <a:avLst/>
          </a:prstGeom>
          <a:solidFill>
            <a:srgbClr val="FFFF66"/>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Arial Narrow" pitchFamily="34" charset="0"/>
                <a:ea typeface="+mn-ea"/>
                <a:cs typeface="+mn-cs"/>
              </a:rPr>
              <a:t>KESIMPULAN</a:t>
            </a:r>
          </a:p>
        </p:txBody>
      </p:sp>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backgroundRemoval t="1175" b="100000" l="0" r="99321"/>
                    </a14:imgEffect>
                  </a14:imgLayer>
                </a14:imgProps>
              </a:ext>
            </a:extLst>
          </a:blip>
          <a:stretch>
            <a:fillRect/>
          </a:stretch>
        </p:blipFill>
        <p:spPr>
          <a:xfrm rot="16200000">
            <a:off x="3726869" y="-145470"/>
            <a:ext cx="750460" cy="1041399"/>
          </a:xfrm>
          <a:prstGeom prst="rect">
            <a:avLst/>
          </a:prstGeom>
        </p:spPr>
      </p:pic>
      <p:grpSp>
        <p:nvGrpSpPr>
          <p:cNvPr id="13" name="Group 12">
            <a:extLst>
              <a:ext uri="{FF2B5EF4-FFF2-40B4-BE49-F238E27FC236}">
                <a16:creationId xmlns="" xmlns:a16="http://schemas.microsoft.com/office/drawing/2014/main" id="{D45DCFCB-6E31-4084-B4A9-280A04E6A4F4}"/>
              </a:ext>
            </a:extLst>
          </p:cNvPr>
          <p:cNvGrpSpPr/>
          <p:nvPr/>
        </p:nvGrpSpPr>
        <p:grpSpPr>
          <a:xfrm>
            <a:off x="394019" y="750460"/>
            <a:ext cx="427984" cy="545538"/>
            <a:chOff x="867632" y="1480904"/>
            <a:chExt cx="656368" cy="915460"/>
          </a:xfrm>
        </p:grpSpPr>
        <p:pic>
          <p:nvPicPr>
            <p:cNvPr id="11" name="Picture 10">
              <a:extLst>
                <a:ext uri="{FF2B5EF4-FFF2-40B4-BE49-F238E27FC236}">
                  <a16:creationId xmlns="" xmlns:a16="http://schemas.microsoft.com/office/drawing/2014/main" id="{C4C75152-3455-4BF1-AE79-A722CC4D0E5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632" y="1480904"/>
              <a:ext cx="656368" cy="915460"/>
            </a:xfrm>
            <a:prstGeom prst="rect">
              <a:avLst/>
            </a:prstGeom>
          </p:spPr>
        </p:pic>
        <p:sp>
          <p:nvSpPr>
            <p:cNvPr id="12" name="TextBox 11">
              <a:extLst>
                <a:ext uri="{FF2B5EF4-FFF2-40B4-BE49-F238E27FC236}">
                  <a16:creationId xmlns="" xmlns:a16="http://schemas.microsoft.com/office/drawing/2014/main" id="{0C49F5CF-C479-42F3-8991-718DB53786AC}"/>
                </a:ext>
              </a:extLst>
            </p:cNvPr>
            <p:cNvSpPr txBox="1"/>
            <p:nvPr/>
          </p:nvSpPr>
          <p:spPr>
            <a:xfrm>
              <a:off x="1018525" y="1550981"/>
              <a:ext cx="381335" cy="5681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a:ea typeface="+mn-ea"/>
                  <a:cs typeface="+mn-cs"/>
                </a:rPr>
                <a:t>1</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grpSp>
      <p:grpSp>
        <p:nvGrpSpPr>
          <p:cNvPr id="14" name="Group 13">
            <a:extLst>
              <a:ext uri="{FF2B5EF4-FFF2-40B4-BE49-F238E27FC236}">
                <a16:creationId xmlns="" xmlns:a16="http://schemas.microsoft.com/office/drawing/2014/main" id="{E519FB20-7A53-4520-A128-D851967DC1BE}"/>
              </a:ext>
            </a:extLst>
          </p:cNvPr>
          <p:cNvGrpSpPr/>
          <p:nvPr/>
        </p:nvGrpSpPr>
        <p:grpSpPr>
          <a:xfrm>
            <a:off x="377567" y="1534329"/>
            <a:ext cx="444435" cy="571621"/>
            <a:chOff x="867632" y="1437134"/>
            <a:chExt cx="656368" cy="959230"/>
          </a:xfrm>
        </p:grpSpPr>
        <p:pic>
          <p:nvPicPr>
            <p:cNvPr id="15" name="Picture 14">
              <a:extLst>
                <a:ext uri="{FF2B5EF4-FFF2-40B4-BE49-F238E27FC236}">
                  <a16:creationId xmlns="" xmlns:a16="http://schemas.microsoft.com/office/drawing/2014/main" id="{5BB36364-E5F2-4D47-9E69-9239B1904E3F}"/>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632" y="1480904"/>
              <a:ext cx="656368" cy="915460"/>
            </a:xfrm>
            <a:prstGeom prst="rect">
              <a:avLst/>
            </a:prstGeom>
          </p:spPr>
        </p:pic>
        <p:sp>
          <p:nvSpPr>
            <p:cNvPr id="16" name="TextBox 15">
              <a:extLst>
                <a:ext uri="{FF2B5EF4-FFF2-40B4-BE49-F238E27FC236}">
                  <a16:creationId xmlns="" xmlns:a16="http://schemas.microsoft.com/office/drawing/2014/main" id="{D96177A3-C34F-4898-B402-D1C56D7F0B58}"/>
                </a:ext>
              </a:extLst>
            </p:cNvPr>
            <p:cNvSpPr txBox="1"/>
            <p:nvPr/>
          </p:nvSpPr>
          <p:spPr>
            <a:xfrm>
              <a:off x="984396" y="1437134"/>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2</a:t>
              </a:r>
            </a:p>
          </p:txBody>
        </p:sp>
      </p:grpSp>
      <p:grpSp>
        <p:nvGrpSpPr>
          <p:cNvPr id="17" name="Group 16">
            <a:extLst>
              <a:ext uri="{FF2B5EF4-FFF2-40B4-BE49-F238E27FC236}">
                <a16:creationId xmlns="" xmlns:a16="http://schemas.microsoft.com/office/drawing/2014/main" id="{45B6B8C1-AE0D-48FB-A0F0-70D4411F094B}"/>
              </a:ext>
            </a:extLst>
          </p:cNvPr>
          <p:cNvGrpSpPr/>
          <p:nvPr/>
        </p:nvGrpSpPr>
        <p:grpSpPr>
          <a:xfrm>
            <a:off x="379348" y="2725999"/>
            <a:ext cx="444435" cy="545538"/>
            <a:chOff x="867632" y="1480904"/>
            <a:chExt cx="656368" cy="915460"/>
          </a:xfrm>
        </p:grpSpPr>
        <p:pic>
          <p:nvPicPr>
            <p:cNvPr id="18" name="Picture 17">
              <a:extLst>
                <a:ext uri="{FF2B5EF4-FFF2-40B4-BE49-F238E27FC236}">
                  <a16:creationId xmlns="" xmlns:a16="http://schemas.microsoft.com/office/drawing/2014/main" id="{CA18145A-DB7E-4506-82A1-32C73959693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632" y="1480904"/>
              <a:ext cx="656368" cy="915460"/>
            </a:xfrm>
            <a:prstGeom prst="rect">
              <a:avLst/>
            </a:prstGeom>
          </p:spPr>
        </p:pic>
        <p:sp>
          <p:nvSpPr>
            <p:cNvPr id="19" name="TextBox 18">
              <a:extLst>
                <a:ext uri="{FF2B5EF4-FFF2-40B4-BE49-F238E27FC236}">
                  <a16:creationId xmlns="" xmlns:a16="http://schemas.microsoft.com/office/drawing/2014/main" id="{2A32C365-60A2-47BF-91F4-CB526DB3A539}"/>
                </a:ext>
              </a:extLst>
            </p:cNvPr>
            <p:cNvSpPr txBox="1"/>
            <p:nvPr/>
          </p:nvSpPr>
          <p:spPr>
            <a:xfrm>
              <a:off x="1000058" y="1480904"/>
              <a:ext cx="367219" cy="5681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a:ea typeface="+mn-ea"/>
                  <a:cs typeface="+mn-cs"/>
                </a:rPr>
                <a:t>3</a:t>
              </a:r>
            </a:p>
          </p:txBody>
        </p:sp>
      </p:grpSp>
      <p:grpSp>
        <p:nvGrpSpPr>
          <p:cNvPr id="23" name="Group 22">
            <a:extLst>
              <a:ext uri="{FF2B5EF4-FFF2-40B4-BE49-F238E27FC236}">
                <a16:creationId xmlns="" xmlns:a16="http://schemas.microsoft.com/office/drawing/2014/main" id="{DD773BC0-6547-4DBA-A19C-7149C1EE8055}"/>
              </a:ext>
            </a:extLst>
          </p:cNvPr>
          <p:cNvGrpSpPr/>
          <p:nvPr/>
        </p:nvGrpSpPr>
        <p:grpSpPr>
          <a:xfrm>
            <a:off x="387282" y="3949317"/>
            <a:ext cx="444435" cy="545538"/>
            <a:chOff x="867632" y="1480904"/>
            <a:chExt cx="656368" cy="915460"/>
          </a:xfrm>
        </p:grpSpPr>
        <p:pic>
          <p:nvPicPr>
            <p:cNvPr id="24" name="Picture 23">
              <a:extLst>
                <a:ext uri="{FF2B5EF4-FFF2-40B4-BE49-F238E27FC236}">
                  <a16:creationId xmlns="" xmlns:a16="http://schemas.microsoft.com/office/drawing/2014/main" id="{4B873D56-30D3-42C6-AA36-9664F81C6AC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632" y="1480904"/>
              <a:ext cx="656368" cy="915460"/>
            </a:xfrm>
            <a:prstGeom prst="rect">
              <a:avLst/>
            </a:prstGeom>
          </p:spPr>
        </p:pic>
        <p:sp>
          <p:nvSpPr>
            <p:cNvPr id="25" name="TextBox 24">
              <a:extLst>
                <a:ext uri="{FF2B5EF4-FFF2-40B4-BE49-F238E27FC236}">
                  <a16:creationId xmlns="" xmlns:a16="http://schemas.microsoft.com/office/drawing/2014/main" id="{45B7E080-0F9C-4D90-90F2-DEEC4D74D32E}"/>
                </a:ext>
              </a:extLst>
            </p:cNvPr>
            <p:cNvSpPr txBox="1"/>
            <p:nvPr/>
          </p:nvSpPr>
          <p:spPr>
            <a:xfrm>
              <a:off x="1000058" y="1480904"/>
              <a:ext cx="367219" cy="5681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a:ea typeface="+mn-ea"/>
                  <a:cs typeface="+mn-cs"/>
                </a:rPr>
                <a:t>4</a:t>
              </a:r>
            </a:p>
          </p:txBody>
        </p:sp>
      </p:grpSp>
      <p:grpSp>
        <p:nvGrpSpPr>
          <p:cNvPr id="26" name="Group 25">
            <a:extLst>
              <a:ext uri="{FF2B5EF4-FFF2-40B4-BE49-F238E27FC236}">
                <a16:creationId xmlns="" xmlns:a16="http://schemas.microsoft.com/office/drawing/2014/main" id="{4AEF14E5-323F-471B-B71C-DEDE4B8BBA4D}"/>
              </a:ext>
            </a:extLst>
          </p:cNvPr>
          <p:cNvGrpSpPr/>
          <p:nvPr/>
        </p:nvGrpSpPr>
        <p:grpSpPr>
          <a:xfrm>
            <a:off x="397583" y="5104566"/>
            <a:ext cx="444435" cy="545538"/>
            <a:chOff x="867632" y="1480904"/>
            <a:chExt cx="656368" cy="915460"/>
          </a:xfrm>
        </p:grpSpPr>
        <p:pic>
          <p:nvPicPr>
            <p:cNvPr id="27" name="Picture 26">
              <a:extLst>
                <a:ext uri="{FF2B5EF4-FFF2-40B4-BE49-F238E27FC236}">
                  <a16:creationId xmlns="" xmlns:a16="http://schemas.microsoft.com/office/drawing/2014/main" id="{EB4A6E51-2D38-4853-A1F2-BE78458112D8}"/>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632" y="1480904"/>
              <a:ext cx="656368" cy="915460"/>
            </a:xfrm>
            <a:prstGeom prst="rect">
              <a:avLst/>
            </a:prstGeom>
          </p:spPr>
        </p:pic>
        <p:sp>
          <p:nvSpPr>
            <p:cNvPr id="28" name="TextBox 27">
              <a:extLst>
                <a:ext uri="{FF2B5EF4-FFF2-40B4-BE49-F238E27FC236}">
                  <a16:creationId xmlns="" xmlns:a16="http://schemas.microsoft.com/office/drawing/2014/main" id="{43CDD438-EAC1-4481-BFDB-45B74EFA00F9}"/>
                </a:ext>
              </a:extLst>
            </p:cNvPr>
            <p:cNvSpPr txBox="1"/>
            <p:nvPr/>
          </p:nvSpPr>
          <p:spPr>
            <a:xfrm>
              <a:off x="1000058" y="1480904"/>
              <a:ext cx="367219" cy="5681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a:ea typeface="+mn-ea"/>
                  <a:cs typeface="+mn-cs"/>
                </a:rPr>
                <a:t>5</a:t>
              </a:r>
            </a:p>
          </p:txBody>
        </p:sp>
      </p:grpSp>
    </p:spTree>
    <p:extLst>
      <p:ext uri="{BB962C8B-B14F-4D97-AF65-F5344CB8AC3E}">
        <p14:creationId xmlns:p14="http://schemas.microsoft.com/office/powerpoint/2010/main" val="209086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DABA1D9-6FB0-4FB4-A9F7-72FFEC1F4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4">
            <a:extLst>
              <a:ext uri="{FF2B5EF4-FFF2-40B4-BE49-F238E27FC236}">
                <a16:creationId xmlns="" xmlns:a16="http://schemas.microsoft.com/office/drawing/2014/main" id="{21235230-37C8-46C6-9B8B-081D47167041}"/>
              </a:ext>
            </a:extLst>
          </p:cNvPr>
          <p:cNvSpPr/>
          <p:nvPr/>
        </p:nvSpPr>
        <p:spPr>
          <a:xfrm>
            <a:off x="1872902" y="3242854"/>
            <a:ext cx="3899845" cy="849140"/>
          </a:xfrm>
          <a:prstGeom prst="rect">
            <a:avLst/>
          </a:prstGeom>
          <a:noFill/>
        </p:spPr>
        <p:txBody>
          <a:bodyPr wrap="none" lIns="109408" tIns="54704" rIns="109408" bIns="5470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w Cen MT"/>
                <a:ea typeface="+mn-ea"/>
                <a:cs typeface="+mn-cs"/>
              </a:rPr>
              <a:t>TERIMAKASIH</a:t>
            </a:r>
          </a:p>
        </p:txBody>
      </p:sp>
      <p:pic>
        <p:nvPicPr>
          <p:cNvPr id="12" name="Picture 4" descr="C:\Users\Lenovo\Pictures\PPT PICT\Header-PERSAKMI.png">
            <a:extLst>
              <a:ext uri="{FF2B5EF4-FFF2-40B4-BE49-F238E27FC236}">
                <a16:creationId xmlns="" xmlns:a16="http://schemas.microsoft.com/office/drawing/2014/main" id="{C138CD33-44DC-4E9D-89F1-E94B2184A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304"/>
          <a:stretch/>
        </p:blipFill>
        <p:spPr bwMode="auto">
          <a:xfrm>
            <a:off x="2133600" y="2209800"/>
            <a:ext cx="3185103" cy="1021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2A3B1B21-A92E-4115-BE61-0297E3B4D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306" y="1208151"/>
            <a:ext cx="3667832" cy="4836954"/>
          </a:xfrm>
          <a:prstGeom prst="rect">
            <a:avLst/>
          </a:prstGeom>
        </p:spPr>
      </p:pic>
    </p:spTree>
    <p:extLst>
      <p:ext uri="{BB962C8B-B14F-4D97-AF65-F5344CB8AC3E}">
        <p14:creationId xmlns:p14="http://schemas.microsoft.com/office/powerpoint/2010/main" val="50385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E0BE026-1B65-47FC-8D03-422FBF36995A}"/>
              </a:ext>
            </a:extLst>
          </p:cNvPr>
          <p:cNvGrpSpPr/>
          <p:nvPr/>
        </p:nvGrpSpPr>
        <p:grpSpPr>
          <a:xfrm>
            <a:off x="-39091" y="0"/>
            <a:ext cx="12231091" cy="6858000"/>
            <a:chOff x="-39091" y="0"/>
            <a:chExt cx="12231091" cy="6858000"/>
          </a:xfrm>
        </p:grpSpPr>
        <p:pic>
          <p:nvPicPr>
            <p:cNvPr id="3" name="Picture 2">
              <a:extLst>
                <a:ext uri="{FF2B5EF4-FFF2-40B4-BE49-F238E27FC236}">
                  <a16:creationId xmlns="" xmlns:a16="http://schemas.microsoft.com/office/drawing/2014/main" id="{CA410652-AA3B-4544-AFF6-BA7AE2F47A97}"/>
                </a:ext>
              </a:extLst>
            </p:cNvPr>
            <p:cNvPicPr>
              <a:picLocks noChangeAspect="1"/>
            </p:cNvPicPr>
            <p:nvPr/>
          </p:nvPicPr>
          <p:blipFill rotWithShape="1">
            <a:blip r:embed="rId2">
              <a:extLst>
                <a:ext uri="{28A0092B-C50C-407E-A947-70E740481C1C}">
                  <a14:useLocalDpi xmlns:a14="http://schemas.microsoft.com/office/drawing/2010/main" val="0"/>
                </a:ext>
              </a:extLst>
            </a:blip>
            <a:srcRect b="11717"/>
            <a:stretch/>
          </p:blipFill>
          <p:spPr>
            <a:xfrm flipH="1">
              <a:off x="-39091" y="0"/>
              <a:ext cx="12231090" cy="6170767"/>
            </a:xfrm>
            <a:prstGeom prst="rect">
              <a:avLst/>
            </a:prstGeom>
          </p:spPr>
        </p:pic>
        <p:pic>
          <p:nvPicPr>
            <p:cNvPr id="8" name="Picture 7">
              <a:extLst>
                <a:ext uri="{FF2B5EF4-FFF2-40B4-BE49-F238E27FC236}">
                  <a16:creationId xmlns="" xmlns:a16="http://schemas.microsoft.com/office/drawing/2014/main" id="{225E6E15-3EE9-4E4B-B686-5FBF5864DA6A}"/>
                </a:ext>
              </a:extLst>
            </p:cNvPr>
            <p:cNvPicPr>
              <a:picLocks noChangeAspect="1"/>
            </p:cNvPicPr>
            <p:nvPr/>
          </p:nvPicPr>
          <p:blipFill rotWithShape="1">
            <a:blip r:embed="rId2">
              <a:extLst>
                <a:ext uri="{28A0092B-C50C-407E-A947-70E740481C1C}">
                  <a14:useLocalDpi xmlns:a14="http://schemas.microsoft.com/office/drawing/2010/main" val="0"/>
                </a:ext>
              </a:extLst>
            </a:blip>
            <a:srcRect t="88268" b="65"/>
            <a:stretch/>
          </p:blipFill>
          <p:spPr>
            <a:xfrm>
              <a:off x="0" y="6170767"/>
              <a:ext cx="12192000" cy="687233"/>
            </a:xfrm>
            <a:prstGeom prst="rect">
              <a:avLst/>
            </a:prstGeom>
          </p:spPr>
        </p:pic>
      </p:grpSp>
      <p:pic>
        <p:nvPicPr>
          <p:cNvPr id="614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318" t="42244" r="8695" b="16270"/>
          <a:stretch/>
        </p:blipFill>
        <p:spPr bwMode="auto">
          <a:xfrm>
            <a:off x="476552" y="3588181"/>
            <a:ext cx="11238895" cy="246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28281" y="995295"/>
            <a:ext cx="5619447" cy="1219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ernard MT Condensed" pitchFamily="18" charset="0"/>
                <a:ea typeface="+mn-ea"/>
                <a:cs typeface="+mn-cs"/>
              </a:rPr>
              <a:t>NCD PROGRESS MONITOR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ernard MT Condensed" pitchFamily="18" charset="0"/>
                <a:ea typeface="+mn-ea"/>
                <a:cs typeface="+mn-cs"/>
              </a:rPr>
              <a:t>BY WHO</a:t>
            </a:r>
          </a:p>
        </p:txBody>
      </p:sp>
      <p:pic>
        <p:nvPicPr>
          <p:cNvPr id="7" name="Picture 6">
            <a:extLst>
              <a:ext uri="{FF2B5EF4-FFF2-40B4-BE49-F238E27FC236}">
                <a16:creationId xmlns="" xmlns:a16="http://schemas.microsoft.com/office/drawing/2014/main" id="{97C81BC1-794B-43D0-8341-467BD1B3A77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7349" y="234998"/>
            <a:ext cx="6724649" cy="3236853"/>
          </a:xfrm>
          <a:prstGeom prst="rect">
            <a:avLst/>
          </a:prstGeom>
        </p:spPr>
      </p:pic>
    </p:spTree>
    <p:extLst>
      <p:ext uri="{BB962C8B-B14F-4D97-AF65-F5344CB8AC3E}">
        <p14:creationId xmlns:p14="http://schemas.microsoft.com/office/powerpoint/2010/main" val="3431696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0845B63E-3F30-42A8-B525-DAE6D80F88B1}"/>
              </a:ext>
            </a:extLst>
          </p:cNvPr>
          <p:cNvGrpSpPr/>
          <p:nvPr/>
        </p:nvGrpSpPr>
        <p:grpSpPr>
          <a:xfrm>
            <a:off x="-56271" y="0"/>
            <a:ext cx="12248271" cy="6858000"/>
            <a:chOff x="-56271" y="0"/>
            <a:chExt cx="12248271" cy="6858000"/>
          </a:xfrm>
        </p:grpSpPr>
        <p:pic>
          <p:nvPicPr>
            <p:cNvPr id="11" name="Picture 10">
              <a:extLst>
                <a:ext uri="{FF2B5EF4-FFF2-40B4-BE49-F238E27FC236}">
                  <a16:creationId xmlns="" xmlns:a16="http://schemas.microsoft.com/office/drawing/2014/main" id="{4F0643A3-1FCB-4F20-AA81-DE9A480C7873}"/>
                </a:ext>
              </a:extLst>
            </p:cNvPr>
            <p:cNvPicPr>
              <a:picLocks noChangeAspect="1"/>
            </p:cNvPicPr>
            <p:nvPr/>
          </p:nvPicPr>
          <p:blipFill rotWithShape="1">
            <a:blip r:embed="rId2">
              <a:extLst>
                <a:ext uri="{28A0092B-C50C-407E-A947-70E740481C1C}">
                  <a14:useLocalDpi xmlns:a14="http://schemas.microsoft.com/office/drawing/2010/main" val="0"/>
                </a:ext>
              </a:extLst>
            </a:blip>
            <a:srcRect t="90118" b="3320"/>
            <a:stretch/>
          </p:blipFill>
          <p:spPr>
            <a:xfrm>
              <a:off x="0" y="6471465"/>
              <a:ext cx="12192000" cy="386535"/>
            </a:xfrm>
            <a:prstGeom prst="rect">
              <a:avLst/>
            </a:prstGeom>
            <a:blipFill>
              <a:blip r:embed="rId2"/>
              <a:stretch>
                <a:fillRect/>
              </a:stretch>
            </a:blipFill>
          </p:spPr>
        </p:pic>
        <p:pic>
          <p:nvPicPr>
            <p:cNvPr id="7" name="Picture 6">
              <a:extLst>
                <a:ext uri="{FF2B5EF4-FFF2-40B4-BE49-F238E27FC236}">
                  <a16:creationId xmlns="" xmlns:a16="http://schemas.microsoft.com/office/drawing/2014/main" id="{C94EB698-0816-42B1-A7A2-9123BDD94246}"/>
                </a:ext>
              </a:extLst>
            </p:cNvPr>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b="13131"/>
            <a:stretch/>
          </p:blipFill>
          <p:spPr>
            <a:xfrm flipH="1">
              <a:off x="-56271" y="0"/>
              <a:ext cx="7149797" cy="6471465"/>
            </a:xfrm>
            <a:prstGeom prst="rect">
              <a:avLst/>
            </a:prstGeom>
          </p:spPr>
        </p:pic>
      </p:grpSp>
      <p:pic>
        <p:nvPicPr>
          <p:cNvPr id="2" name="Picture 1">
            <a:extLst>
              <a:ext uri="{FF2B5EF4-FFF2-40B4-BE49-F238E27FC236}">
                <a16:creationId xmlns="" xmlns:a16="http://schemas.microsoft.com/office/drawing/2014/main" id="{91E81F2B-FF76-4E6D-9EF6-025D8C3C5130}"/>
              </a:ext>
            </a:extLst>
          </p:cNvPr>
          <p:cNvPicPr>
            <a:picLocks noChangeAspect="1"/>
          </p:cNvPicPr>
          <p:nvPr/>
        </p:nvPicPr>
        <p:blipFill rotWithShape="1">
          <a:blip r:embed="rId3"/>
          <a:srcRect l="2438" t="15925" r="-1359" b="-478"/>
          <a:stretch/>
        </p:blipFill>
        <p:spPr>
          <a:xfrm>
            <a:off x="2605220" y="1772947"/>
            <a:ext cx="8685631" cy="4681043"/>
          </a:xfrm>
          <a:prstGeom prst="rect">
            <a:avLst/>
          </a:prstGeom>
        </p:spPr>
      </p:pic>
      <p:sp>
        <p:nvSpPr>
          <p:cNvPr id="3" name="Rectangle 2">
            <a:extLst>
              <a:ext uri="{FF2B5EF4-FFF2-40B4-BE49-F238E27FC236}">
                <a16:creationId xmlns="" xmlns:a16="http://schemas.microsoft.com/office/drawing/2014/main" id="{F959D893-12D6-43BA-BA4C-3484E79BC923}"/>
              </a:ext>
            </a:extLst>
          </p:cNvPr>
          <p:cNvSpPr/>
          <p:nvPr/>
        </p:nvSpPr>
        <p:spPr>
          <a:xfrm>
            <a:off x="1932446" y="170728"/>
            <a:ext cx="9753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Black" panose="020B0A04020102020204" pitchFamily="34" charset="0"/>
                <a:ea typeface="+mn-ea"/>
                <a:cs typeface="+mn-cs"/>
              </a:rPr>
              <a:t>Perubahan</a:t>
            </a:r>
            <a:r>
              <a:rPr kumimoji="0" lang="en-US" sz="2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 Beban </a:t>
            </a:r>
            <a:r>
              <a:rPr kumimoji="0" lang="en-US" sz="2400" b="1" i="0" u="none" strike="noStrike" kern="1200" cap="none" spc="0" normalizeH="0" baseline="0" noProof="0" dirty="0" err="1">
                <a:ln>
                  <a:noFill/>
                </a:ln>
                <a:solidFill>
                  <a:srgbClr val="002060"/>
                </a:solidFill>
                <a:effectLst/>
                <a:uLnTx/>
                <a:uFillTx/>
                <a:latin typeface="Arial Black" panose="020B0A04020102020204" pitchFamily="34" charset="0"/>
                <a:ea typeface="+mn-ea"/>
                <a:cs typeface="+mn-cs"/>
              </a:rPr>
              <a:t>Penyakit</a:t>
            </a:r>
            <a:r>
              <a:rPr kumimoji="0" lang="en-US" sz="2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 1990 –2010 Dan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Di INDONESIA</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D3375A53-6CD3-45A8-A961-6D5A3693886C}"/>
              </a:ext>
            </a:extLst>
          </p:cNvPr>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44414" y="0"/>
            <a:ext cx="887478" cy="586227"/>
          </a:xfrm>
          <a:prstGeom prst="rect">
            <a:avLst/>
          </a:prstGeom>
        </p:spPr>
      </p:pic>
      <p:sp>
        <p:nvSpPr>
          <p:cNvPr id="4" name="TextBox 3">
            <a:extLst>
              <a:ext uri="{FF2B5EF4-FFF2-40B4-BE49-F238E27FC236}">
                <a16:creationId xmlns="" xmlns:a16="http://schemas.microsoft.com/office/drawing/2014/main" id="{22AAFBC2-9463-439B-8823-55CA84520063}"/>
              </a:ext>
            </a:extLst>
          </p:cNvPr>
          <p:cNvSpPr txBox="1"/>
          <p:nvPr/>
        </p:nvSpPr>
        <p:spPr>
          <a:xfrm>
            <a:off x="2872817" y="1064171"/>
            <a:ext cx="14709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PERINGKAT TAHUN 1990</a:t>
            </a:r>
          </a:p>
        </p:txBody>
      </p:sp>
      <p:sp>
        <p:nvSpPr>
          <p:cNvPr id="8" name="TextBox 7">
            <a:extLst>
              <a:ext uri="{FF2B5EF4-FFF2-40B4-BE49-F238E27FC236}">
                <a16:creationId xmlns="" xmlns:a16="http://schemas.microsoft.com/office/drawing/2014/main" id="{E574C8AD-89C2-45D7-8063-0B222DF5DC03}"/>
              </a:ext>
            </a:extLst>
          </p:cNvPr>
          <p:cNvSpPr txBox="1"/>
          <p:nvPr/>
        </p:nvSpPr>
        <p:spPr>
          <a:xfrm>
            <a:off x="6262645" y="1064170"/>
            <a:ext cx="14709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PERINGKAT TAHUN 2010</a:t>
            </a:r>
          </a:p>
        </p:txBody>
      </p:sp>
      <p:sp>
        <p:nvSpPr>
          <p:cNvPr id="9" name="TextBox 8">
            <a:extLst>
              <a:ext uri="{FF2B5EF4-FFF2-40B4-BE49-F238E27FC236}">
                <a16:creationId xmlns="" xmlns:a16="http://schemas.microsoft.com/office/drawing/2014/main" id="{CCE00FC4-F084-4836-9C83-9158133867F6}"/>
              </a:ext>
            </a:extLst>
          </p:cNvPr>
          <p:cNvSpPr txBox="1"/>
          <p:nvPr/>
        </p:nvSpPr>
        <p:spPr>
          <a:xfrm>
            <a:off x="9286870" y="1064170"/>
            <a:ext cx="14709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PERINGKAT TAHUN 2015</a:t>
            </a:r>
          </a:p>
        </p:txBody>
      </p:sp>
    </p:spTree>
    <p:extLst>
      <p:ext uri="{BB962C8B-B14F-4D97-AF65-F5344CB8AC3E}">
        <p14:creationId xmlns:p14="http://schemas.microsoft.com/office/powerpoint/2010/main" val="3727285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67741C8-D8D7-4B68-A27B-1313EDA77149}"/>
              </a:ext>
            </a:extLst>
          </p:cNvPr>
          <p:cNvGrpSpPr/>
          <p:nvPr/>
        </p:nvGrpSpPr>
        <p:grpSpPr>
          <a:xfrm>
            <a:off x="20548" y="0"/>
            <a:ext cx="11570817" cy="6871007"/>
            <a:chOff x="20548" y="0"/>
            <a:chExt cx="11968252" cy="6871007"/>
          </a:xfrm>
        </p:grpSpPr>
        <p:pic>
          <p:nvPicPr>
            <p:cNvPr id="409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6242" b="49532"/>
            <a:stretch/>
          </p:blipFill>
          <p:spPr bwMode="auto">
            <a:xfrm>
              <a:off x="45663" y="1600200"/>
              <a:ext cx="5852691" cy="5236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635" t="90676" r="635" b="6277"/>
            <a:stretch/>
          </p:blipFill>
          <p:spPr bwMode="auto">
            <a:xfrm>
              <a:off x="6186968" y="5744627"/>
              <a:ext cx="4443912" cy="298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50326" b="9289"/>
            <a:stretch/>
          </p:blipFill>
          <p:spPr bwMode="auto">
            <a:xfrm>
              <a:off x="6186968" y="156627"/>
              <a:ext cx="5801832" cy="558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6019802" y="0"/>
              <a:ext cx="457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86829"/>
            <a:stretch/>
          </p:blipFill>
          <p:spPr bwMode="auto">
            <a:xfrm>
              <a:off x="20548" y="27113"/>
              <a:ext cx="5877805" cy="1496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5518" b="1435"/>
            <a:stretch/>
          </p:blipFill>
          <p:spPr bwMode="auto">
            <a:xfrm>
              <a:off x="6127974" y="6375402"/>
              <a:ext cx="5860825" cy="4956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7336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https://image.slidesharecdn.com/overviewofncdlead-ncd-malworkshopdec2014-141201095635-conversion-gate02/95/overview-of-noncommunicable-diseases-3-638.jpg?cb=1417427885"/>
          <p:cNvPicPr>
            <a:picLocks noChangeAspect="1" noChangeArrowheads="1"/>
          </p:cNvPicPr>
          <p:nvPr/>
        </p:nvPicPr>
        <p:blipFill rotWithShape="1">
          <a:blip r:embed="rId3">
            <a:extLst>
              <a:ext uri="{28A0092B-C50C-407E-A947-70E740481C1C}">
                <a14:useLocalDpi xmlns:a14="http://schemas.microsoft.com/office/drawing/2010/main" val="0"/>
              </a:ext>
            </a:extLst>
          </a:blip>
          <a:srcRect r="7792"/>
          <a:stretch/>
        </p:blipFill>
        <p:spPr bwMode="auto">
          <a:xfrm>
            <a:off x="831214" y="-13447"/>
            <a:ext cx="10890142" cy="671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483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3574</Words>
  <Application>Microsoft Office PowerPoint</Application>
  <PresentationFormat>Widescreen</PresentationFormat>
  <Paragraphs>545</Paragraphs>
  <Slides>59</Slides>
  <Notes>0</Notes>
  <HiddenSlides>0</HiddenSlides>
  <MMClips>0</MMClips>
  <ScaleCrop>false</ScaleCrop>
  <HeadingPairs>
    <vt:vector size="6" baseType="variant">
      <vt:variant>
        <vt:lpstr>Fonts Used</vt:lpstr>
      </vt:variant>
      <vt:variant>
        <vt:i4>44</vt:i4>
      </vt:variant>
      <vt:variant>
        <vt:lpstr>Theme</vt:lpstr>
      </vt:variant>
      <vt:variant>
        <vt:i4>2</vt:i4>
      </vt:variant>
      <vt:variant>
        <vt:lpstr>Slide Titles</vt:lpstr>
      </vt:variant>
      <vt:variant>
        <vt:i4>59</vt:i4>
      </vt:variant>
    </vt:vector>
  </HeadingPairs>
  <TitlesOfParts>
    <vt:vector size="105" baseType="lpstr">
      <vt:lpstr>Arial Unicode MS</vt:lpstr>
      <vt:lpstr>MS PGothic</vt:lpstr>
      <vt:lpstr>Aharoni</vt:lpstr>
      <vt:lpstr>Andalus</vt:lpstr>
      <vt:lpstr>Arabic Typesetting</vt:lpstr>
      <vt:lpstr>Arial</vt:lpstr>
      <vt:lpstr>Arial Black</vt:lpstr>
      <vt:lpstr>Arial Monospaced</vt:lpstr>
      <vt:lpstr>Arial Narrow</vt:lpstr>
      <vt:lpstr>Arial Rounded MT Bold</vt:lpstr>
      <vt:lpstr>Baskerville Old Face</vt:lpstr>
      <vt:lpstr>Batang</vt:lpstr>
      <vt:lpstr>Bell MT</vt:lpstr>
      <vt:lpstr>Berlin Sans FB</vt:lpstr>
      <vt:lpstr>Bernard MT Condensed</vt:lpstr>
      <vt:lpstr>Bodoni Bd BT</vt:lpstr>
      <vt:lpstr>Book Antiqua</vt:lpstr>
      <vt:lpstr>Bookman Old Style</vt:lpstr>
      <vt:lpstr>Bradley Hand ITC</vt:lpstr>
      <vt:lpstr>Brush Script MT</vt:lpstr>
      <vt:lpstr>Calibri</vt:lpstr>
      <vt:lpstr>Calibri Light</vt:lpstr>
      <vt:lpstr>Cambria</vt:lpstr>
      <vt:lpstr>Cambria Math</vt:lpstr>
      <vt:lpstr>CentSchbkCyrill BT</vt:lpstr>
      <vt:lpstr>Century Gothic</vt:lpstr>
      <vt:lpstr>Century Schoolbook</vt:lpstr>
      <vt:lpstr>Comic Sans MS</vt:lpstr>
      <vt:lpstr>Constantia</vt:lpstr>
      <vt:lpstr>Copperplate Gothic Light</vt:lpstr>
      <vt:lpstr>FrankRuehl</vt:lpstr>
      <vt:lpstr>Futura Md BT</vt:lpstr>
      <vt:lpstr>Lucida Console</vt:lpstr>
      <vt:lpstr>Papyrus</vt:lpstr>
      <vt:lpstr>Segoe UI</vt:lpstr>
      <vt:lpstr>Segoe UI Black</vt:lpstr>
      <vt:lpstr>Square721 BT</vt:lpstr>
      <vt:lpstr>华文仿宋</vt:lpstr>
      <vt:lpstr>Sylfaen</vt:lpstr>
      <vt:lpstr>Tahoma</vt:lpstr>
      <vt:lpstr>Times New Roman</vt:lpstr>
      <vt:lpstr>Trebuchet MS</vt:lpstr>
      <vt:lpstr>Tw Cen MT</vt:lpstr>
      <vt:lpstr>Wingdings</vt:lpstr>
      <vt:lpstr>Office Theme</vt:lpstr>
      <vt:lpstr>Thatch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Inti permasalahan pentingnya JKN</vt:lpstr>
      <vt:lpstr>PowerPoint Presentation</vt:lpstr>
      <vt:lpstr>PowerPoint Presentation</vt:lpstr>
      <vt:lpstr>PowerPoint Presentation</vt:lpstr>
      <vt:lpstr>KONDISI UMUM</vt:lpstr>
      <vt:lpstr>PowerPoint Presentation</vt:lpstr>
      <vt:lpstr>LINGKUP TENAGA PROFESIONAL KESEHATAN MASYARAKAT</vt:lpstr>
      <vt:lpstr>Kewenangan Manager Program Kesehatan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PHC ISSUE</vt:lpstr>
      <vt:lpstr>SWOT PHC IN SERVICES DELIVERY</vt:lpstr>
      <vt:lpstr>PowerPoint Presentation</vt:lpstr>
      <vt:lpstr>PowerPoint Presentation</vt:lpstr>
      <vt:lpstr>PERAN TENAGA KESEHATAN SECARA UMUM</vt:lpstr>
      <vt:lpstr>PowerPoint Presentation</vt:lpstr>
      <vt:lpstr>PowerPoint Presentation</vt:lpstr>
      <vt:lpstr>PowerPoint Presentation</vt:lpstr>
      <vt:lpstr>Kebijakan lainnya adalah melaksanakan Program Keluarga Sehat melalui pendekatan keluarga, dengan 4 strategi :</vt:lpstr>
      <vt:lpstr>PowerPoint Presentation</vt:lpstr>
      <vt:lpstr>PowerPoint Presentation</vt:lpstr>
      <vt:lpstr>PowerPoint Presentation</vt:lpstr>
      <vt:lpstr>PowerPoint Presentation</vt:lpstr>
      <vt:lpstr>PowerPoint Presentation</vt:lpstr>
      <vt:lpstr>PowerPoint Presentation</vt:lpstr>
      <vt:lpstr>FUNGSIONAL KESEHATAN</vt:lpstr>
      <vt:lpstr>PowerPoint Presentation</vt:lpstr>
      <vt:lpstr>PowerPoint Presentation</vt:lpstr>
      <vt:lpstr>PowerPoint Presentation</vt:lpstr>
      <vt:lpstr>Perda No.6 tahun 2014 tentang  Sistem Kesehatan Daerah  Kab. Wonosobo Jateng</vt:lpstr>
      <vt:lpstr>Strategi Upaya Realisasi Program Penguatan Yankes Primer melalui Pos UKM &amp; Pemenuhan Standar Minimal Satu SKM satu Desa/Kelurahan.</vt:lpstr>
      <vt:lpstr>PowerPoint Presentation</vt:lpstr>
      <vt:lpstr>Beberapa Contoh Peran SKM di Kelurahan/Desa :</vt:lpstr>
      <vt:lpstr>Dengan Adanya SKM di Desa/Kelurahan</vt:lpstr>
      <vt:lpstr>6 TANGGUNG JAWAB TENAGA PUBLIC HEALTH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dc:creator>
  <cp:lastModifiedBy>MYWINDOWS</cp:lastModifiedBy>
  <cp:revision>47</cp:revision>
  <dcterms:created xsi:type="dcterms:W3CDTF">2018-06-27T16:55:04Z</dcterms:created>
  <dcterms:modified xsi:type="dcterms:W3CDTF">2018-10-15T09:25:56Z</dcterms:modified>
</cp:coreProperties>
</file>